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2" r:id="rId5"/>
    <p:sldMasterId id="2147483654" r:id="rId6"/>
  </p:sldMasterIdLst>
  <p:notesMasterIdLst>
    <p:notesMasterId r:id="rId31"/>
  </p:notesMasterIdLst>
  <p:sldIdLst>
    <p:sldId id="256" r:id="rId7"/>
    <p:sldId id="265" r:id="rId8"/>
    <p:sldId id="257" r:id="rId9"/>
    <p:sldId id="258" r:id="rId10"/>
    <p:sldId id="259" r:id="rId11"/>
    <p:sldId id="260" r:id="rId12"/>
    <p:sldId id="261" r:id="rId13"/>
    <p:sldId id="266" r:id="rId14"/>
    <p:sldId id="263"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6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8C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478C21-FC7C-4423-86CC-DC7ED059C4A9}" v="198" dt="2026-02-09T18:46:27.2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ableStyles" Target="tableStyles.xml"/><Relationship Id="rId8" Type="http://schemas.openxmlformats.org/officeDocument/2006/relationships/slide" Target="slides/slide2.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lly Coram" userId="9b2b778d-e032-4c84-b681-8f503bfa5e8a" providerId="ADAL" clId="{F5C28BCF-C43E-4E6D-ABF7-D35FF589AAEA}"/>
    <pc:docChg chg="undo redo custSel delSld modSld">
      <pc:chgData name="Polly Coram" userId="9b2b778d-e032-4c84-b681-8f503bfa5e8a" providerId="ADAL" clId="{F5C28BCF-C43E-4E6D-ABF7-D35FF589AAEA}" dt="2026-02-09T18:46:27.202" v="192" actId="20577"/>
      <pc:docMkLst>
        <pc:docMk/>
      </pc:docMkLst>
      <pc:sldChg chg="delSp modSp mod">
        <pc:chgData name="Polly Coram" userId="9b2b778d-e032-4c84-b681-8f503bfa5e8a" providerId="ADAL" clId="{F5C28BCF-C43E-4E6D-ABF7-D35FF589AAEA}" dt="2026-02-09T18:39:31.533" v="87" actId="20577"/>
        <pc:sldMkLst>
          <pc:docMk/>
          <pc:sldMk cId="1723103872" sldId="256"/>
        </pc:sldMkLst>
        <pc:spChg chg="mod">
          <ac:chgData name="Polly Coram" userId="9b2b778d-e032-4c84-b681-8f503bfa5e8a" providerId="ADAL" clId="{F5C28BCF-C43E-4E6D-ABF7-D35FF589AAEA}" dt="2026-02-09T18:38:50.656" v="4" actId="20577"/>
          <ac:spMkLst>
            <pc:docMk/>
            <pc:sldMk cId="1723103872" sldId="256"/>
            <ac:spMk id="4" creationId="{F5DF44E2-2A3F-5D45-9CF4-527F217631CD}"/>
          </ac:spMkLst>
        </pc:spChg>
        <pc:spChg chg="mod">
          <ac:chgData name="Polly Coram" userId="9b2b778d-e032-4c84-b681-8f503bfa5e8a" providerId="ADAL" clId="{F5C28BCF-C43E-4E6D-ABF7-D35FF589AAEA}" dt="2026-02-09T18:39:31.533" v="87" actId="20577"/>
          <ac:spMkLst>
            <pc:docMk/>
            <pc:sldMk cId="1723103872" sldId="256"/>
            <ac:spMk id="5" creationId="{5E4EE5FA-AE19-2649-BECC-D8A5F1B1F3CF}"/>
          </ac:spMkLst>
        </pc:spChg>
        <pc:spChg chg="del">
          <ac:chgData name="Polly Coram" userId="9b2b778d-e032-4c84-b681-8f503bfa5e8a" providerId="ADAL" clId="{F5C28BCF-C43E-4E6D-ABF7-D35FF589AAEA}" dt="2026-02-09T18:38:54.300" v="5" actId="478"/>
          <ac:spMkLst>
            <pc:docMk/>
            <pc:sldMk cId="1723103872" sldId="256"/>
            <ac:spMk id="6" creationId="{0CEFCD14-9A12-5C4C-AE69-11A45B832122}"/>
          </ac:spMkLst>
        </pc:spChg>
      </pc:sldChg>
      <pc:sldChg chg="modSp mod">
        <pc:chgData name="Polly Coram" userId="9b2b778d-e032-4c84-b681-8f503bfa5e8a" providerId="ADAL" clId="{F5C28BCF-C43E-4E6D-ABF7-D35FF589AAEA}" dt="2026-02-09T18:40:18.517" v="89" actId="1076"/>
        <pc:sldMkLst>
          <pc:docMk/>
          <pc:sldMk cId="0" sldId="258"/>
        </pc:sldMkLst>
        <pc:spChg chg="mod">
          <ac:chgData name="Polly Coram" userId="9b2b778d-e032-4c84-b681-8f503bfa5e8a" providerId="ADAL" clId="{F5C28BCF-C43E-4E6D-ABF7-D35FF589AAEA}" dt="2026-02-09T18:40:18.517" v="89" actId="1076"/>
          <ac:spMkLst>
            <pc:docMk/>
            <pc:sldMk cId="0" sldId="258"/>
            <ac:spMk id="2" creationId="{00000000-0000-0000-0000-000000000000}"/>
          </ac:spMkLst>
        </pc:spChg>
      </pc:sldChg>
      <pc:sldChg chg="modSp mod">
        <pc:chgData name="Polly Coram" userId="9b2b778d-e032-4c84-b681-8f503bfa5e8a" providerId="ADAL" clId="{F5C28BCF-C43E-4E6D-ABF7-D35FF589AAEA}" dt="2026-02-09T18:40:29.671" v="90" actId="1076"/>
        <pc:sldMkLst>
          <pc:docMk/>
          <pc:sldMk cId="0" sldId="259"/>
        </pc:sldMkLst>
        <pc:spChg chg="mod">
          <ac:chgData name="Polly Coram" userId="9b2b778d-e032-4c84-b681-8f503bfa5e8a" providerId="ADAL" clId="{F5C28BCF-C43E-4E6D-ABF7-D35FF589AAEA}" dt="2026-02-09T18:40:29.671" v="90" actId="1076"/>
          <ac:spMkLst>
            <pc:docMk/>
            <pc:sldMk cId="0" sldId="259"/>
            <ac:spMk id="2" creationId="{00000000-0000-0000-0000-000000000000}"/>
          </ac:spMkLst>
        </pc:spChg>
      </pc:sldChg>
      <pc:sldChg chg="modSp mod">
        <pc:chgData name="Polly Coram" userId="9b2b778d-e032-4c84-b681-8f503bfa5e8a" providerId="ADAL" clId="{F5C28BCF-C43E-4E6D-ABF7-D35FF589AAEA}" dt="2026-02-09T18:41:19.092" v="100" actId="1076"/>
        <pc:sldMkLst>
          <pc:docMk/>
          <pc:sldMk cId="0" sldId="261"/>
        </pc:sldMkLst>
        <pc:spChg chg="mod">
          <ac:chgData name="Polly Coram" userId="9b2b778d-e032-4c84-b681-8f503bfa5e8a" providerId="ADAL" clId="{F5C28BCF-C43E-4E6D-ABF7-D35FF589AAEA}" dt="2026-02-09T18:41:19.092" v="100" actId="1076"/>
          <ac:spMkLst>
            <pc:docMk/>
            <pc:sldMk cId="0" sldId="261"/>
            <ac:spMk id="2" creationId="{00000000-0000-0000-0000-000000000000}"/>
          </ac:spMkLst>
        </pc:spChg>
      </pc:sldChg>
      <pc:sldChg chg="del">
        <pc:chgData name="Polly Coram" userId="9b2b778d-e032-4c84-b681-8f503bfa5e8a" providerId="ADAL" clId="{F5C28BCF-C43E-4E6D-ABF7-D35FF589AAEA}" dt="2026-02-09T18:38:33.390" v="0" actId="2696"/>
        <pc:sldMkLst>
          <pc:docMk/>
          <pc:sldMk cId="3222235406" sldId="262"/>
        </pc:sldMkLst>
      </pc:sldChg>
      <pc:sldChg chg="modSp mod">
        <pc:chgData name="Polly Coram" userId="9b2b778d-e032-4c84-b681-8f503bfa5e8a" providerId="ADAL" clId="{F5C28BCF-C43E-4E6D-ABF7-D35FF589AAEA}" dt="2026-02-09T18:46:27.202" v="192" actId="20577"/>
        <pc:sldMkLst>
          <pc:docMk/>
          <pc:sldMk cId="1238653342" sldId="264"/>
        </pc:sldMkLst>
        <pc:spChg chg="mod">
          <ac:chgData name="Polly Coram" userId="9b2b778d-e032-4c84-b681-8f503bfa5e8a" providerId="ADAL" clId="{F5C28BCF-C43E-4E6D-ABF7-D35FF589AAEA}" dt="2026-02-09T18:46:27.202" v="192" actId="20577"/>
          <ac:spMkLst>
            <pc:docMk/>
            <pc:sldMk cId="1238653342" sldId="264"/>
            <ac:spMk id="5" creationId="{1AB9A513-F982-7911-701B-3B60FC8AFDDE}"/>
          </ac:spMkLst>
        </pc:spChg>
      </pc:sldChg>
      <pc:sldChg chg="modSp mod">
        <pc:chgData name="Polly Coram" userId="9b2b778d-e032-4c84-b681-8f503bfa5e8a" providerId="ADAL" clId="{F5C28BCF-C43E-4E6D-ABF7-D35FF589AAEA}" dt="2026-02-09T18:39:40.659" v="88" actId="1076"/>
        <pc:sldMkLst>
          <pc:docMk/>
          <pc:sldMk cId="302010076" sldId="265"/>
        </pc:sldMkLst>
        <pc:spChg chg="mod">
          <ac:chgData name="Polly Coram" userId="9b2b778d-e032-4c84-b681-8f503bfa5e8a" providerId="ADAL" clId="{F5C28BCF-C43E-4E6D-ABF7-D35FF589AAEA}" dt="2026-02-09T18:39:40.659" v="88" actId="1076"/>
          <ac:spMkLst>
            <pc:docMk/>
            <pc:sldMk cId="302010076" sldId="265"/>
            <ac:spMk id="3" creationId="{00000000-0000-0000-0000-000000000000}"/>
          </ac:spMkLst>
        </pc:spChg>
      </pc:sldChg>
      <pc:sldChg chg="modSp mod">
        <pc:chgData name="Polly Coram" userId="9b2b778d-e032-4c84-b681-8f503bfa5e8a" providerId="ADAL" clId="{F5C28BCF-C43E-4E6D-ABF7-D35FF589AAEA}" dt="2026-02-09T18:41:42.500" v="101" actId="1076"/>
        <pc:sldMkLst>
          <pc:docMk/>
          <pc:sldMk cId="2356796613" sldId="266"/>
        </pc:sldMkLst>
        <pc:spChg chg="mod">
          <ac:chgData name="Polly Coram" userId="9b2b778d-e032-4c84-b681-8f503bfa5e8a" providerId="ADAL" clId="{F5C28BCF-C43E-4E6D-ABF7-D35FF589AAEA}" dt="2026-02-09T18:41:42.500" v="101" actId="1076"/>
          <ac:spMkLst>
            <pc:docMk/>
            <pc:sldMk cId="2356796613" sldId="266"/>
            <ac:spMk id="3" creationId="{00000000-0000-0000-0000-000000000000}"/>
          </ac:spMkLst>
        </pc:spChg>
      </pc:sldChg>
      <pc:sldChg chg="modSp mod">
        <pc:chgData name="Polly Coram" userId="9b2b778d-e032-4c84-b681-8f503bfa5e8a" providerId="ADAL" clId="{F5C28BCF-C43E-4E6D-ABF7-D35FF589AAEA}" dt="2026-02-09T18:45:23.519" v="191" actId="1076"/>
        <pc:sldMkLst>
          <pc:docMk/>
          <pc:sldMk cId="74325415" sldId="270"/>
        </pc:sldMkLst>
        <pc:spChg chg="mod">
          <ac:chgData name="Polly Coram" userId="9b2b778d-e032-4c84-b681-8f503bfa5e8a" providerId="ADAL" clId="{F5C28BCF-C43E-4E6D-ABF7-D35FF589AAEA}" dt="2026-02-09T18:45:19.774" v="190" actId="1076"/>
          <ac:spMkLst>
            <pc:docMk/>
            <pc:sldMk cId="74325415" sldId="270"/>
            <ac:spMk id="2" creationId="{00000000-0000-0000-0000-000000000000}"/>
          </ac:spMkLst>
        </pc:spChg>
        <pc:spChg chg="mod">
          <ac:chgData name="Polly Coram" userId="9b2b778d-e032-4c84-b681-8f503bfa5e8a" providerId="ADAL" clId="{F5C28BCF-C43E-4E6D-ABF7-D35FF589AAEA}" dt="2026-02-09T18:45:23.519" v="191" actId="1076"/>
          <ac:spMkLst>
            <pc:docMk/>
            <pc:sldMk cId="74325415" sldId="270"/>
            <ac:spMk id="3" creationId="{00000000-0000-0000-0000-000000000000}"/>
          </ac:spMkLst>
        </pc:spChg>
      </pc:sldChg>
      <pc:sldChg chg="modSp mod">
        <pc:chgData name="Polly Coram" userId="9b2b778d-e032-4c84-b681-8f503bfa5e8a" providerId="ADAL" clId="{F5C28BCF-C43E-4E6D-ABF7-D35FF589AAEA}" dt="2026-02-09T18:45:12.048" v="189" actId="1076"/>
        <pc:sldMkLst>
          <pc:docMk/>
          <pc:sldMk cId="1212101011" sldId="271"/>
        </pc:sldMkLst>
        <pc:spChg chg="mod">
          <ac:chgData name="Polly Coram" userId="9b2b778d-e032-4c84-b681-8f503bfa5e8a" providerId="ADAL" clId="{F5C28BCF-C43E-4E6D-ABF7-D35FF589AAEA}" dt="2026-02-09T18:45:08.127" v="188" actId="1076"/>
          <ac:spMkLst>
            <pc:docMk/>
            <pc:sldMk cId="1212101011" sldId="271"/>
            <ac:spMk id="2" creationId="{00000000-0000-0000-0000-000000000000}"/>
          </ac:spMkLst>
        </pc:spChg>
        <pc:spChg chg="mod">
          <ac:chgData name="Polly Coram" userId="9b2b778d-e032-4c84-b681-8f503bfa5e8a" providerId="ADAL" clId="{F5C28BCF-C43E-4E6D-ABF7-D35FF589AAEA}" dt="2026-02-09T18:45:12.048" v="189" actId="1076"/>
          <ac:spMkLst>
            <pc:docMk/>
            <pc:sldMk cId="1212101011" sldId="271"/>
            <ac:spMk id="3" creationId="{00000000-0000-0000-0000-000000000000}"/>
          </ac:spMkLst>
        </pc:spChg>
      </pc:sldChg>
      <pc:sldChg chg="modSp mod">
        <pc:chgData name="Polly Coram" userId="9b2b778d-e032-4c84-b681-8f503bfa5e8a" providerId="ADAL" clId="{F5C28BCF-C43E-4E6D-ABF7-D35FF589AAEA}" dt="2026-02-09T18:44:29.354" v="183" actId="1076"/>
        <pc:sldMkLst>
          <pc:docMk/>
          <pc:sldMk cId="3935533713" sldId="275"/>
        </pc:sldMkLst>
        <pc:spChg chg="mod">
          <ac:chgData name="Polly Coram" userId="9b2b778d-e032-4c84-b681-8f503bfa5e8a" providerId="ADAL" clId="{F5C28BCF-C43E-4E6D-ABF7-D35FF589AAEA}" dt="2026-02-09T18:44:21.897" v="182" actId="1076"/>
          <ac:spMkLst>
            <pc:docMk/>
            <pc:sldMk cId="3935533713" sldId="275"/>
            <ac:spMk id="2" creationId="{00000000-0000-0000-0000-000000000000}"/>
          </ac:spMkLst>
        </pc:spChg>
        <pc:spChg chg="mod">
          <ac:chgData name="Polly Coram" userId="9b2b778d-e032-4c84-b681-8f503bfa5e8a" providerId="ADAL" clId="{F5C28BCF-C43E-4E6D-ABF7-D35FF589AAEA}" dt="2026-02-09T18:44:29.354" v="183" actId="1076"/>
          <ac:spMkLst>
            <pc:docMk/>
            <pc:sldMk cId="3935533713" sldId="275"/>
            <ac:spMk id="3" creationId="{00000000-0000-0000-0000-000000000000}"/>
          </ac:spMkLst>
        </pc:spChg>
      </pc:sldChg>
      <pc:sldChg chg="modSp mod">
        <pc:chgData name="Polly Coram" userId="9b2b778d-e032-4c84-b681-8f503bfa5e8a" providerId="ADAL" clId="{F5C28BCF-C43E-4E6D-ABF7-D35FF589AAEA}" dt="2026-02-09T18:44:07.970" v="181" actId="1076"/>
        <pc:sldMkLst>
          <pc:docMk/>
          <pc:sldMk cId="432788560" sldId="276"/>
        </pc:sldMkLst>
        <pc:spChg chg="mod">
          <ac:chgData name="Polly Coram" userId="9b2b778d-e032-4c84-b681-8f503bfa5e8a" providerId="ADAL" clId="{F5C28BCF-C43E-4E6D-ABF7-D35FF589AAEA}" dt="2026-02-09T18:44:07.970" v="181" actId="1076"/>
          <ac:spMkLst>
            <pc:docMk/>
            <pc:sldMk cId="432788560" sldId="276"/>
            <ac:spMk id="2" creationId="{00000000-0000-0000-0000-000000000000}"/>
          </ac:spMkLst>
        </pc:spChg>
      </pc:sldChg>
      <pc:sldChg chg="modSp mod">
        <pc:chgData name="Polly Coram" userId="9b2b778d-e032-4c84-b681-8f503bfa5e8a" providerId="ADAL" clId="{F5C28BCF-C43E-4E6D-ABF7-D35FF589AAEA}" dt="2026-02-09T18:43:56.511" v="180" actId="20577"/>
        <pc:sldMkLst>
          <pc:docMk/>
          <pc:sldMk cId="1345640983" sldId="278"/>
        </pc:sldMkLst>
        <pc:spChg chg="mod">
          <ac:chgData name="Polly Coram" userId="9b2b778d-e032-4c84-b681-8f503bfa5e8a" providerId="ADAL" clId="{F5C28BCF-C43E-4E6D-ABF7-D35FF589AAEA}" dt="2026-02-09T18:43:56.511" v="180" actId="20577"/>
          <ac:spMkLst>
            <pc:docMk/>
            <pc:sldMk cId="1345640983" sldId="278"/>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B31CAE-7156-45B6-A6D5-B61AB0360A72}" type="datetimeFigureOut">
              <a:t>2/9/2026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ED014B-430E-4398-B399-733F0302DFDC}" type="slidenum">
              <a:t>‹#›</a:t>
            </a:fld>
            <a:endParaRPr lang="en-GB"/>
          </a:p>
        </p:txBody>
      </p:sp>
    </p:spTree>
    <p:extLst>
      <p:ext uri="{BB962C8B-B14F-4D97-AF65-F5344CB8AC3E}">
        <p14:creationId xmlns:p14="http://schemas.microsoft.com/office/powerpoint/2010/main" val="34721335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Control measure: Staff receive formal records management training, and good records management practices are promoted.</a:t>
            </a:r>
          </a:p>
          <a:p>
            <a:endParaRPr lang="en-US"/>
          </a:p>
          <a:p>
            <a:r>
              <a:rPr lang="en-US"/>
              <a:t>Risk: If staff are not trained and aware of good practices, agreed process may not be followed or fully in place. This may breach UK GDPR articles 5(1)(f) and 32.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r>
              <a:rPr lang="en-US"/>
              <a:t>Control measure: Records management responsibilities are allocated and the records management function and processes are subject to effective oversight at a senior level.</a:t>
            </a:r>
          </a:p>
          <a:p>
            <a:endParaRPr lang="en-US"/>
          </a:p>
          <a:p>
            <a:r>
              <a:rPr lang="en-US"/>
              <a:t>Risk: Without effective governance in place, there may be inadequate oversight of records management strategy and risks.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Data Flow Audit enables you to published privacy notices / fair processing notices at points data is collected.</a:t>
            </a:r>
          </a:p>
          <a:p>
            <a:endParaRPr lang="en-US"/>
          </a:p>
          <a:p>
            <a:r>
              <a:rPr lang="en-US"/>
              <a:t>Control measure: Fair processing information is comprehensive and actively communicated to people at the point that data is collected.</a:t>
            </a:r>
          </a:p>
          <a:p>
            <a:endParaRPr lang="en-US"/>
          </a:p>
          <a:p>
            <a:r>
              <a:rPr lang="en-US"/>
              <a:t>Risk: Without fair processing information, people may not be fully informed how and why their personal information is processed. This may breach UK GDPR articles 13 and 14.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26" name="Oval 25">
            <a:extLst>
              <a:ext uri="{FF2B5EF4-FFF2-40B4-BE49-F238E27FC236}">
                <a16:creationId xmlns:a16="http://schemas.microsoft.com/office/drawing/2014/main" id="{41A1FB0F-1C5C-844C-8C46-D2BBE08905E5}"/>
              </a:ext>
            </a:extLst>
          </p:cNvPr>
          <p:cNvSpPr/>
          <p:nvPr userDrawn="1"/>
        </p:nvSpPr>
        <p:spPr>
          <a:xfrm>
            <a:off x="-1608483" y="-2220292"/>
            <a:ext cx="11298584" cy="1129858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8" name="Title 90">
            <a:extLst>
              <a:ext uri="{FF2B5EF4-FFF2-40B4-BE49-F238E27FC236}">
                <a16:creationId xmlns:a16="http://schemas.microsoft.com/office/drawing/2014/main" id="{2FB4C903-3243-CE41-ABFE-3F1D160EB1D8}"/>
              </a:ext>
            </a:extLst>
          </p:cNvPr>
          <p:cNvSpPr>
            <a:spLocks noGrp="1"/>
          </p:cNvSpPr>
          <p:nvPr>
            <p:ph type="title"/>
          </p:nvPr>
        </p:nvSpPr>
        <p:spPr>
          <a:xfrm>
            <a:off x="679893" y="2241419"/>
            <a:ext cx="7706319" cy="2398702"/>
          </a:xfrm>
          <a:prstGeom prst="rect">
            <a:avLst/>
          </a:prstGeom>
        </p:spPr>
        <p:txBody>
          <a:bodyPr anchor="b"/>
          <a:lstStyle>
            <a:lvl1pPr>
              <a:defRPr sz="5000">
                <a:solidFill>
                  <a:schemeClr val="bg1"/>
                </a:solidFill>
              </a:defRPr>
            </a:lvl1pPr>
          </a:lstStyle>
          <a:p>
            <a:r>
              <a:rPr lang="en-US"/>
              <a:t>Click to edit Master title style</a:t>
            </a:r>
          </a:p>
        </p:txBody>
      </p:sp>
      <p:cxnSp>
        <p:nvCxnSpPr>
          <p:cNvPr id="29" name="Straight Connector 28">
            <a:extLst>
              <a:ext uri="{FF2B5EF4-FFF2-40B4-BE49-F238E27FC236}">
                <a16:creationId xmlns:a16="http://schemas.microsoft.com/office/drawing/2014/main" id="{BDFEBF5A-F0CE-3244-8110-D6EC672148A4}"/>
              </a:ext>
            </a:extLst>
          </p:cNvPr>
          <p:cNvCxnSpPr/>
          <p:nvPr userDrawn="1"/>
        </p:nvCxnSpPr>
        <p:spPr>
          <a:xfrm>
            <a:off x="679893" y="6223000"/>
            <a:ext cx="1085170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DACBDBAD-1B6A-A34F-9AC3-4B34C4508423}"/>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31" name="Picture 30">
            <a:extLst>
              <a:ext uri="{FF2B5EF4-FFF2-40B4-BE49-F238E27FC236}">
                <a16:creationId xmlns:a16="http://schemas.microsoft.com/office/drawing/2014/main" id="{27195FE6-0812-E847-A286-C8ED0FE692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32" name="Text Placeholder 92">
            <a:extLst>
              <a:ext uri="{FF2B5EF4-FFF2-40B4-BE49-F238E27FC236}">
                <a16:creationId xmlns:a16="http://schemas.microsoft.com/office/drawing/2014/main" id="{3CFA7CA3-BB6A-ED44-A18E-38F892C207BF}"/>
              </a:ext>
            </a:extLst>
          </p:cNvPr>
          <p:cNvSpPr>
            <a:spLocks noGrp="1"/>
          </p:cNvSpPr>
          <p:nvPr>
            <p:ph type="body" sz="quarter" idx="10" hasCustomPrompt="1"/>
          </p:nvPr>
        </p:nvSpPr>
        <p:spPr>
          <a:xfrm>
            <a:off x="657505" y="4838881"/>
            <a:ext cx="7706319" cy="972321"/>
          </a:xfrm>
          <a:prstGeom prst="rect">
            <a:avLst/>
          </a:prstGeom>
        </p:spPr>
        <p:txBody>
          <a:bodyPr anchor="t"/>
          <a:lstStyle>
            <a:lvl1pPr marL="0" indent="0">
              <a:buNone/>
              <a:defRPr sz="2333">
                <a:solidFill>
                  <a:schemeClr val="bg1"/>
                </a:solidFill>
              </a:defRPr>
            </a:lvl1pPr>
          </a:lstStyle>
          <a:p>
            <a:pPr lvl="0"/>
            <a:r>
              <a:rPr lang="en-US"/>
              <a:t>Insert content here</a:t>
            </a:r>
          </a:p>
        </p:txBody>
      </p:sp>
      <p:sp>
        <p:nvSpPr>
          <p:cNvPr id="34" name="Text Placeholder 92">
            <a:extLst>
              <a:ext uri="{FF2B5EF4-FFF2-40B4-BE49-F238E27FC236}">
                <a16:creationId xmlns:a16="http://schemas.microsoft.com/office/drawing/2014/main" id="{30F6319E-4FC3-3942-8AB7-545DD182B06C}"/>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2321848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1E2653DA-51D7-9C4C-A4AD-5034D92E4FC5}"/>
              </a:ext>
            </a:extLst>
          </p:cNvPr>
          <p:cNvSpPr/>
          <p:nvPr userDrawn="1"/>
        </p:nvSpPr>
        <p:spPr>
          <a:xfrm>
            <a:off x="7655923" y="2667000"/>
            <a:ext cx="8382000" cy="838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8" name="Oval 7">
            <a:extLst>
              <a:ext uri="{FF2B5EF4-FFF2-40B4-BE49-F238E27FC236}">
                <a16:creationId xmlns:a16="http://schemas.microsoft.com/office/drawing/2014/main" id="{5F4143CF-8F52-DC46-82AB-115E0AA0E093}"/>
              </a:ext>
            </a:extLst>
          </p:cNvPr>
          <p:cNvSpPr/>
          <p:nvPr userDrawn="1"/>
        </p:nvSpPr>
        <p:spPr>
          <a:xfrm>
            <a:off x="7776187" y="-1979326"/>
            <a:ext cx="3974726" cy="401617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9" name="Straight Connector 8">
            <a:extLst>
              <a:ext uri="{FF2B5EF4-FFF2-40B4-BE49-F238E27FC236}">
                <a16:creationId xmlns:a16="http://schemas.microsoft.com/office/drawing/2014/main" id="{B1DBED92-EB31-964F-A5F4-B991539FD6E3}"/>
              </a:ext>
            </a:extLst>
          </p:cNvPr>
          <p:cNvCxnSpPr/>
          <p:nvPr userDrawn="1"/>
        </p:nvCxnSpPr>
        <p:spPr>
          <a:xfrm>
            <a:off x="679893" y="6223000"/>
            <a:ext cx="1085170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887B2B88-C9E8-4847-A7D1-E594EB10BE7F}"/>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11" name="Picture 10">
            <a:extLst>
              <a:ext uri="{FF2B5EF4-FFF2-40B4-BE49-F238E27FC236}">
                <a16:creationId xmlns:a16="http://schemas.microsoft.com/office/drawing/2014/main" id="{6B6B4DB9-56C1-D64E-85B5-82E6E7C30E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3"/>
          </a:xfrm>
          <a:prstGeom prst="rect">
            <a:avLst/>
          </a:prstGeom>
        </p:spPr>
      </p:pic>
      <p:sp>
        <p:nvSpPr>
          <p:cNvPr id="12" name="Title 90">
            <a:extLst>
              <a:ext uri="{FF2B5EF4-FFF2-40B4-BE49-F238E27FC236}">
                <a16:creationId xmlns:a16="http://schemas.microsoft.com/office/drawing/2014/main" id="{9E4808A5-7640-1D47-B6B1-B017F37D0229}"/>
              </a:ext>
            </a:extLst>
          </p:cNvPr>
          <p:cNvSpPr>
            <a:spLocks noGrp="1"/>
          </p:cNvSpPr>
          <p:nvPr>
            <p:ph type="title"/>
          </p:nvPr>
        </p:nvSpPr>
        <p:spPr>
          <a:xfrm>
            <a:off x="679893" y="2245048"/>
            <a:ext cx="7706319" cy="2398702"/>
          </a:xfrm>
          <a:prstGeom prst="rect">
            <a:avLst/>
          </a:prstGeom>
        </p:spPr>
        <p:txBody>
          <a:bodyPr anchor="b"/>
          <a:lstStyle>
            <a:lvl1pPr>
              <a:defRPr sz="5000">
                <a:solidFill>
                  <a:schemeClr val="tx1"/>
                </a:solidFill>
              </a:defRPr>
            </a:lvl1pPr>
          </a:lstStyle>
          <a:p>
            <a:r>
              <a:rPr lang="en-US"/>
              <a:t>Click to edit Master title style</a:t>
            </a:r>
          </a:p>
        </p:txBody>
      </p:sp>
      <p:sp>
        <p:nvSpPr>
          <p:cNvPr id="13" name="Text Placeholder 92">
            <a:extLst>
              <a:ext uri="{FF2B5EF4-FFF2-40B4-BE49-F238E27FC236}">
                <a16:creationId xmlns:a16="http://schemas.microsoft.com/office/drawing/2014/main" id="{9A770C54-6FBF-D84D-B7E7-C90F231B5D0A}"/>
              </a:ext>
            </a:extLst>
          </p:cNvPr>
          <p:cNvSpPr>
            <a:spLocks noGrp="1"/>
          </p:cNvSpPr>
          <p:nvPr>
            <p:ph type="body" sz="quarter" idx="10" hasCustomPrompt="1"/>
          </p:nvPr>
        </p:nvSpPr>
        <p:spPr>
          <a:xfrm>
            <a:off x="679893" y="4842510"/>
            <a:ext cx="6838507" cy="972321"/>
          </a:xfrm>
          <a:prstGeom prst="rect">
            <a:avLst/>
          </a:prstGeom>
        </p:spPr>
        <p:txBody>
          <a:bodyPr anchor="t"/>
          <a:lstStyle>
            <a:lvl1pPr marL="0" indent="0">
              <a:buNone/>
              <a:defRPr sz="2333">
                <a:solidFill>
                  <a:schemeClr val="tx1"/>
                </a:solidFill>
              </a:defRPr>
            </a:lvl1pPr>
          </a:lstStyle>
          <a:p>
            <a:pPr lvl="0"/>
            <a:r>
              <a:rPr lang="en-US"/>
              <a:t>Insert content here</a:t>
            </a:r>
          </a:p>
        </p:txBody>
      </p:sp>
      <p:sp>
        <p:nvSpPr>
          <p:cNvPr id="16" name="Text Placeholder 92">
            <a:extLst>
              <a:ext uri="{FF2B5EF4-FFF2-40B4-BE49-F238E27FC236}">
                <a16:creationId xmlns:a16="http://schemas.microsoft.com/office/drawing/2014/main" id="{55781240-4577-A24D-990B-874ED62E29E6}"/>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620845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2"/>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FFE449CE-B73E-764F-B853-B68474139188}"/>
              </a:ext>
            </a:extLst>
          </p:cNvPr>
          <p:cNvSpPr/>
          <p:nvPr userDrawn="1"/>
        </p:nvSpPr>
        <p:spPr>
          <a:xfrm>
            <a:off x="9795193" y="-1273359"/>
            <a:ext cx="4121463" cy="412146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8" name="Oval 7">
            <a:extLst>
              <a:ext uri="{FF2B5EF4-FFF2-40B4-BE49-F238E27FC236}">
                <a16:creationId xmlns:a16="http://schemas.microsoft.com/office/drawing/2014/main" id="{FA82B29D-6FCF-A94C-8908-AEE9FF8BE7E7}"/>
              </a:ext>
            </a:extLst>
          </p:cNvPr>
          <p:cNvSpPr/>
          <p:nvPr userDrawn="1"/>
        </p:nvSpPr>
        <p:spPr>
          <a:xfrm>
            <a:off x="7868124" y="3262765"/>
            <a:ext cx="5667532" cy="566753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10" name="Straight Connector 9">
            <a:extLst>
              <a:ext uri="{FF2B5EF4-FFF2-40B4-BE49-F238E27FC236}">
                <a16:creationId xmlns:a16="http://schemas.microsoft.com/office/drawing/2014/main" id="{24741D01-5F92-9540-A74E-118CFDDBA3CF}"/>
              </a:ext>
            </a:extLst>
          </p:cNvPr>
          <p:cNvCxnSpPr/>
          <p:nvPr userDrawn="1"/>
        </p:nvCxnSpPr>
        <p:spPr>
          <a:xfrm>
            <a:off x="679893" y="6223000"/>
            <a:ext cx="1085170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BD423366-1DF8-FB4D-AAE7-B71880A56A0F}"/>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12" name="Picture 11">
            <a:extLst>
              <a:ext uri="{FF2B5EF4-FFF2-40B4-BE49-F238E27FC236}">
                <a16:creationId xmlns:a16="http://schemas.microsoft.com/office/drawing/2014/main" id="{D89A1365-B7C1-F543-80C2-5F44D689FA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15" name="Title 90">
            <a:extLst>
              <a:ext uri="{FF2B5EF4-FFF2-40B4-BE49-F238E27FC236}">
                <a16:creationId xmlns:a16="http://schemas.microsoft.com/office/drawing/2014/main" id="{4036A9DD-5CAB-5F49-BAF2-F0F02EDAC2C0}"/>
              </a:ext>
            </a:extLst>
          </p:cNvPr>
          <p:cNvSpPr>
            <a:spLocks noGrp="1"/>
          </p:cNvSpPr>
          <p:nvPr>
            <p:ph type="title"/>
          </p:nvPr>
        </p:nvSpPr>
        <p:spPr>
          <a:xfrm>
            <a:off x="679893" y="2241419"/>
            <a:ext cx="7706319" cy="2398702"/>
          </a:xfrm>
          <a:prstGeom prst="rect">
            <a:avLst/>
          </a:prstGeom>
        </p:spPr>
        <p:txBody>
          <a:bodyPr anchor="b"/>
          <a:lstStyle>
            <a:lvl1pPr>
              <a:defRPr sz="5000">
                <a:solidFill>
                  <a:schemeClr val="bg1"/>
                </a:solidFill>
              </a:defRPr>
            </a:lvl1pPr>
          </a:lstStyle>
          <a:p>
            <a:r>
              <a:rPr lang="en-US"/>
              <a:t>Click to edit Master title style</a:t>
            </a:r>
          </a:p>
        </p:txBody>
      </p:sp>
      <p:sp>
        <p:nvSpPr>
          <p:cNvPr id="16" name="Text Placeholder 92">
            <a:extLst>
              <a:ext uri="{FF2B5EF4-FFF2-40B4-BE49-F238E27FC236}">
                <a16:creationId xmlns:a16="http://schemas.microsoft.com/office/drawing/2014/main" id="{7923F351-731D-7A40-BBB3-6DC0CA7ABD99}"/>
              </a:ext>
            </a:extLst>
          </p:cNvPr>
          <p:cNvSpPr>
            <a:spLocks noGrp="1"/>
          </p:cNvSpPr>
          <p:nvPr>
            <p:ph type="body" sz="quarter" idx="10" hasCustomPrompt="1"/>
          </p:nvPr>
        </p:nvSpPr>
        <p:spPr>
          <a:xfrm>
            <a:off x="657505" y="4838881"/>
            <a:ext cx="6898995" cy="972321"/>
          </a:xfrm>
          <a:prstGeom prst="rect">
            <a:avLst/>
          </a:prstGeom>
        </p:spPr>
        <p:txBody>
          <a:bodyPr anchor="t"/>
          <a:lstStyle>
            <a:lvl1pPr marL="0" indent="0">
              <a:buNone/>
              <a:defRPr sz="2333">
                <a:solidFill>
                  <a:schemeClr val="bg1"/>
                </a:solidFill>
              </a:defRPr>
            </a:lvl1pPr>
          </a:lstStyle>
          <a:p>
            <a:pPr lvl="0"/>
            <a:r>
              <a:rPr lang="en-US"/>
              <a:t>Insert content here</a:t>
            </a:r>
          </a:p>
        </p:txBody>
      </p:sp>
      <p:sp>
        <p:nvSpPr>
          <p:cNvPr id="17" name="Text Placeholder 92">
            <a:extLst>
              <a:ext uri="{FF2B5EF4-FFF2-40B4-BE49-F238E27FC236}">
                <a16:creationId xmlns:a16="http://schemas.microsoft.com/office/drawing/2014/main" id="{BA4576E7-0C93-674E-BFE7-8599EFE2E35F}"/>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2218043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36B0EF64-FC7B-DB40-A831-D29D648FC7DD}"/>
              </a:ext>
            </a:extLst>
          </p:cNvPr>
          <p:cNvSpPr>
            <a:spLocks noGrp="1"/>
          </p:cNvSpPr>
          <p:nvPr>
            <p:ph type="body" sz="quarter" idx="10"/>
          </p:nvPr>
        </p:nvSpPr>
        <p:spPr>
          <a:xfrm>
            <a:off x="659404" y="1105204"/>
            <a:ext cx="10872196" cy="1121818"/>
          </a:xfrm>
          <a:prstGeom prst="rect">
            <a:avLst/>
          </a:prstGeom>
        </p:spPr>
        <p:txBody>
          <a:bodyPr anchor="b"/>
          <a:lstStyle>
            <a:lvl1pPr marL="0" indent="0">
              <a:buNone/>
              <a:defRPr sz="4000">
                <a:solidFill>
                  <a:schemeClr val="tx2"/>
                </a:solidFill>
              </a:defRPr>
            </a:lvl1pPr>
          </a:lstStyle>
          <a:p>
            <a:pPr lvl="0"/>
            <a:r>
              <a:rPr lang="en-US"/>
              <a:t>Edit Master text styles</a:t>
            </a:r>
          </a:p>
        </p:txBody>
      </p:sp>
      <p:sp>
        <p:nvSpPr>
          <p:cNvPr id="11" name="Text Placeholder 4">
            <a:extLst>
              <a:ext uri="{FF2B5EF4-FFF2-40B4-BE49-F238E27FC236}">
                <a16:creationId xmlns:a16="http://schemas.microsoft.com/office/drawing/2014/main" id="{DF623FFB-50EC-FD46-B7BD-9E6DCA6DDDFE}"/>
              </a:ext>
            </a:extLst>
          </p:cNvPr>
          <p:cNvSpPr>
            <a:spLocks noGrp="1"/>
          </p:cNvSpPr>
          <p:nvPr>
            <p:ph type="body" sz="quarter" idx="11"/>
          </p:nvPr>
        </p:nvSpPr>
        <p:spPr>
          <a:xfrm>
            <a:off x="659404" y="2494027"/>
            <a:ext cx="10872196" cy="3394710"/>
          </a:xfrm>
          <a:prstGeom prst="rect">
            <a:avLst/>
          </a:prstGeom>
        </p:spPr>
        <p:txBody>
          <a:bodyPr anchor="t"/>
          <a:lstStyle>
            <a:lvl1pPr marL="0" indent="0">
              <a:buNone/>
              <a:defRPr sz="2200" b="1">
                <a:solidFill>
                  <a:schemeClr val="accent1"/>
                </a:solidFill>
              </a:defRPr>
            </a:lvl1pPr>
            <a:lvl2pPr>
              <a:defRPr sz="2000"/>
            </a:lvl2pPr>
            <a:lvl3pPr>
              <a:defRPr sz="20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pic>
        <p:nvPicPr>
          <p:cNvPr id="20" name="Picture 19">
            <a:extLst>
              <a:ext uri="{FF2B5EF4-FFF2-40B4-BE49-F238E27FC236}">
                <a16:creationId xmlns:a16="http://schemas.microsoft.com/office/drawing/2014/main" id="{CDA2A616-E7C3-4C4E-BF88-8AA15B4867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9893" y="539268"/>
            <a:ext cx="599999" cy="298932"/>
          </a:xfrm>
          <a:prstGeom prst="rect">
            <a:avLst/>
          </a:prstGeom>
        </p:spPr>
      </p:pic>
      <p:cxnSp>
        <p:nvCxnSpPr>
          <p:cNvPr id="21" name="Straight Connector 20">
            <a:extLst>
              <a:ext uri="{FF2B5EF4-FFF2-40B4-BE49-F238E27FC236}">
                <a16:creationId xmlns:a16="http://schemas.microsoft.com/office/drawing/2014/main" id="{CC0D7B60-F208-FD44-83DF-D86292291C61}"/>
              </a:ext>
            </a:extLst>
          </p:cNvPr>
          <p:cNvCxnSpPr/>
          <p:nvPr userDrawn="1"/>
        </p:nvCxnSpPr>
        <p:spPr>
          <a:xfrm>
            <a:off x="679893" y="6223000"/>
            <a:ext cx="10851707"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E8BA2324-BBF3-334A-B49F-8580C1165375}"/>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tx1"/>
                </a:solidFill>
              </a:rPr>
              <a:t>kareneckstein.co.uk</a:t>
            </a:r>
            <a:endParaRPr lang="en-US" sz="1067">
              <a:solidFill>
                <a:schemeClr val="tx1"/>
              </a:solidFill>
            </a:endParaRPr>
          </a:p>
        </p:txBody>
      </p:sp>
    </p:spTree>
    <p:extLst>
      <p:ext uri="{BB962C8B-B14F-4D97-AF65-F5344CB8AC3E}">
        <p14:creationId xmlns:p14="http://schemas.microsoft.com/office/powerpoint/2010/main" val="1551645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18198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4F0AF333-9876-D743-90F9-0ECD8C86CD48}"/>
              </a:ext>
            </a:extLst>
          </p:cNvPr>
          <p:cNvCxnSpPr/>
          <p:nvPr userDrawn="1"/>
        </p:nvCxnSpPr>
        <p:spPr>
          <a:xfrm>
            <a:off x="679893" y="6223000"/>
            <a:ext cx="1085170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3DCCD218-AAD0-574D-BD88-9E49FD5CEBA3}"/>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sp>
        <p:nvSpPr>
          <p:cNvPr id="13" name="Title 90">
            <a:extLst>
              <a:ext uri="{FF2B5EF4-FFF2-40B4-BE49-F238E27FC236}">
                <a16:creationId xmlns:a16="http://schemas.microsoft.com/office/drawing/2014/main" id="{E418705E-0CC0-084C-8C3C-86C1046A9F48}"/>
              </a:ext>
            </a:extLst>
          </p:cNvPr>
          <p:cNvSpPr>
            <a:spLocks noGrp="1"/>
          </p:cNvSpPr>
          <p:nvPr>
            <p:ph type="title" hasCustomPrompt="1"/>
          </p:nvPr>
        </p:nvSpPr>
        <p:spPr>
          <a:xfrm>
            <a:off x="3390900" y="2198969"/>
            <a:ext cx="8140699" cy="1997552"/>
          </a:xfrm>
          <a:prstGeom prst="rect">
            <a:avLst/>
          </a:prstGeom>
        </p:spPr>
        <p:txBody>
          <a:bodyPr anchor="b"/>
          <a:lstStyle>
            <a:lvl1pPr>
              <a:defRPr sz="4000">
                <a:solidFill>
                  <a:schemeClr val="accent2"/>
                </a:solidFill>
              </a:defRPr>
            </a:lvl1pPr>
          </a:lstStyle>
          <a:p>
            <a:r>
              <a:rPr lang="en-US"/>
              <a:t>Sign off copy</a:t>
            </a:r>
          </a:p>
        </p:txBody>
      </p:sp>
      <p:pic>
        <p:nvPicPr>
          <p:cNvPr id="15" name="Picture 14">
            <a:extLst>
              <a:ext uri="{FF2B5EF4-FFF2-40B4-BE49-F238E27FC236}">
                <a16:creationId xmlns:a16="http://schemas.microsoft.com/office/drawing/2014/main" id="{1DB0F619-5241-0546-B948-633B90C4B3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2" name="TextBox 1">
            <a:extLst>
              <a:ext uri="{FF2B5EF4-FFF2-40B4-BE49-F238E27FC236}">
                <a16:creationId xmlns:a16="http://schemas.microsoft.com/office/drawing/2014/main" id="{EF3F2F31-D875-4647-ABED-245FDFB85DFF}"/>
              </a:ext>
            </a:extLst>
          </p:cNvPr>
          <p:cNvSpPr txBox="1"/>
          <p:nvPr userDrawn="1"/>
        </p:nvSpPr>
        <p:spPr>
          <a:xfrm>
            <a:off x="3390900" y="4528930"/>
            <a:ext cx="3925957" cy="1200329"/>
          </a:xfrm>
          <a:prstGeom prst="rect">
            <a:avLst/>
          </a:prstGeom>
          <a:noFill/>
        </p:spPr>
        <p:txBody>
          <a:bodyPr wrap="square" rtlCol="0">
            <a:spAutoFit/>
          </a:bodyPr>
          <a:lstStyle/>
          <a:p>
            <a:r>
              <a:rPr lang="en-GB" b="1">
                <a:solidFill>
                  <a:schemeClr val="accent2"/>
                </a:solidFill>
                <a:latin typeface="+mj-lt"/>
                <a:cs typeface="Arial" panose="020B0604020202020204" pitchFamily="34" charset="0"/>
              </a:rPr>
              <a:t>Karen Eckstein</a:t>
            </a:r>
          </a:p>
          <a:p>
            <a:r>
              <a:rPr lang="en-GB">
                <a:solidFill>
                  <a:schemeClr val="bg1"/>
                </a:solidFill>
                <a:latin typeface="+mj-lt"/>
                <a:cs typeface="Arial" panose="020B0604020202020204" pitchFamily="34" charset="0"/>
              </a:rPr>
              <a:t>07973 627039</a:t>
            </a:r>
          </a:p>
          <a:p>
            <a:r>
              <a:rPr lang="en-GB" err="1">
                <a:solidFill>
                  <a:schemeClr val="bg1"/>
                </a:solidFill>
                <a:latin typeface="+mj-lt"/>
                <a:cs typeface="Arial" panose="020B0604020202020204" pitchFamily="34" charset="0"/>
              </a:rPr>
              <a:t>kareneckstein.co.uk</a:t>
            </a:r>
            <a:endParaRPr lang="en-GB">
              <a:solidFill>
                <a:schemeClr val="bg1"/>
              </a:solidFill>
              <a:latin typeface="+mj-lt"/>
              <a:cs typeface="Arial" panose="020B0604020202020204" pitchFamily="34" charset="0"/>
            </a:endParaRPr>
          </a:p>
          <a:p>
            <a:r>
              <a:rPr lang="en-GB" err="1">
                <a:solidFill>
                  <a:schemeClr val="bg1"/>
                </a:solidFill>
                <a:latin typeface="+mj-lt"/>
                <a:cs typeface="Arial" panose="020B0604020202020204" pitchFamily="34" charset="0"/>
              </a:rPr>
              <a:t>karen@kareneckstein.co.uk</a:t>
            </a:r>
            <a:endParaRPr lang="en-GB">
              <a:solidFill>
                <a:schemeClr val="bg1"/>
              </a:solidFill>
              <a:latin typeface="+mj-lt"/>
              <a:cs typeface="Arial" panose="020B0604020202020204" pitchFamily="34" charset="0"/>
            </a:endParaRPr>
          </a:p>
        </p:txBody>
      </p:sp>
    </p:spTree>
    <p:extLst>
      <p:ext uri="{BB962C8B-B14F-4D97-AF65-F5344CB8AC3E}">
        <p14:creationId xmlns:p14="http://schemas.microsoft.com/office/powerpoint/2010/main" val="1417726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99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1683778"/>
      </p:ext>
    </p:extLst>
  </p:cSld>
  <p:clrMap bg1="lt1" tx1="dk1" bg2="lt2" tx2="dk2" accent1="accent1" accent2="accent2" accent3="accent3" accent4="accent4" accent5="accent5" accent6="accent6" hlink="hlink" folHlink="folHlink"/>
  <p:sldLayoutIdLst>
    <p:sldLayoutId id="2147483653" r:id="rId1"/>
    <p:sldLayoutId id="214748365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200038"/>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hyperlink" Target="mailto:emily@cvgsolutions.co.uk"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DF44E2-2A3F-5D45-9CF4-527F217631CD}"/>
              </a:ext>
            </a:extLst>
          </p:cNvPr>
          <p:cNvSpPr>
            <a:spLocks noGrp="1"/>
          </p:cNvSpPr>
          <p:nvPr>
            <p:ph type="title"/>
          </p:nvPr>
        </p:nvSpPr>
        <p:spPr/>
        <p:txBody>
          <a:bodyPr lIns="91440" tIns="45720" rIns="91440" bIns="45720" anchor="b"/>
          <a:lstStyle/>
          <a:p>
            <a:r>
              <a:rPr lang="en-US"/>
              <a:t>Why is good Records Management important?</a:t>
            </a:r>
            <a:endParaRPr lang="en-GB"/>
          </a:p>
        </p:txBody>
      </p:sp>
      <p:sp>
        <p:nvSpPr>
          <p:cNvPr id="5" name="Text Placeholder 4">
            <a:extLst>
              <a:ext uri="{FF2B5EF4-FFF2-40B4-BE49-F238E27FC236}">
                <a16:creationId xmlns:a16="http://schemas.microsoft.com/office/drawing/2014/main" id="{5E4EE5FA-AE19-2649-BECC-D8A5F1B1F3CF}"/>
              </a:ext>
            </a:extLst>
          </p:cNvPr>
          <p:cNvSpPr>
            <a:spLocks noGrp="1"/>
          </p:cNvSpPr>
          <p:nvPr>
            <p:ph type="body" sz="quarter" idx="10"/>
          </p:nvPr>
        </p:nvSpPr>
        <p:spPr/>
        <p:txBody>
          <a:bodyPr lIns="91440" tIns="45720" rIns="91440" bIns="45720" anchor="t"/>
          <a:lstStyle/>
          <a:p>
            <a:r>
              <a:rPr lang="en-US" sz="2300"/>
              <a:t>Presented by Emily Overton of CVG Solutions Ltd for The </a:t>
            </a:r>
            <a:r>
              <a:rPr lang="en-US" sz="2300" err="1"/>
              <a:t>RiskBites</a:t>
            </a:r>
            <a:r>
              <a:rPr lang="en-US" sz="2300"/>
              <a:t> ® Club​​</a:t>
            </a:r>
          </a:p>
          <a:p>
            <a:r>
              <a:rPr lang="en-US" sz="2300"/>
              <a:t>10 February 2026</a:t>
            </a:r>
          </a:p>
        </p:txBody>
      </p:sp>
    </p:spTree>
    <p:extLst>
      <p:ext uri="{BB962C8B-B14F-4D97-AF65-F5344CB8AC3E}">
        <p14:creationId xmlns:p14="http://schemas.microsoft.com/office/powerpoint/2010/main" val="1723103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C20E"/>
        </a:solidFill>
        <a:effectLst/>
      </p:bgPr>
    </p:bg>
    <p:spTree>
      <p:nvGrpSpPr>
        <p:cNvPr id="1" name=""/>
        <p:cNvGrpSpPr/>
        <p:nvPr/>
      </p:nvGrpSpPr>
      <p:grpSpPr>
        <a:xfrm>
          <a:off x="0" y="0"/>
          <a:ext cx="0" cy="0"/>
          <a:chOff x="0" y="0"/>
          <a:chExt cx="0" cy="0"/>
        </a:xfrm>
      </p:grpSpPr>
      <p:sp>
        <p:nvSpPr>
          <p:cNvPr id="2" name="TextBox 2"/>
          <p:cNvSpPr txBox="1"/>
          <p:nvPr/>
        </p:nvSpPr>
        <p:spPr>
          <a:xfrm>
            <a:off x="909268" y="2452022"/>
            <a:ext cx="9989349" cy="359072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just">
              <a:lnSpc>
                <a:spcPts val="2029"/>
              </a:lnSpc>
            </a:pPr>
            <a:endParaRPr sz="800"/>
          </a:p>
          <a:p>
            <a:pPr algn="l">
              <a:lnSpc>
                <a:spcPts val="2029"/>
              </a:lnSpc>
            </a:pPr>
            <a:r>
              <a:rPr lang="en-US" sz="1780">
                <a:solidFill>
                  <a:srgbClr val="000000"/>
                </a:solidFill>
                <a:latin typeface="Canva Sans"/>
                <a:ea typeface="Canva Sans"/>
                <a:cs typeface="Canva Sans"/>
                <a:sym typeface="Canva Sans"/>
              </a:rPr>
              <a:t>☐ Clearly set out in policy your business’s approach</a:t>
            </a:r>
          </a:p>
          <a:p>
            <a:pPr algn="l">
              <a:lnSpc>
                <a:spcPts val="2029"/>
              </a:lnSpc>
            </a:pPr>
            <a:r>
              <a:rPr lang="en-US" sz="1780">
                <a:solidFill>
                  <a:srgbClr val="000000"/>
                </a:solidFill>
                <a:latin typeface="Canva Sans"/>
                <a:ea typeface="Canva Sans"/>
                <a:cs typeface="Canva Sans"/>
                <a:sym typeface="Canva Sans"/>
              </a:rPr>
              <a:t> to records management, together with responsibilities for implementing the policy and monitoring compliance</a:t>
            </a:r>
          </a:p>
          <a:p>
            <a:pPr algn="l">
              <a:lnSpc>
                <a:spcPts val="2029"/>
              </a:lnSpc>
            </a:pPr>
            <a:r>
              <a:rPr lang="en-US" sz="1780">
                <a:solidFill>
                  <a:srgbClr val="000000"/>
                </a:solidFill>
                <a:latin typeface="Canva Sans"/>
                <a:ea typeface="Canva Sans"/>
                <a:cs typeface="Canva Sans"/>
                <a:sym typeface="Canva Sans"/>
              </a:rPr>
              <a:t> </a:t>
            </a:r>
          </a:p>
          <a:p>
            <a:pPr algn="l">
              <a:lnSpc>
                <a:spcPts val="2029"/>
              </a:lnSpc>
            </a:pPr>
            <a:r>
              <a:rPr lang="en-US" sz="1780">
                <a:solidFill>
                  <a:srgbClr val="000000"/>
                </a:solidFill>
                <a:latin typeface="Canva Sans"/>
                <a:ea typeface="Canva Sans"/>
                <a:cs typeface="Canva Sans"/>
                <a:sym typeface="Canva Sans"/>
              </a:rPr>
              <a:t>☐Ensure the policy is approved by management, published, and communicated to all staff</a:t>
            </a:r>
          </a:p>
          <a:p>
            <a:pPr algn="l">
              <a:lnSpc>
                <a:spcPts val="2029"/>
              </a:lnSpc>
            </a:pPr>
            <a:endParaRPr lang="en-US" sz="1780">
              <a:solidFill>
                <a:srgbClr val="000000"/>
              </a:solidFill>
              <a:latin typeface="Canva Sans"/>
              <a:ea typeface="Canva Sans"/>
              <a:cs typeface="Canva Sans"/>
              <a:sym typeface="Canva Sans"/>
            </a:endParaRPr>
          </a:p>
          <a:p>
            <a:pPr algn="l">
              <a:lnSpc>
                <a:spcPts val="2029"/>
              </a:lnSpc>
            </a:pPr>
            <a:r>
              <a:rPr lang="en-US" sz="1780">
                <a:solidFill>
                  <a:srgbClr val="000000"/>
                </a:solidFill>
                <a:latin typeface="Canva Sans"/>
                <a:ea typeface="Canva Sans"/>
                <a:cs typeface="Canva Sans"/>
                <a:sym typeface="Canva Sans"/>
              </a:rPr>
              <a:t>☐Review and update the policy at planned intervals or when required to ensure it remains relevant.</a:t>
            </a:r>
          </a:p>
          <a:p>
            <a:pPr algn="l">
              <a:lnSpc>
                <a:spcPts val="2029"/>
              </a:lnSpc>
            </a:pPr>
            <a:endParaRPr lang="en-US" sz="1780">
              <a:solidFill>
                <a:srgbClr val="000000"/>
              </a:solidFill>
              <a:latin typeface="Canva Sans"/>
              <a:ea typeface="Canva Sans"/>
              <a:cs typeface="Canva Sans"/>
              <a:sym typeface="Canva Sans"/>
            </a:endParaRPr>
          </a:p>
          <a:p>
            <a:pPr algn="l">
              <a:lnSpc>
                <a:spcPts val="2029"/>
              </a:lnSpc>
            </a:pPr>
            <a:r>
              <a:rPr lang="en-US" sz="1780">
                <a:solidFill>
                  <a:srgbClr val="000000"/>
                </a:solidFill>
                <a:latin typeface="Canva Sans"/>
                <a:ea typeface="Canva Sans"/>
                <a:cs typeface="Canva Sans"/>
                <a:sym typeface="Canva Sans"/>
              </a:rPr>
              <a:t>☐Undertake a risk assessment of all records held within your organisation </a:t>
            </a:r>
          </a:p>
          <a:p>
            <a:pPr algn="just">
              <a:lnSpc>
                <a:spcPts val="2029"/>
              </a:lnSpc>
            </a:pPr>
            <a:endParaRPr lang="en-US" sz="1780">
              <a:solidFill>
                <a:srgbClr val="000000"/>
              </a:solidFill>
              <a:latin typeface="Canva Sans"/>
              <a:ea typeface="Canva Sans"/>
              <a:cs typeface="Canva Sans"/>
              <a:sym typeface="Canva Sans"/>
            </a:endParaRPr>
          </a:p>
          <a:p>
            <a:pPr algn="just">
              <a:lnSpc>
                <a:spcPts val="2029"/>
              </a:lnSpc>
            </a:pPr>
            <a:endParaRPr lang="en-US" sz="1780">
              <a:solidFill>
                <a:srgbClr val="000000"/>
              </a:solidFill>
              <a:latin typeface="Canva Sans"/>
              <a:ea typeface="Canva Sans"/>
              <a:cs typeface="Canva Sans"/>
              <a:sym typeface="Canva Sans"/>
            </a:endParaRPr>
          </a:p>
          <a:p>
            <a:pPr algn="just">
              <a:lnSpc>
                <a:spcPts val="2029"/>
              </a:lnSpc>
            </a:pPr>
            <a:endParaRPr lang="en-US" sz="1780">
              <a:solidFill>
                <a:srgbClr val="000000"/>
              </a:solidFill>
              <a:latin typeface="Canva Sans"/>
              <a:ea typeface="Canva Sans"/>
              <a:cs typeface="Canva Sans"/>
              <a:sym typeface="Canva Sans"/>
            </a:endParaRPr>
          </a:p>
          <a:p>
            <a:pPr algn="just">
              <a:lnSpc>
                <a:spcPts val="2029"/>
              </a:lnSpc>
            </a:pPr>
            <a:endParaRPr lang="en-US" sz="1780">
              <a:solidFill>
                <a:srgbClr val="000000"/>
              </a:solidFill>
              <a:latin typeface="Canva Sans"/>
              <a:ea typeface="Canva Sans"/>
              <a:cs typeface="Canva Sans"/>
              <a:sym typeface="Canva Sans"/>
            </a:endParaRPr>
          </a:p>
        </p:txBody>
      </p:sp>
      <p:sp>
        <p:nvSpPr>
          <p:cNvPr id="3" name="TextBox 3"/>
          <p:cNvSpPr txBox="1"/>
          <p:nvPr/>
        </p:nvSpPr>
        <p:spPr>
          <a:xfrm>
            <a:off x="3108618" y="702525"/>
            <a:ext cx="5172069" cy="104436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8587"/>
              </a:lnSpc>
            </a:pPr>
            <a:r>
              <a:rPr lang="en-US" sz="6134" b="1">
                <a:solidFill>
                  <a:srgbClr val="000000"/>
                </a:solidFill>
                <a:latin typeface="Canva Sans Bold"/>
                <a:ea typeface="Canva Sans Bold"/>
                <a:cs typeface="Canva Sans Bold"/>
                <a:sym typeface="Canva Sans Bold"/>
              </a:rPr>
              <a:t>Framework</a:t>
            </a:r>
          </a:p>
        </p:txBody>
      </p:sp>
      <p:sp>
        <p:nvSpPr>
          <p:cNvPr id="4" name="Freeform 4"/>
          <p:cNvSpPr/>
          <p:nvPr/>
        </p:nvSpPr>
        <p:spPr>
          <a:xfrm>
            <a:off x="10500529" y="0"/>
            <a:ext cx="1691471" cy="1270009"/>
          </a:xfrm>
          <a:custGeom>
            <a:avLst/>
            <a:gdLst/>
            <a:ahLst/>
            <a:cxnLst/>
            <a:rect l="l" t="t" r="r" b="b"/>
            <a:pathLst>
              <a:path w="2537207" h="1905013">
                <a:moveTo>
                  <a:pt x="0" y="0"/>
                </a:moveTo>
                <a:lnTo>
                  <a:pt x="2537207" y="0"/>
                </a:lnTo>
                <a:lnTo>
                  <a:pt x="2537207" y="1905013"/>
                </a:lnTo>
                <a:lnTo>
                  <a:pt x="0" y="1905013"/>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Tree>
    <p:extLst>
      <p:ext uri="{BB962C8B-B14F-4D97-AF65-F5344CB8AC3E}">
        <p14:creationId xmlns:p14="http://schemas.microsoft.com/office/powerpoint/2010/main" val="19609369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C20E"/>
        </a:solidFill>
        <a:effectLst/>
      </p:bgPr>
    </p:bg>
    <p:spTree>
      <p:nvGrpSpPr>
        <p:cNvPr id="1" name=""/>
        <p:cNvGrpSpPr/>
        <p:nvPr/>
      </p:nvGrpSpPr>
      <p:grpSpPr>
        <a:xfrm>
          <a:off x="0" y="0"/>
          <a:ext cx="0" cy="0"/>
          <a:chOff x="0" y="0"/>
          <a:chExt cx="0" cy="0"/>
        </a:xfrm>
      </p:grpSpPr>
      <p:sp>
        <p:nvSpPr>
          <p:cNvPr id="2" name="TextBox 2"/>
          <p:cNvSpPr txBox="1"/>
          <p:nvPr/>
        </p:nvSpPr>
        <p:spPr>
          <a:xfrm>
            <a:off x="928822" y="1724567"/>
            <a:ext cx="9586429" cy="575099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495"/>
              </a:lnSpc>
            </a:pPr>
            <a:r>
              <a:rPr lang="en-US" sz="1782">
                <a:solidFill>
                  <a:srgbClr val="000000"/>
                </a:solidFill>
                <a:latin typeface="Canva Sans"/>
                <a:ea typeface="Canva Sans"/>
                <a:cs typeface="Canva Sans"/>
                <a:sym typeface="Canva Sans"/>
              </a:rPr>
              <a:t>☐If you already have a corporate risk register, include risks to records, information </a:t>
            </a:r>
          </a:p>
          <a:p>
            <a:pPr algn="l">
              <a:lnSpc>
                <a:spcPts val="2495"/>
              </a:lnSpc>
            </a:pPr>
            <a:r>
              <a:rPr lang="en-US" sz="1782">
                <a:solidFill>
                  <a:srgbClr val="000000"/>
                </a:solidFill>
                <a:latin typeface="Canva Sans"/>
                <a:ea typeface="Canva Sans"/>
                <a:cs typeface="Canva Sans"/>
                <a:sym typeface="Canva Sans"/>
              </a:rPr>
              <a:t>and data management functions. (These might include records not being</a:t>
            </a:r>
          </a:p>
          <a:p>
            <a:pPr algn="l">
              <a:lnSpc>
                <a:spcPts val="2495"/>
              </a:lnSpc>
            </a:pPr>
            <a:r>
              <a:rPr lang="en-US" sz="1782">
                <a:solidFill>
                  <a:srgbClr val="000000"/>
                </a:solidFill>
                <a:latin typeface="Canva Sans"/>
                <a:ea typeface="Canva Sans"/>
                <a:cs typeface="Canva Sans"/>
                <a:sym typeface="Canva Sans"/>
              </a:rPr>
              <a:t>updated, destroyed promptly or held securely.) </a:t>
            </a:r>
          </a:p>
          <a:p>
            <a:pPr algn="l">
              <a:lnSpc>
                <a:spcPts val="2495"/>
              </a:lnSpc>
            </a:pPr>
            <a:endParaRPr lang="en-US" sz="1782">
              <a:solidFill>
                <a:srgbClr val="000000"/>
              </a:solidFill>
              <a:latin typeface="Canva Sans"/>
              <a:ea typeface="Canva Sans"/>
              <a:cs typeface="Canva Sans"/>
              <a:sym typeface="Canva Sans"/>
            </a:endParaRPr>
          </a:p>
          <a:p>
            <a:pPr algn="l">
              <a:lnSpc>
                <a:spcPts val="2495"/>
              </a:lnSpc>
              <a:spcBef>
                <a:spcPct val="0"/>
              </a:spcBef>
            </a:pPr>
            <a:r>
              <a:rPr lang="en-US" sz="1782">
                <a:solidFill>
                  <a:srgbClr val="000000"/>
                </a:solidFill>
                <a:latin typeface="Canva Sans"/>
                <a:ea typeface="Canva Sans"/>
                <a:cs typeface="Canva Sans"/>
                <a:sym typeface="Canva Sans"/>
              </a:rPr>
              <a:t>☐ Where applicable, ensure you use security classification or marking protocols, such</a:t>
            </a:r>
          </a:p>
          <a:p>
            <a:pPr algn="l">
              <a:lnSpc>
                <a:spcPts val="2495"/>
              </a:lnSpc>
              <a:spcBef>
                <a:spcPct val="0"/>
              </a:spcBef>
            </a:pPr>
            <a:r>
              <a:rPr lang="en-US" sz="1782">
                <a:solidFill>
                  <a:srgbClr val="000000"/>
                </a:solidFill>
                <a:latin typeface="Canva Sans"/>
                <a:ea typeface="Canva Sans"/>
                <a:cs typeface="Canva Sans"/>
                <a:sym typeface="Canva Sans"/>
              </a:rPr>
              <a:t> as the Government protective marking scheme, to identify records </a:t>
            </a:r>
          </a:p>
          <a:p>
            <a:pPr algn="l">
              <a:lnSpc>
                <a:spcPts val="2495"/>
              </a:lnSpc>
              <a:spcBef>
                <a:spcPct val="0"/>
              </a:spcBef>
            </a:pPr>
            <a:r>
              <a:rPr lang="en-US" sz="1782">
                <a:solidFill>
                  <a:srgbClr val="000000"/>
                </a:solidFill>
                <a:latin typeface="Canva Sans"/>
                <a:ea typeface="Canva Sans"/>
                <a:cs typeface="Canva Sans"/>
                <a:sym typeface="Canva Sans"/>
              </a:rPr>
              <a:t>that contain more sensitive information. </a:t>
            </a:r>
          </a:p>
          <a:p>
            <a:pPr algn="l">
              <a:lnSpc>
                <a:spcPts val="2495"/>
              </a:lnSpc>
              <a:spcBef>
                <a:spcPct val="0"/>
              </a:spcBef>
            </a:pPr>
            <a:endParaRPr lang="en-US" sz="1782">
              <a:solidFill>
                <a:srgbClr val="000000"/>
              </a:solidFill>
              <a:latin typeface="Canva Sans"/>
              <a:ea typeface="Canva Sans"/>
              <a:cs typeface="Canva Sans"/>
              <a:sym typeface="Canva Sans"/>
            </a:endParaRPr>
          </a:p>
          <a:p>
            <a:pPr algn="l">
              <a:lnSpc>
                <a:spcPts val="2495"/>
              </a:lnSpc>
              <a:spcBef>
                <a:spcPct val="0"/>
              </a:spcBef>
            </a:pPr>
            <a:r>
              <a:rPr lang="en-US" sz="1782">
                <a:solidFill>
                  <a:srgbClr val="000000"/>
                </a:solidFill>
                <a:latin typeface="Canva Sans"/>
                <a:ea typeface="Canva Sans"/>
                <a:cs typeface="Canva Sans"/>
                <a:sym typeface="Canva Sans"/>
              </a:rPr>
              <a:t>☐Established procedures and guidelines for staff to ensure that you title and </a:t>
            </a:r>
          </a:p>
          <a:p>
            <a:pPr algn="l">
              <a:lnSpc>
                <a:spcPts val="2495"/>
              </a:lnSpc>
              <a:spcBef>
                <a:spcPct val="0"/>
              </a:spcBef>
            </a:pPr>
            <a:r>
              <a:rPr lang="en-US" sz="1782">
                <a:solidFill>
                  <a:srgbClr val="000000"/>
                </a:solidFill>
                <a:latin typeface="Canva Sans"/>
                <a:ea typeface="Canva Sans"/>
                <a:cs typeface="Canva Sans"/>
                <a:sym typeface="Canva Sans"/>
              </a:rPr>
              <a:t>index new records in a way that allows you to efficiently manage, retrieve </a:t>
            </a:r>
          </a:p>
          <a:p>
            <a:pPr algn="l">
              <a:lnSpc>
                <a:spcPts val="2495"/>
              </a:lnSpc>
              <a:spcBef>
                <a:spcPct val="0"/>
              </a:spcBef>
            </a:pPr>
            <a:r>
              <a:rPr lang="en-US" sz="1782">
                <a:solidFill>
                  <a:srgbClr val="000000"/>
                </a:solidFill>
                <a:latin typeface="Canva Sans"/>
                <a:ea typeface="Canva Sans"/>
                <a:cs typeface="Canva Sans"/>
                <a:sym typeface="Canva Sans"/>
              </a:rPr>
              <a:t>and dispose of them.</a:t>
            </a:r>
          </a:p>
          <a:p>
            <a:pPr algn="l">
              <a:lnSpc>
                <a:spcPts val="2495"/>
              </a:lnSpc>
              <a:spcBef>
                <a:spcPct val="0"/>
              </a:spcBef>
            </a:pPr>
            <a:endParaRPr lang="en-US" sz="1782">
              <a:solidFill>
                <a:srgbClr val="000000"/>
              </a:solidFill>
              <a:latin typeface="Canva Sans"/>
              <a:ea typeface="Canva Sans"/>
              <a:cs typeface="Canva Sans"/>
              <a:sym typeface="Canva Sans"/>
            </a:endParaRPr>
          </a:p>
          <a:p>
            <a:pPr algn="l">
              <a:lnSpc>
                <a:spcPts val="2495"/>
              </a:lnSpc>
              <a:spcBef>
                <a:spcPct val="0"/>
              </a:spcBef>
            </a:pPr>
            <a:r>
              <a:rPr lang="en-US" sz="1782">
                <a:solidFill>
                  <a:srgbClr val="000000"/>
                </a:solidFill>
                <a:latin typeface="Canva Sans"/>
                <a:ea typeface="Canva Sans"/>
                <a:cs typeface="Canva Sans"/>
                <a:sym typeface="Canva Sans"/>
              </a:rPr>
              <a:t>☐Implement procedures to allow individuals to challenge the accuracy of information you hold about them and correct it if necessary, or add a supplementary statement; </a:t>
            </a:r>
          </a:p>
          <a:p>
            <a:pPr algn="l">
              <a:lnSpc>
                <a:spcPts val="2495"/>
              </a:lnSpc>
              <a:spcBef>
                <a:spcPct val="0"/>
              </a:spcBef>
            </a:pPr>
            <a:endParaRPr lang="en-US" sz="1782">
              <a:solidFill>
                <a:srgbClr val="000000"/>
              </a:solidFill>
              <a:latin typeface="Canva Sans"/>
              <a:ea typeface="Canva Sans"/>
              <a:cs typeface="Canva Sans"/>
              <a:sym typeface="Canva Sans"/>
            </a:endParaRPr>
          </a:p>
          <a:p>
            <a:pPr algn="l">
              <a:lnSpc>
                <a:spcPts val="2495"/>
              </a:lnSpc>
              <a:spcBef>
                <a:spcPct val="0"/>
              </a:spcBef>
            </a:pPr>
            <a:endParaRPr lang="en-US" sz="1782">
              <a:solidFill>
                <a:srgbClr val="000000"/>
              </a:solidFill>
              <a:latin typeface="Canva Sans"/>
              <a:ea typeface="Canva Sans"/>
              <a:cs typeface="Canva Sans"/>
              <a:sym typeface="Canva Sans"/>
            </a:endParaRPr>
          </a:p>
          <a:p>
            <a:pPr algn="l">
              <a:lnSpc>
                <a:spcPts val="2495"/>
              </a:lnSpc>
              <a:spcBef>
                <a:spcPct val="0"/>
              </a:spcBef>
            </a:pPr>
            <a:endParaRPr lang="en-US" sz="1782">
              <a:solidFill>
                <a:srgbClr val="000000"/>
              </a:solidFill>
              <a:latin typeface="Canva Sans"/>
              <a:ea typeface="Canva Sans"/>
              <a:cs typeface="Canva Sans"/>
              <a:sym typeface="Canva Sans"/>
            </a:endParaRPr>
          </a:p>
          <a:p>
            <a:pPr algn="l">
              <a:lnSpc>
                <a:spcPts val="2495"/>
              </a:lnSpc>
              <a:spcBef>
                <a:spcPct val="0"/>
              </a:spcBef>
            </a:pPr>
            <a:endParaRPr lang="en-US" sz="1782">
              <a:solidFill>
                <a:srgbClr val="000000"/>
              </a:solidFill>
              <a:latin typeface="Canva Sans"/>
              <a:ea typeface="Canva Sans"/>
              <a:cs typeface="Canva Sans"/>
              <a:sym typeface="Canva Sans"/>
            </a:endParaRPr>
          </a:p>
        </p:txBody>
      </p:sp>
      <p:sp>
        <p:nvSpPr>
          <p:cNvPr id="3" name="TextBox 3"/>
          <p:cNvSpPr txBox="1"/>
          <p:nvPr/>
        </p:nvSpPr>
        <p:spPr>
          <a:xfrm>
            <a:off x="3136001" y="571500"/>
            <a:ext cx="5172069" cy="104436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8587"/>
              </a:lnSpc>
            </a:pPr>
            <a:r>
              <a:rPr lang="en-US" sz="6134" b="1">
                <a:solidFill>
                  <a:srgbClr val="000000"/>
                </a:solidFill>
                <a:latin typeface="Canva Sans Bold"/>
                <a:ea typeface="Canva Sans Bold"/>
                <a:cs typeface="Canva Sans Bold"/>
                <a:sym typeface="Canva Sans Bold"/>
              </a:rPr>
              <a:t>Framework</a:t>
            </a:r>
          </a:p>
        </p:txBody>
      </p:sp>
      <p:sp>
        <p:nvSpPr>
          <p:cNvPr id="4" name="Freeform 4"/>
          <p:cNvSpPr/>
          <p:nvPr/>
        </p:nvSpPr>
        <p:spPr>
          <a:xfrm>
            <a:off x="10500529" y="0"/>
            <a:ext cx="1691471" cy="1270009"/>
          </a:xfrm>
          <a:custGeom>
            <a:avLst/>
            <a:gdLst/>
            <a:ahLst/>
            <a:cxnLst/>
            <a:rect l="l" t="t" r="r" b="b"/>
            <a:pathLst>
              <a:path w="2537207" h="1905013">
                <a:moveTo>
                  <a:pt x="0" y="0"/>
                </a:moveTo>
                <a:lnTo>
                  <a:pt x="2537207" y="0"/>
                </a:lnTo>
                <a:lnTo>
                  <a:pt x="2537207" y="1905013"/>
                </a:lnTo>
                <a:lnTo>
                  <a:pt x="0" y="1905013"/>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Tree>
    <p:extLst>
      <p:ext uri="{BB962C8B-B14F-4D97-AF65-F5344CB8AC3E}">
        <p14:creationId xmlns:p14="http://schemas.microsoft.com/office/powerpoint/2010/main" val="2249461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C20E"/>
        </a:solidFill>
        <a:effectLst/>
      </p:bgPr>
    </p:bg>
    <p:spTree>
      <p:nvGrpSpPr>
        <p:cNvPr id="1" name=""/>
        <p:cNvGrpSpPr/>
        <p:nvPr/>
      </p:nvGrpSpPr>
      <p:grpSpPr>
        <a:xfrm>
          <a:off x="0" y="0"/>
          <a:ext cx="0" cy="0"/>
          <a:chOff x="0" y="0"/>
          <a:chExt cx="0" cy="0"/>
        </a:xfrm>
      </p:grpSpPr>
      <p:sp>
        <p:nvSpPr>
          <p:cNvPr id="2" name="TextBox 2"/>
          <p:cNvSpPr txBox="1"/>
          <p:nvPr/>
        </p:nvSpPr>
        <p:spPr>
          <a:xfrm>
            <a:off x="841228" y="2026637"/>
            <a:ext cx="10225261" cy="309405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661"/>
              </a:lnSpc>
              <a:spcBef>
                <a:spcPct val="0"/>
              </a:spcBef>
            </a:pPr>
            <a:endParaRPr sz="800"/>
          </a:p>
          <a:p>
            <a:pPr algn="ctr">
              <a:lnSpc>
                <a:spcPts val="2661"/>
              </a:lnSpc>
              <a:spcBef>
                <a:spcPct val="0"/>
              </a:spcBef>
            </a:pPr>
            <a:r>
              <a:rPr lang="en-US" sz="1901">
                <a:solidFill>
                  <a:srgbClr val="000000"/>
                </a:solidFill>
                <a:latin typeface="Canva Sans"/>
                <a:ea typeface="Canva Sans"/>
                <a:cs typeface="Canva Sans"/>
                <a:sym typeface="Canva Sans"/>
              </a:rPr>
              <a:t>☐ Incorporate records management within a formal training programme that comprises mandatory induction training and delivery of regular refresher material for all staff – the best form of this is in a staff handbook. </a:t>
            </a:r>
          </a:p>
          <a:p>
            <a:pPr algn="ctr">
              <a:lnSpc>
                <a:spcPts val="2661"/>
              </a:lnSpc>
              <a:spcBef>
                <a:spcPct val="0"/>
              </a:spcBef>
            </a:pPr>
            <a:endParaRPr lang="en-US" sz="1901">
              <a:solidFill>
                <a:srgbClr val="000000"/>
              </a:solidFill>
              <a:latin typeface="Canva Sans"/>
              <a:ea typeface="Canva Sans"/>
              <a:cs typeface="Canva Sans"/>
              <a:sym typeface="Canva Sans"/>
            </a:endParaRPr>
          </a:p>
          <a:p>
            <a:pPr algn="ctr">
              <a:lnSpc>
                <a:spcPts val="2661"/>
              </a:lnSpc>
              <a:spcBef>
                <a:spcPct val="0"/>
              </a:spcBef>
            </a:pPr>
            <a:r>
              <a:rPr lang="en-US" sz="1901">
                <a:solidFill>
                  <a:srgbClr val="000000"/>
                </a:solidFill>
                <a:latin typeface="Canva Sans"/>
                <a:ea typeface="Canva Sans"/>
                <a:cs typeface="Canva Sans"/>
                <a:sym typeface="Canva Sans"/>
              </a:rPr>
              <a:t>☐ Provide specialist training to those with specific records management functions</a:t>
            </a:r>
          </a:p>
          <a:p>
            <a:pPr algn="ctr">
              <a:lnSpc>
                <a:spcPts val="2661"/>
              </a:lnSpc>
              <a:spcBef>
                <a:spcPct val="0"/>
              </a:spcBef>
            </a:pPr>
            <a:endParaRPr lang="en-US" sz="1901">
              <a:solidFill>
                <a:srgbClr val="000000"/>
              </a:solidFill>
              <a:latin typeface="Canva Sans"/>
              <a:ea typeface="Canva Sans"/>
              <a:cs typeface="Canva Sans"/>
              <a:sym typeface="Canva Sans"/>
            </a:endParaRPr>
          </a:p>
          <a:p>
            <a:pPr algn="ctr">
              <a:lnSpc>
                <a:spcPts val="2661"/>
              </a:lnSpc>
              <a:spcBef>
                <a:spcPct val="0"/>
              </a:spcBef>
            </a:pPr>
            <a:r>
              <a:rPr lang="en-US" sz="1901">
                <a:solidFill>
                  <a:srgbClr val="000000"/>
                </a:solidFill>
                <a:latin typeface="Canva Sans"/>
                <a:ea typeface="Canva Sans"/>
                <a:cs typeface="Canva Sans"/>
                <a:sym typeface="Canva Sans"/>
              </a:rPr>
              <a:t>☐ Promote records management awareness amongst all staff through promotional materials such as posters, newsletters, and Intranet articles. </a:t>
            </a:r>
          </a:p>
        </p:txBody>
      </p:sp>
      <p:sp>
        <p:nvSpPr>
          <p:cNvPr id="3" name="TextBox 3"/>
          <p:cNvSpPr txBox="1"/>
          <p:nvPr/>
        </p:nvSpPr>
        <p:spPr>
          <a:xfrm>
            <a:off x="1966901" y="725048"/>
            <a:ext cx="7778204" cy="104436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8587"/>
              </a:lnSpc>
            </a:pPr>
            <a:r>
              <a:rPr lang="en-US" sz="6134" b="1">
                <a:solidFill>
                  <a:srgbClr val="000000"/>
                </a:solidFill>
                <a:latin typeface="Canva Sans Bold"/>
                <a:ea typeface="Canva Sans Bold"/>
                <a:cs typeface="Canva Sans Bold"/>
                <a:sym typeface="Canva Sans Bold"/>
              </a:rPr>
              <a:t>Training and Comms</a:t>
            </a:r>
          </a:p>
        </p:txBody>
      </p:sp>
      <p:sp>
        <p:nvSpPr>
          <p:cNvPr id="4" name="Freeform 4"/>
          <p:cNvSpPr/>
          <p:nvPr/>
        </p:nvSpPr>
        <p:spPr>
          <a:xfrm>
            <a:off x="10500529" y="0"/>
            <a:ext cx="1691471" cy="1270009"/>
          </a:xfrm>
          <a:custGeom>
            <a:avLst/>
            <a:gdLst/>
            <a:ahLst/>
            <a:cxnLst/>
            <a:rect l="l" t="t" r="r" b="b"/>
            <a:pathLst>
              <a:path w="2537207" h="1905013">
                <a:moveTo>
                  <a:pt x="0" y="0"/>
                </a:moveTo>
                <a:lnTo>
                  <a:pt x="2537207" y="0"/>
                </a:lnTo>
                <a:lnTo>
                  <a:pt x="2537207" y="1905013"/>
                </a:lnTo>
                <a:lnTo>
                  <a:pt x="0" y="1905013"/>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Tree>
    <p:extLst>
      <p:ext uri="{BB962C8B-B14F-4D97-AF65-F5344CB8AC3E}">
        <p14:creationId xmlns:p14="http://schemas.microsoft.com/office/powerpoint/2010/main" val="2922733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C20E"/>
        </a:solidFill>
        <a:effectLst/>
      </p:bgPr>
    </p:bg>
    <p:spTree>
      <p:nvGrpSpPr>
        <p:cNvPr id="1" name=""/>
        <p:cNvGrpSpPr/>
        <p:nvPr/>
      </p:nvGrpSpPr>
      <p:grpSpPr>
        <a:xfrm>
          <a:off x="0" y="0"/>
          <a:ext cx="0" cy="0"/>
          <a:chOff x="0" y="0"/>
          <a:chExt cx="0" cy="0"/>
        </a:xfrm>
      </p:grpSpPr>
      <p:sp>
        <p:nvSpPr>
          <p:cNvPr id="2" name="TextBox 2"/>
          <p:cNvSpPr txBox="1"/>
          <p:nvPr/>
        </p:nvSpPr>
        <p:spPr>
          <a:xfrm>
            <a:off x="1700604" y="1935875"/>
            <a:ext cx="8790792" cy="318414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487"/>
              </a:lnSpc>
              <a:spcBef>
                <a:spcPct val="0"/>
              </a:spcBef>
            </a:pPr>
            <a:r>
              <a:rPr lang="en-US" sz="1776">
                <a:solidFill>
                  <a:srgbClr val="000000"/>
                </a:solidFill>
                <a:latin typeface="Canva Sans"/>
                <a:ea typeface="Canva Sans"/>
                <a:cs typeface="Canva Sans"/>
                <a:sym typeface="Canva Sans"/>
              </a:rPr>
              <a:t>☐ Undertake periodic checks on records security and monitor compliance with records management procedures</a:t>
            </a:r>
          </a:p>
          <a:p>
            <a:pPr algn="ctr">
              <a:lnSpc>
                <a:spcPts val="2487"/>
              </a:lnSpc>
              <a:spcBef>
                <a:spcPct val="0"/>
              </a:spcBef>
            </a:pPr>
            <a:endParaRPr lang="en-US" sz="1776">
              <a:solidFill>
                <a:srgbClr val="000000"/>
              </a:solidFill>
              <a:latin typeface="Canva Sans"/>
              <a:ea typeface="Canva Sans"/>
              <a:cs typeface="Canva Sans"/>
              <a:sym typeface="Canva Sans"/>
            </a:endParaRPr>
          </a:p>
          <a:p>
            <a:pPr algn="ctr">
              <a:lnSpc>
                <a:spcPts val="2487"/>
              </a:lnSpc>
              <a:spcBef>
                <a:spcPct val="0"/>
              </a:spcBef>
            </a:pPr>
            <a:r>
              <a:rPr lang="en-US" sz="1776">
                <a:solidFill>
                  <a:srgbClr val="000000"/>
                </a:solidFill>
                <a:latin typeface="Canva Sans"/>
                <a:ea typeface="Canva Sans"/>
                <a:cs typeface="Canva Sans"/>
                <a:sym typeface="Canva Sans"/>
              </a:rPr>
              <a:t>☐ Measure the outcomes of any records security checks or compliance monitoring against key performance indicators to provide management information on performance to those with overall responsibility for records management. </a:t>
            </a:r>
          </a:p>
          <a:p>
            <a:pPr algn="ctr">
              <a:lnSpc>
                <a:spcPts val="2487"/>
              </a:lnSpc>
              <a:spcBef>
                <a:spcPct val="0"/>
              </a:spcBef>
            </a:pPr>
            <a:endParaRPr lang="en-US" sz="1776">
              <a:solidFill>
                <a:srgbClr val="000000"/>
              </a:solidFill>
              <a:latin typeface="Canva Sans"/>
              <a:ea typeface="Canva Sans"/>
              <a:cs typeface="Canva Sans"/>
              <a:sym typeface="Canva Sans"/>
            </a:endParaRPr>
          </a:p>
          <a:p>
            <a:pPr algn="ctr">
              <a:lnSpc>
                <a:spcPts val="2487"/>
              </a:lnSpc>
              <a:spcBef>
                <a:spcPct val="0"/>
              </a:spcBef>
            </a:pPr>
            <a:r>
              <a:rPr lang="en-US" sz="1776">
                <a:solidFill>
                  <a:srgbClr val="000000"/>
                </a:solidFill>
                <a:latin typeface="Canva Sans"/>
                <a:ea typeface="Canva Sans"/>
                <a:cs typeface="Canva Sans"/>
                <a:sym typeface="Canva Sans"/>
              </a:rPr>
              <a:t>☐ Carry out an information audit or record survey to identify records and data sets you hold</a:t>
            </a:r>
          </a:p>
          <a:p>
            <a:pPr algn="ctr">
              <a:lnSpc>
                <a:spcPts val="2487"/>
              </a:lnSpc>
              <a:spcBef>
                <a:spcPct val="0"/>
              </a:spcBef>
            </a:pPr>
            <a:endParaRPr lang="en-US" sz="1776">
              <a:solidFill>
                <a:srgbClr val="000000"/>
              </a:solidFill>
              <a:latin typeface="Canva Sans"/>
              <a:ea typeface="Canva Sans"/>
              <a:cs typeface="Canva Sans"/>
              <a:sym typeface="Canva Sans"/>
            </a:endParaRPr>
          </a:p>
          <a:p>
            <a:pPr algn="ctr">
              <a:lnSpc>
                <a:spcPts val="2487"/>
              </a:lnSpc>
              <a:spcBef>
                <a:spcPct val="0"/>
              </a:spcBef>
            </a:pPr>
            <a:r>
              <a:rPr lang="en-US" sz="1776">
                <a:solidFill>
                  <a:srgbClr val="000000"/>
                </a:solidFill>
                <a:latin typeface="Canva Sans"/>
                <a:ea typeface="Canva Sans"/>
                <a:cs typeface="Canva Sans"/>
                <a:sym typeface="Canva Sans"/>
              </a:rPr>
              <a:t>☐ Complete a data flow audit that shows where information is travelling from and to.</a:t>
            </a:r>
          </a:p>
        </p:txBody>
      </p:sp>
      <p:sp>
        <p:nvSpPr>
          <p:cNvPr id="3" name="TextBox 3"/>
          <p:cNvSpPr txBox="1"/>
          <p:nvPr/>
        </p:nvSpPr>
        <p:spPr>
          <a:xfrm>
            <a:off x="1700604" y="635004"/>
            <a:ext cx="8790792" cy="104436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8587"/>
              </a:lnSpc>
            </a:pPr>
            <a:r>
              <a:rPr lang="en-US" sz="6134" b="1">
                <a:solidFill>
                  <a:srgbClr val="000000"/>
                </a:solidFill>
                <a:latin typeface="Canva Sans Bold"/>
                <a:ea typeface="Canva Sans Bold"/>
                <a:cs typeface="Canva Sans Bold"/>
                <a:sym typeface="Canva Sans Bold"/>
              </a:rPr>
              <a:t>Audit</a:t>
            </a:r>
          </a:p>
        </p:txBody>
      </p:sp>
      <p:sp>
        <p:nvSpPr>
          <p:cNvPr id="4" name="Freeform 4"/>
          <p:cNvSpPr/>
          <p:nvPr/>
        </p:nvSpPr>
        <p:spPr>
          <a:xfrm>
            <a:off x="10500529" y="0"/>
            <a:ext cx="1691471" cy="1270009"/>
          </a:xfrm>
          <a:custGeom>
            <a:avLst/>
            <a:gdLst/>
            <a:ahLst/>
            <a:cxnLst/>
            <a:rect l="l" t="t" r="r" b="b"/>
            <a:pathLst>
              <a:path w="2537207" h="1905013">
                <a:moveTo>
                  <a:pt x="0" y="0"/>
                </a:moveTo>
                <a:lnTo>
                  <a:pt x="2537207" y="0"/>
                </a:lnTo>
                <a:lnTo>
                  <a:pt x="2537207" y="1905013"/>
                </a:lnTo>
                <a:lnTo>
                  <a:pt x="0" y="1905013"/>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Tree>
    <p:extLst>
      <p:ext uri="{BB962C8B-B14F-4D97-AF65-F5344CB8AC3E}">
        <p14:creationId xmlns:p14="http://schemas.microsoft.com/office/powerpoint/2010/main" val="74325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C20E"/>
        </a:solidFill>
        <a:effectLst/>
      </p:bgPr>
    </p:bg>
    <p:spTree>
      <p:nvGrpSpPr>
        <p:cNvPr id="1" name=""/>
        <p:cNvGrpSpPr/>
        <p:nvPr/>
      </p:nvGrpSpPr>
      <p:grpSpPr>
        <a:xfrm>
          <a:off x="0" y="0"/>
          <a:ext cx="0" cy="0"/>
          <a:chOff x="0" y="0"/>
          <a:chExt cx="0" cy="0"/>
        </a:xfrm>
      </p:grpSpPr>
      <p:sp>
        <p:nvSpPr>
          <p:cNvPr id="2" name="TextBox 2"/>
          <p:cNvSpPr txBox="1"/>
          <p:nvPr/>
        </p:nvSpPr>
        <p:spPr>
          <a:xfrm>
            <a:off x="1900253" y="2273587"/>
            <a:ext cx="8391493" cy="231082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567"/>
              </a:lnSpc>
              <a:spcBef>
                <a:spcPct val="0"/>
              </a:spcBef>
            </a:pPr>
            <a:r>
              <a:rPr lang="en-US" sz="1833">
                <a:solidFill>
                  <a:srgbClr val="000000"/>
                </a:solidFill>
                <a:latin typeface="Canva Sans"/>
                <a:ea typeface="Canva Sans"/>
                <a:cs typeface="Canva Sans"/>
                <a:sym typeface="Canva Sans"/>
              </a:rPr>
              <a:t>Ensure you have minimum standards for creation of paper or electronic records (including emails) in place</a:t>
            </a:r>
          </a:p>
          <a:p>
            <a:pPr algn="ctr">
              <a:lnSpc>
                <a:spcPts val="2567"/>
              </a:lnSpc>
              <a:spcBef>
                <a:spcPct val="0"/>
              </a:spcBef>
            </a:pPr>
            <a:endParaRPr lang="en-US" sz="1833">
              <a:solidFill>
                <a:srgbClr val="000000"/>
              </a:solidFill>
              <a:latin typeface="Canva Sans"/>
              <a:ea typeface="Canva Sans"/>
              <a:cs typeface="Canva Sans"/>
              <a:sym typeface="Canva Sans"/>
            </a:endParaRPr>
          </a:p>
          <a:p>
            <a:pPr algn="ctr">
              <a:lnSpc>
                <a:spcPts val="2567"/>
              </a:lnSpc>
              <a:spcBef>
                <a:spcPct val="0"/>
              </a:spcBef>
            </a:pPr>
            <a:r>
              <a:rPr lang="en-US" sz="1833">
                <a:solidFill>
                  <a:srgbClr val="000000"/>
                </a:solidFill>
                <a:latin typeface="Canva Sans"/>
                <a:ea typeface="Canva Sans"/>
                <a:cs typeface="Canva Sans"/>
                <a:sym typeface="Canva Sans"/>
              </a:rPr>
              <a:t>☐ Complete an annual check to ensure all data is being deleted appropriately and action otherwise.</a:t>
            </a:r>
          </a:p>
          <a:p>
            <a:pPr algn="ctr">
              <a:lnSpc>
                <a:spcPts val="2567"/>
              </a:lnSpc>
              <a:spcBef>
                <a:spcPct val="0"/>
              </a:spcBef>
            </a:pPr>
            <a:endParaRPr lang="en-US" sz="1833">
              <a:solidFill>
                <a:srgbClr val="000000"/>
              </a:solidFill>
              <a:latin typeface="Canva Sans"/>
              <a:ea typeface="Canva Sans"/>
              <a:cs typeface="Canva Sans"/>
              <a:sym typeface="Canva Sans"/>
            </a:endParaRPr>
          </a:p>
          <a:p>
            <a:pPr algn="ctr">
              <a:lnSpc>
                <a:spcPts val="2567"/>
              </a:lnSpc>
              <a:spcBef>
                <a:spcPct val="0"/>
              </a:spcBef>
            </a:pPr>
            <a:r>
              <a:rPr lang="en-US" sz="1833">
                <a:solidFill>
                  <a:srgbClr val="000000"/>
                </a:solidFill>
                <a:latin typeface="Canva Sans"/>
                <a:ea typeface="Canva Sans"/>
                <a:cs typeface="Canva Sans"/>
                <a:sym typeface="Canva Sans"/>
              </a:rPr>
              <a:t>☐ Assess what processes could be reduced or removed or compressed. </a:t>
            </a:r>
          </a:p>
        </p:txBody>
      </p:sp>
      <p:sp>
        <p:nvSpPr>
          <p:cNvPr id="3" name="TextBox 3"/>
          <p:cNvSpPr txBox="1"/>
          <p:nvPr/>
        </p:nvSpPr>
        <p:spPr>
          <a:xfrm>
            <a:off x="1900252" y="635004"/>
            <a:ext cx="8391493" cy="104436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8587"/>
              </a:lnSpc>
            </a:pPr>
            <a:r>
              <a:rPr lang="en-US" sz="6134" b="1">
                <a:solidFill>
                  <a:srgbClr val="000000"/>
                </a:solidFill>
                <a:latin typeface="Canva Sans Bold"/>
                <a:ea typeface="Canva Sans Bold"/>
                <a:cs typeface="Canva Sans Bold"/>
                <a:sym typeface="Canva Sans Bold"/>
              </a:rPr>
              <a:t>Audit</a:t>
            </a:r>
          </a:p>
        </p:txBody>
      </p:sp>
      <p:sp>
        <p:nvSpPr>
          <p:cNvPr id="4" name="Freeform 4"/>
          <p:cNvSpPr/>
          <p:nvPr/>
        </p:nvSpPr>
        <p:spPr>
          <a:xfrm>
            <a:off x="10500529" y="0"/>
            <a:ext cx="1691471" cy="1270009"/>
          </a:xfrm>
          <a:custGeom>
            <a:avLst/>
            <a:gdLst/>
            <a:ahLst/>
            <a:cxnLst/>
            <a:rect l="l" t="t" r="r" b="b"/>
            <a:pathLst>
              <a:path w="2537207" h="1905013">
                <a:moveTo>
                  <a:pt x="0" y="0"/>
                </a:moveTo>
                <a:lnTo>
                  <a:pt x="2537207" y="0"/>
                </a:lnTo>
                <a:lnTo>
                  <a:pt x="2537207" y="1905013"/>
                </a:lnTo>
                <a:lnTo>
                  <a:pt x="0" y="1905013"/>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Tree>
    <p:extLst>
      <p:ext uri="{BB962C8B-B14F-4D97-AF65-F5344CB8AC3E}">
        <p14:creationId xmlns:p14="http://schemas.microsoft.com/office/powerpoint/2010/main" val="1212101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C20E"/>
        </a:solidFill>
        <a:effectLst/>
      </p:bgPr>
    </p:bg>
    <p:spTree>
      <p:nvGrpSpPr>
        <p:cNvPr id="1" name=""/>
        <p:cNvGrpSpPr/>
        <p:nvPr/>
      </p:nvGrpSpPr>
      <p:grpSpPr>
        <a:xfrm>
          <a:off x="0" y="0"/>
          <a:ext cx="0" cy="0"/>
          <a:chOff x="0" y="0"/>
          <a:chExt cx="0" cy="0"/>
        </a:xfrm>
      </p:grpSpPr>
      <p:sp>
        <p:nvSpPr>
          <p:cNvPr id="2" name="TextBox 2"/>
          <p:cNvSpPr txBox="1"/>
          <p:nvPr/>
        </p:nvSpPr>
        <p:spPr>
          <a:xfrm>
            <a:off x="1179916" y="1486962"/>
            <a:ext cx="10326285" cy="498008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567"/>
              </a:lnSpc>
              <a:spcBef>
                <a:spcPct val="0"/>
              </a:spcBef>
            </a:pPr>
            <a:r>
              <a:rPr lang="en-US" sz="1833">
                <a:solidFill>
                  <a:srgbClr val="000000"/>
                </a:solidFill>
                <a:latin typeface="Canva Sans"/>
                <a:ea typeface="Canva Sans"/>
                <a:cs typeface="Canva Sans"/>
                <a:sym typeface="Canva Sans"/>
              </a:rPr>
              <a:t>☐Implement tracking mechanisms to record the movement and ensure the security of manual records between the office and storage areas, and also in instances where records are taken off-site </a:t>
            </a:r>
          </a:p>
          <a:p>
            <a:pPr algn="ctr">
              <a:lnSpc>
                <a:spcPts val="2567"/>
              </a:lnSpc>
              <a:spcBef>
                <a:spcPct val="0"/>
              </a:spcBef>
            </a:pPr>
            <a:endParaRPr lang="en-US" sz="1833">
              <a:solidFill>
                <a:srgbClr val="000000"/>
              </a:solidFill>
              <a:latin typeface="Canva Sans"/>
              <a:ea typeface="Canva Sans"/>
              <a:cs typeface="Canva Sans"/>
              <a:sym typeface="Canva Sans"/>
            </a:endParaRPr>
          </a:p>
          <a:p>
            <a:pPr algn="ctr">
              <a:lnSpc>
                <a:spcPts val="2567"/>
              </a:lnSpc>
              <a:spcBef>
                <a:spcPct val="0"/>
              </a:spcBef>
            </a:pPr>
            <a:r>
              <a:rPr lang="en-US" sz="1833">
                <a:solidFill>
                  <a:srgbClr val="000000"/>
                </a:solidFill>
                <a:latin typeface="Canva Sans"/>
                <a:ea typeface="Canva Sans"/>
                <a:cs typeface="Canva Sans"/>
                <a:sym typeface="Canva Sans"/>
              </a:rPr>
              <a:t>☐ Minimise data wherever possible when transferring data off-site </a:t>
            </a:r>
          </a:p>
          <a:p>
            <a:pPr algn="ctr">
              <a:lnSpc>
                <a:spcPts val="2567"/>
              </a:lnSpc>
              <a:spcBef>
                <a:spcPct val="0"/>
              </a:spcBef>
            </a:pPr>
            <a:endParaRPr lang="en-US" sz="1833">
              <a:solidFill>
                <a:srgbClr val="000000"/>
              </a:solidFill>
              <a:latin typeface="Canva Sans"/>
              <a:ea typeface="Canva Sans"/>
              <a:cs typeface="Canva Sans"/>
              <a:sym typeface="Canva Sans"/>
            </a:endParaRPr>
          </a:p>
          <a:p>
            <a:pPr algn="ctr">
              <a:lnSpc>
                <a:spcPts val="2567"/>
              </a:lnSpc>
              <a:spcBef>
                <a:spcPct val="0"/>
              </a:spcBef>
            </a:pPr>
            <a:r>
              <a:rPr lang="en-US" sz="1833">
                <a:solidFill>
                  <a:srgbClr val="000000"/>
                </a:solidFill>
                <a:latin typeface="Canva Sans"/>
                <a:ea typeface="Canva Sans"/>
                <a:cs typeface="Canva Sans"/>
                <a:sym typeface="Canva Sans"/>
              </a:rPr>
              <a:t>☐ Log the transfer in and out where appropriate, and put checks in place to ensure that data is received</a:t>
            </a:r>
          </a:p>
          <a:p>
            <a:pPr algn="ctr">
              <a:lnSpc>
                <a:spcPts val="2567"/>
              </a:lnSpc>
              <a:spcBef>
                <a:spcPct val="0"/>
              </a:spcBef>
            </a:pPr>
            <a:r>
              <a:rPr lang="en-US" sz="1833">
                <a:solidFill>
                  <a:srgbClr val="000000"/>
                </a:solidFill>
                <a:latin typeface="Canva Sans"/>
                <a:ea typeface="Canva Sans"/>
                <a:cs typeface="Canva Sans"/>
                <a:sym typeface="Canva Sans"/>
              </a:rPr>
              <a:t> </a:t>
            </a:r>
          </a:p>
          <a:p>
            <a:pPr algn="ctr">
              <a:lnSpc>
                <a:spcPts val="2567"/>
              </a:lnSpc>
              <a:spcBef>
                <a:spcPct val="0"/>
              </a:spcBef>
            </a:pPr>
            <a:r>
              <a:rPr lang="en-US" sz="1833">
                <a:solidFill>
                  <a:srgbClr val="000000"/>
                </a:solidFill>
                <a:latin typeface="Canva Sans"/>
                <a:ea typeface="Canva Sans"/>
                <a:cs typeface="Canva Sans"/>
                <a:sym typeface="Canva Sans"/>
              </a:rPr>
              <a:t>☐ Always use an appropriate form of transport e.g., a secure courier, for sensitive personal data when transferring data off-site </a:t>
            </a:r>
          </a:p>
          <a:p>
            <a:pPr algn="ctr">
              <a:lnSpc>
                <a:spcPts val="2567"/>
              </a:lnSpc>
              <a:spcBef>
                <a:spcPct val="0"/>
              </a:spcBef>
            </a:pPr>
            <a:endParaRPr lang="en-US" sz="1833">
              <a:solidFill>
                <a:srgbClr val="000000"/>
              </a:solidFill>
              <a:latin typeface="Canva Sans"/>
              <a:ea typeface="Canva Sans"/>
              <a:cs typeface="Canva Sans"/>
              <a:sym typeface="Canva Sans"/>
            </a:endParaRPr>
          </a:p>
          <a:p>
            <a:pPr algn="ctr">
              <a:lnSpc>
                <a:spcPts val="2567"/>
              </a:lnSpc>
              <a:spcBef>
                <a:spcPct val="0"/>
              </a:spcBef>
            </a:pPr>
            <a:r>
              <a:rPr lang="en-US" sz="1833">
                <a:solidFill>
                  <a:srgbClr val="000000"/>
                </a:solidFill>
                <a:latin typeface="Canva Sans"/>
                <a:ea typeface="Canva Sans"/>
                <a:cs typeface="Canva Sans"/>
                <a:sym typeface="Canva Sans"/>
              </a:rPr>
              <a:t>☐ Minimised data being transported </a:t>
            </a:r>
          </a:p>
          <a:p>
            <a:pPr algn="ctr">
              <a:lnSpc>
                <a:spcPts val="2567"/>
              </a:lnSpc>
              <a:spcBef>
                <a:spcPct val="0"/>
              </a:spcBef>
            </a:pPr>
            <a:endParaRPr lang="en-US" sz="1833">
              <a:solidFill>
                <a:srgbClr val="000000"/>
              </a:solidFill>
              <a:latin typeface="Canva Sans"/>
              <a:ea typeface="Canva Sans"/>
              <a:cs typeface="Canva Sans"/>
              <a:sym typeface="Canva Sans"/>
            </a:endParaRPr>
          </a:p>
          <a:p>
            <a:pPr algn="ctr">
              <a:lnSpc>
                <a:spcPts val="2567"/>
              </a:lnSpc>
              <a:spcBef>
                <a:spcPct val="0"/>
              </a:spcBef>
            </a:pPr>
            <a:r>
              <a:rPr lang="en-US" sz="1833">
                <a:solidFill>
                  <a:srgbClr val="000000"/>
                </a:solidFill>
                <a:latin typeface="Canva Sans"/>
                <a:ea typeface="Canva Sans"/>
                <a:cs typeface="Canva Sans"/>
                <a:sym typeface="Canva Sans"/>
              </a:rPr>
              <a:t>☐ Employ security measures to safeguard the data, such as tamper-evident packaging, encrypted devices or encrypted emails or secure file sharing or transfer software.</a:t>
            </a:r>
          </a:p>
          <a:p>
            <a:pPr algn="ctr">
              <a:lnSpc>
                <a:spcPts val="2567"/>
              </a:lnSpc>
              <a:spcBef>
                <a:spcPct val="0"/>
              </a:spcBef>
            </a:pPr>
            <a:endParaRPr lang="en-US" sz="1833">
              <a:solidFill>
                <a:srgbClr val="000000"/>
              </a:solidFill>
              <a:latin typeface="Canva Sans"/>
              <a:ea typeface="Canva Sans"/>
              <a:cs typeface="Canva Sans"/>
              <a:sym typeface="Canva Sans"/>
            </a:endParaRPr>
          </a:p>
        </p:txBody>
      </p:sp>
      <p:sp>
        <p:nvSpPr>
          <p:cNvPr id="3" name="TextBox 3"/>
          <p:cNvSpPr txBox="1"/>
          <p:nvPr/>
        </p:nvSpPr>
        <p:spPr>
          <a:xfrm>
            <a:off x="-269763" y="474348"/>
            <a:ext cx="12731525" cy="104436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8587"/>
              </a:lnSpc>
            </a:pPr>
            <a:r>
              <a:rPr lang="en-US" sz="6134" b="1">
                <a:solidFill>
                  <a:srgbClr val="000000"/>
                </a:solidFill>
                <a:latin typeface="Canva Sans Bold"/>
                <a:ea typeface="Canva Sans Bold"/>
                <a:cs typeface="Canva Sans Bold"/>
                <a:sym typeface="Canva Sans Bold"/>
              </a:rPr>
              <a:t>Access, Movement and Storage</a:t>
            </a:r>
          </a:p>
        </p:txBody>
      </p:sp>
      <p:sp>
        <p:nvSpPr>
          <p:cNvPr id="4" name="Freeform 4"/>
          <p:cNvSpPr/>
          <p:nvPr/>
        </p:nvSpPr>
        <p:spPr>
          <a:xfrm>
            <a:off x="10500529" y="0"/>
            <a:ext cx="1691471" cy="1270009"/>
          </a:xfrm>
          <a:custGeom>
            <a:avLst/>
            <a:gdLst/>
            <a:ahLst/>
            <a:cxnLst/>
            <a:rect l="l" t="t" r="r" b="b"/>
            <a:pathLst>
              <a:path w="2537207" h="1905013">
                <a:moveTo>
                  <a:pt x="0" y="0"/>
                </a:moveTo>
                <a:lnTo>
                  <a:pt x="2537207" y="0"/>
                </a:lnTo>
                <a:lnTo>
                  <a:pt x="2537207" y="1905013"/>
                </a:lnTo>
                <a:lnTo>
                  <a:pt x="0" y="1905013"/>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Tree>
    <p:extLst>
      <p:ext uri="{BB962C8B-B14F-4D97-AF65-F5344CB8AC3E}">
        <p14:creationId xmlns:p14="http://schemas.microsoft.com/office/powerpoint/2010/main" val="24539373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C20E"/>
        </a:solidFill>
        <a:effectLst/>
      </p:bgPr>
    </p:bg>
    <p:spTree>
      <p:nvGrpSpPr>
        <p:cNvPr id="1" name=""/>
        <p:cNvGrpSpPr/>
        <p:nvPr/>
      </p:nvGrpSpPr>
      <p:grpSpPr>
        <a:xfrm>
          <a:off x="0" y="0"/>
          <a:ext cx="0" cy="0"/>
          <a:chOff x="0" y="0"/>
          <a:chExt cx="0" cy="0"/>
        </a:xfrm>
      </p:grpSpPr>
      <p:sp>
        <p:nvSpPr>
          <p:cNvPr id="2" name="TextBox 2"/>
          <p:cNvSpPr txBox="1"/>
          <p:nvPr/>
        </p:nvSpPr>
        <p:spPr>
          <a:xfrm>
            <a:off x="868007" y="1628580"/>
            <a:ext cx="10765277" cy="464479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567"/>
              </a:lnSpc>
            </a:pPr>
            <a:r>
              <a:rPr lang="en-US" sz="1833">
                <a:solidFill>
                  <a:srgbClr val="000000"/>
                </a:solidFill>
                <a:latin typeface="Canva Sans"/>
                <a:ea typeface="Canva Sans"/>
                <a:cs typeface="Canva Sans"/>
                <a:sym typeface="Canva Sans"/>
              </a:rPr>
              <a:t>☐ Store paper records in lockable office cabinets and drawers with higher levels of security around sensitive personal data </a:t>
            </a:r>
          </a:p>
          <a:p>
            <a:pPr algn="ctr">
              <a:lnSpc>
                <a:spcPts val="2567"/>
              </a:lnSpc>
            </a:pPr>
            <a:endParaRPr lang="en-US" sz="1833">
              <a:solidFill>
                <a:srgbClr val="000000"/>
              </a:solidFill>
              <a:latin typeface="Canva Sans"/>
              <a:ea typeface="Canva Sans"/>
              <a:cs typeface="Canva Sans"/>
              <a:sym typeface="Canva Sans"/>
            </a:endParaRPr>
          </a:p>
          <a:p>
            <a:pPr algn="ctr">
              <a:lnSpc>
                <a:spcPts val="2567"/>
              </a:lnSpc>
              <a:spcBef>
                <a:spcPct val="0"/>
              </a:spcBef>
            </a:pPr>
            <a:r>
              <a:rPr lang="en-US" sz="1833">
                <a:solidFill>
                  <a:srgbClr val="000000"/>
                </a:solidFill>
                <a:latin typeface="Canva Sans"/>
                <a:ea typeface="Canva Sans"/>
                <a:cs typeface="Canva Sans"/>
                <a:sym typeface="Canva Sans"/>
              </a:rPr>
              <a:t>☐ Ensure keys to offices, cabinets and drawers are stored securely and records are locked away when staff are absent for extended periods, e.g. overnight </a:t>
            </a:r>
          </a:p>
          <a:p>
            <a:pPr algn="ctr">
              <a:lnSpc>
                <a:spcPts val="2567"/>
              </a:lnSpc>
              <a:spcBef>
                <a:spcPct val="0"/>
              </a:spcBef>
            </a:pPr>
            <a:endParaRPr lang="en-US" sz="1833">
              <a:solidFill>
                <a:srgbClr val="000000"/>
              </a:solidFill>
              <a:latin typeface="Canva Sans"/>
              <a:ea typeface="Canva Sans"/>
              <a:cs typeface="Canva Sans"/>
              <a:sym typeface="Canva Sans"/>
            </a:endParaRPr>
          </a:p>
          <a:p>
            <a:pPr algn="ctr">
              <a:lnSpc>
                <a:spcPts val="2567"/>
              </a:lnSpc>
              <a:spcBef>
                <a:spcPct val="0"/>
              </a:spcBef>
            </a:pPr>
            <a:r>
              <a:rPr lang="en-US" sz="1833">
                <a:solidFill>
                  <a:srgbClr val="000000"/>
                </a:solidFill>
                <a:latin typeface="Canva Sans"/>
                <a:ea typeface="Canva Sans"/>
                <a:cs typeface="Canva Sans"/>
                <a:sym typeface="Canva Sans"/>
              </a:rPr>
              <a:t>☐ Consider appropriate environmental controls to protect paper records from threats such as fire or water ingress </a:t>
            </a:r>
          </a:p>
          <a:p>
            <a:pPr algn="ctr">
              <a:lnSpc>
                <a:spcPts val="2567"/>
              </a:lnSpc>
              <a:spcBef>
                <a:spcPct val="0"/>
              </a:spcBef>
            </a:pPr>
            <a:endParaRPr lang="en-US" sz="1833">
              <a:solidFill>
                <a:srgbClr val="000000"/>
              </a:solidFill>
              <a:latin typeface="Canva Sans"/>
              <a:ea typeface="Canva Sans"/>
              <a:cs typeface="Canva Sans"/>
              <a:sym typeface="Canva Sans"/>
            </a:endParaRPr>
          </a:p>
          <a:p>
            <a:pPr algn="ctr">
              <a:lnSpc>
                <a:spcPts val="2567"/>
              </a:lnSpc>
              <a:spcBef>
                <a:spcPct val="0"/>
              </a:spcBef>
            </a:pPr>
            <a:r>
              <a:rPr lang="en-US" sz="1833">
                <a:solidFill>
                  <a:srgbClr val="000000"/>
                </a:solidFill>
                <a:latin typeface="Canva Sans"/>
                <a:ea typeface="Canva Sans"/>
                <a:cs typeface="Canva Sans"/>
                <a:sym typeface="Canva Sans"/>
              </a:rPr>
              <a:t>☐ Implement a clear screen and clear desk policy with regular checks to ensure compliance </a:t>
            </a:r>
          </a:p>
          <a:p>
            <a:pPr algn="ctr">
              <a:lnSpc>
                <a:spcPts val="2567"/>
              </a:lnSpc>
              <a:spcBef>
                <a:spcPct val="0"/>
              </a:spcBef>
            </a:pPr>
            <a:endParaRPr lang="en-US" sz="1833">
              <a:solidFill>
                <a:srgbClr val="000000"/>
              </a:solidFill>
              <a:latin typeface="Canva Sans"/>
              <a:ea typeface="Canva Sans"/>
              <a:cs typeface="Canva Sans"/>
              <a:sym typeface="Canva Sans"/>
            </a:endParaRPr>
          </a:p>
          <a:p>
            <a:pPr algn="ctr">
              <a:lnSpc>
                <a:spcPts val="2567"/>
              </a:lnSpc>
              <a:spcBef>
                <a:spcPct val="0"/>
              </a:spcBef>
            </a:pPr>
            <a:r>
              <a:rPr lang="en-US" sz="1833">
                <a:solidFill>
                  <a:srgbClr val="000000"/>
                </a:solidFill>
                <a:latin typeface="Canva Sans"/>
                <a:ea typeface="Canva Sans"/>
                <a:cs typeface="Canva Sans"/>
                <a:sym typeface="Canva Sans"/>
              </a:rPr>
              <a:t>☐ Ensure you have appropriate technological and organisational security measures, which are documented within a contract, before using any cloud-based storage options. </a:t>
            </a:r>
          </a:p>
          <a:p>
            <a:pPr algn="ctr">
              <a:lnSpc>
                <a:spcPts val="2567"/>
              </a:lnSpc>
              <a:spcBef>
                <a:spcPct val="0"/>
              </a:spcBef>
            </a:pPr>
            <a:endParaRPr lang="en-US" sz="1833">
              <a:solidFill>
                <a:srgbClr val="000000"/>
              </a:solidFill>
              <a:latin typeface="Canva Sans"/>
              <a:ea typeface="Canva Sans"/>
              <a:cs typeface="Canva Sans"/>
              <a:sym typeface="Canva Sans"/>
            </a:endParaRPr>
          </a:p>
          <a:p>
            <a:pPr algn="ctr">
              <a:lnSpc>
                <a:spcPts val="2567"/>
              </a:lnSpc>
              <a:spcBef>
                <a:spcPct val="0"/>
              </a:spcBef>
            </a:pPr>
            <a:r>
              <a:rPr lang="en-US" sz="1833">
                <a:solidFill>
                  <a:srgbClr val="000000"/>
                </a:solidFill>
                <a:latin typeface="Canva Sans"/>
                <a:ea typeface="Canva Sans"/>
                <a:cs typeface="Canva Sans"/>
                <a:sym typeface="Canva Sans"/>
              </a:rPr>
              <a:t>☐ Restrict access to records storage areas to prevent unauthorised access, damage, theft or loss </a:t>
            </a:r>
          </a:p>
        </p:txBody>
      </p:sp>
      <p:sp>
        <p:nvSpPr>
          <p:cNvPr id="3" name="TextBox 3"/>
          <p:cNvSpPr txBox="1"/>
          <p:nvPr/>
        </p:nvSpPr>
        <p:spPr>
          <a:xfrm>
            <a:off x="-269763" y="494302"/>
            <a:ext cx="12731525" cy="104436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8587"/>
              </a:lnSpc>
            </a:pPr>
            <a:r>
              <a:rPr lang="en-US" sz="6134" b="1">
                <a:solidFill>
                  <a:srgbClr val="000000"/>
                </a:solidFill>
                <a:latin typeface="Canva Sans Bold"/>
                <a:ea typeface="Canva Sans Bold"/>
                <a:cs typeface="Canva Sans Bold"/>
                <a:sym typeface="Canva Sans Bold"/>
              </a:rPr>
              <a:t>Access, Movement and Storage</a:t>
            </a:r>
          </a:p>
        </p:txBody>
      </p:sp>
      <p:sp>
        <p:nvSpPr>
          <p:cNvPr id="4" name="Freeform 4"/>
          <p:cNvSpPr/>
          <p:nvPr/>
        </p:nvSpPr>
        <p:spPr>
          <a:xfrm>
            <a:off x="10500529" y="0"/>
            <a:ext cx="1691471" cy="1270009"/>
          </a:xfrm>
          <a:custGeom>
            <a:avLst/>
            <a:gdLst/>
            <a:ahLst/>
            <a:cxnLst/>
            <a:rect l="l" t="t" r="r" b="b"/>
            <a:pathLst>
              <a:path w="2537207" h="1905013">
                <a:moveTo>
                  <a:pt x="0" y="0"/>
                </a:moveTo>
                <a:lnTo>
                  <a:pt x="2537207" y="0"/>
                </a:lnTo>
                <a:lnTo>
                  <a:pt x="2537207" y="1905013"/>
                </a:lnTo>
                <a:lnTo>
                  <a:pt x="0" y="1905013"/>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Tree>
    <p:extLst>
      <p:ext uri="{BB962C8B-B14F-4D97-AF65-F5344CB8AC3E}">
        <p14:creationId xmlns:p14="http://schemas.microsoft.com/office/powerpoint/2010/main" val="36904445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C20E"/>
        </a:solidFill>
        <a:effectLst/>
      </p:bgPr>
    </p:bg>
    <p:spTree>
      <p:nvGrpSpPr>
        <p:cNvPr id="1" name=""/>
        <p:cNvGrpSpPr/>
        <p:nvPr/>
      </p:nvGrpSpPr>
      <p:grpSpPr>
        <a:xfrm>
          <a:off x="0" y="0"/>
          <a:ext cx="0" cy="0"/>
          <a:chOff x="0" y="0"/>
          <a:chExt cx="0" cy="0"/>
        </a:xfrm>
      </p:grpSpPr>
      <p:sp>
        <p:nvSpPr>
          <p:cNvPr id="2" name="TextBox 2"/>
          <p:cNvSpPr txBox="1"/>
          <p:nvPr/>
        </p:nvSpPr>
        <p:spPr>
          <a:xfrm>
            <a:off x="533774" y="2033266"/>
            <a:ext cx="11124452" cy="425365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just">
              <a:lnSpc>
                <a:spcPts val="2846"/>
              </a:lnSpc>
              <a:spcBef>
                <a:spcPct val="0"/>
              </a:spcBef>
            </a:pPr>
            <a:r>
              <a:rPr lang="en-US" sz="2033">
                <a:solidFill>
                  <a:srgbClr val="000000"/>
                </a:solidFill>
                <a:latin typeface="Canva Sans"/>
                <a:ea typeface="Canva Sans"/>
                <a:cs typeface="Canva Sans"/>
                <a:sym typeface="Canva Sans"/>
              </a:rPr>
              <a:t>☐ Implement role-based access and check access levels regularly.</a:t>
            </a:r>
          </a:p>
          <a:p>
            <a:pPr algn="just">
              <a:lnSpc>
                <a:spcPts val="2846"/>
              </a:lnSpc>
              <a:spcBef>
                <a:spcPct val="0"/>
              </a:spcBef>
            </a:pPr>
            <a:endParaRPr lang="en-US" sz="2033">
              <a:solidFill>
                <a:srgbClr val="000000"/>
              </a:solidFill>
              <a:latin typeface="Canva Sans"/>
              <a:ea typeface="Canva Sans"/>
              <a:cs typeface="Canva Sans"/>
              <a:sym typeface="Canva Sans"/>
            </a:endParaRPr>
          </a:p>
          <a:p>
            <a:pPr algn="just">
              <a:lnSpc>
                <a:spcPts val="2846"/>
              </a:lnSpc>
              <a:spcBef>
                <a:spcPct val="0"/>
              </a:spcBef>
            </a:pPr>
            <a:r>
              <a:rPr lang="en-US" sz="2033">
                <a:solidFill>
                  <a:srgbClr val="000000"/>
                </a:solidFill>
                <a:latin typeface="Canva Sans"/>
                <a:ea typeface="Canva Sans"/>
                <a:cs typeface="Canva Sans"/>
                <a:sym typeface="Canva Sans"/>
              </a:rPr>
              <a:t>☐ Implement a process to ensure that access to systems holding personal data is authorised by management </a:t>
            </a:r>
          </a:p>
          <a:p>
            <a:pPr algn="just">
              <a:lnSpc>
                <a:spcPts val="2846"/>
              </a:lnSpc>
              <a:spcBef>
                <a:spcPct val="0"/>
              </a:spcBef>
            </a:pPr>
            <a:r>
              <a:rPr lang="en-US" sz="2033">
                <a:solidFill>
                  <a:srgbClr val="000000"/>
                </a:solidFill>
                <a:latin typeface="Canva Sans"/>
                <a:ea typeface="Canva Sans"/>
                <a:cs typeface="Canva Sans"/>
                <a:sym typeface="Canva Sans"/>
              </a:rPr>
              <a:t>☐ Restrict user permissions to the absolute minimum (or ‘least privilege’) </a:t>
            </a:r>
          </a:p>
          <a:p>
            <a:pPr algn="just">
              <a:lnSpc>
                <a:spcPts val="2846"/>
              </a:lnSpc>
              <a:spcBef>
                <a:spcPct val="0"/>
              </a:spcBef>
            </a:pPr>
            <a:endParaRPr lang="en-US" sz="2033">
              <a:solidFill>
                <a:srgbClr val="000000"/>
              </a:solidFill>
              <a:latin typeface="Canva Sans"/>
              <a:ea typeface="Canva Sans"/>
              <a:cs typeface="Canva Sans"/>
              <a:sym typeface="Canva Sans"/>
            </a:endParaRPr>
          </a:p>
          <a:p>
            <a:pPr algn="just">
              <a:lnSpc>
                <a:spcPts val="2846"/>
              </a:lnSpc>
              <a:spcBef>
                <a:spcPct val="0"/>
              </a:spcBef>
            </a:pPr>
            <a:r>
              <a:rPr lang="en-US" sz="2033">
                <a:solidFill>
                  <a:srgbClr val="000000"/>
                </a:solidFill>
                <a:latin typeface="Canva Sans"/>
                <a:ea typeface="Canva Sans"/>
                <a:cs typeface="Canva Sans"/>
                <a:sym typeface="Canva Sans"/>
              </a:rPr>
              <a:t>☐ Assign each user their own username and password to ensure accountability </a:t>
            </a:r>
          </a:p>
          <a:p>
            <a:pPr algn="just">
              <a:lnSpc>
                <a:spcPts val="2846"/>
              </a:lnSpc>
              <a:spcBef>
                <a:spcPct val="0"/>
              </a:spcBef>
            </a:pPr>
            <a:endParaRPr lang="en-US" sz="2033">
              <a:solidFill>
                <a:srgbClr val="000000"/>
              </a:solidFill>
              <a:latin typeface="Canva Sans"/>
              <a:ea typeface="Canva Sans"/>
              <a:cs typeface="Canva Sans"/>
              <a:sym typeface="Canva Sans"/>
            </a:endParaRPr>
          </a:p>
          <a:p>
            <a:pPr algn="just">
              <a:lnSpc>
                <a:spcPts val="2846"/>
              </a:lnSpc>
              <a:spcBef>
                <a:spcPct val="0"/>
              </a:spcBef>
            </a:pPr>
            <a:r>
              <a:rPr lang="en-US" sz="2033">
                <a:solidFill>
                  <a:srgbClr val="000000"/>
                </a:solidFill>
                <a:latin typeface="Canva Sans"/>
                <a:ea typeface="Canva Sans"/>
                <a:cs typeface="Canva Sans"/>
                <a:sym typeface="Canva Sans"/>
              </a:rPr>
              <a:t>☐ Implement role-based user profiles and access levels to ensure that access to systems is only given to those roles that require it to complete their work </a:t>
            </a:r>
          </a:p>
          <a:p>
            <a:pPr algn="just">
              <a:lnSpc>
                <a:spcPts val="2846"/>
              </a:lnSpc>
              <a:spcBef>
                <a:spcPct val="0"/>
              </a:spcBef>
            </a:pPr>
            <a:endParaRPr lang="en-US" sz="2033">
              <a:solidFill>
                <a:srgbClr val="000000"/>
              </a:solidFill>
              <a:latin typeface="Canva Sans"/>
              <a:ea typeface="Canva Sans"/>
              <a:cs typeface="Canva Sans"/>
              <a:sym typeface="Canva Sans"/>
            </a:endParaRPr>
          </a:p>
          <a:p>
            <a:pPr algn="just">
              <a:lnSpc>
                <a:spcPts val="2846"/>
              </a:lnSpc>
              <a:spcBef>
                <a:spcPct val="0"/>
              </a:spcBef>
            </a:pPr>
            <a:r>
              <a:rPr lang="en-US" sz="2033">
                <a:solidFill>
                  <a:srgbClr val="000000"/>
                </a:solidFill>
                <a:latin typeface="Canva Sans"/>
                <a:ea typeface="Canva Sans"/>
                <a:cs typeface="Canva Sans"/>
                <a:sym typeface="Canva Sans"/>
              </a:rPr>
              <a:t>☐ Review all network and application user access lists at least annually </a:t>
            </a:r>
          </a:p>
        </p:txBody>
      </p:sp>
      <p:sp>
        <p:nvSpPr>
          <p:cNvPr id="3" name="TextBox 3"/>
          <p:cNvSpPr txBox="1"/>
          <p:nvPr/>
        </p:nvSpPr>
        <p:spPr>
          <a:xfrm>
            <a:off x="4898601" y="636073"/>
            <a:ext cx="1856035" cy="104436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8587"/>
              </a:lnSpc>
            </a:pPr>
            <a:r>
              <a:rPr lang="en-US" sz="6134" b="1">
                <a:solidFill>
                  <a:srgbClr val="000000"/>
                </a:solidFill>
                <a:latin typeface="Canva Sans Bold"/>
                <a:ea typeface="Canva Sans Bold"/>
                <a:cs typeface="Canva Sans Bold"/>
                <a:sym typeface="Canva Sans Bold"/>
              </a:rPr>
              <a:t>Staff</a:t>
            </a:r>
          </a:p>
        </p:txBody>
      </p:sp>
      <p:sp>
        <p:nvSpPr>
          <p:cNvPr id="4" name="Freeform 4"/>
          <p:cNvSpPr/>
          <p:nvPr/>
        </p:nvSpPr>
        <p:spPr>
          <a:xfrm>
            <a:off x="10500529" y="0"/>
            <a:ext cx="1691471" cy="1270009"/>
          </a:xfrm>
          <a:custGeom>
            <a:avLst/>
            <a:gdLst/>
            <a:ahLst/>
            <a:cxnLst/>
            <a:rect l="l" t="t" r="r" b="b"/>
            <a:pathLst>
              <a:path w="2537207" h="1905013">
                <a:moveTo>
                  <a:pt x="0" y="0"/>
                </a:moveTo>
                <a:lnTo>
                  <a:pt x="2537207" y="0"/>
                </a:lnTo>
                <a:lnTo>
                  <a:pt x="2537207" y="1905013"/>
                </a:lnTo>
                <a:lnTo>
                  <a:pt x="0" y="1905013"/>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Tree>
    <p:extLst>
      <p:ext uri="{BB962C8B-B14F-4D97-AF65-F5344CB8AC3E}">
        <p14:creationId xmlns:p14="http://schemas.microsoft.com/office/powerpoint/2010/main" val="23098650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C20E"/>
        </a:solidFill>
        <a:effectLst/>
      </p:bgPr>
    </p:bg>
    <p:spTree>
      <p:nvGrpSpPr>
        <p:cNvPr id="1" name=""/>
        <p:cNvGrpSpPr/>
        <p:nvPr/>
      </p:nvGrpSpPr>
      <p:grpSpPr>
        <a:xfrm>
          <a:off x="0" y="0"/>
          <a:ext cx="0" cy="0"/>
          <a:chOff x="0" y="0"/>
          <a:chExt cx="0" cy="0"/>
        </a:xfrm>
      </p:grpSpPr>
      <p:sp>
        <p:nvSpPr>
          <p:cNvPr id="2" name="TextBox 2"/>
          <p:cNvSpPr txBox="1"/>
          <p:nvPr/>
        </p:nvSpPr>
        <p:spPr>
          <a:xfrm>
            <a:off x="894155" y="2013373"/>
            <a:ext cx="10256445" cy="283125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846"/>
              </a:lnSpc>
              <a:spcBef>
                <a:spcPct val="0"/>
              </a:spcBef>
            </a:pPr>
            <a:r>
              <a:rPr lang="en-US" sz="2033">
                <a:solidFill>
                  <a:srgbClr val="000000"/>
                </a:solidFill>
                <a:latin typeface="Canva Sans"/>
                <a:ea typeface="Canva Sans"/>
                <a:cs typeface="Canva Sans"/>
                <a:sym typeface="Canva Sans"/>
              </a:rPr>
              <a:t>☐ Ensure you have robust starter and leaver processes to avoid the risk of </a:t>
            </a:r>
            <a:r>
              <a:rPr lang="en-US" sz="2033" err="1">
                <a:solidFill>
                  <a:srgbClr val="000000"/>
                </a:solidFill>
                <a:latin typeface="Canva Sans"/>
                <a:ea typeface="Canva Sans"/>
                <a:cs typeface="Canva Sans"/>
                <a:sym typeface="Canva Sans"/>
              </a:rPr>
              <a:t>unauthorised</a:t>
            </a:r>
            <a:r>
              <a:rPr lang="en-US" sz="2033">
                <a:solidFill>
                  <a:srgbClr val="000000"/>
                </a:solidFill>
                <a:latin typeface="Canva Sans"/>
                <a:ea typeface="Canva Sans"/>
                <a:cs typeface="Canva Sans"/>
                <a:sym typeface="Canva Sans"/>
              </a:rPr>
              <a:t> access or the accrual of unnecessary access levels </a:t>
            </a:r>
          </a:p>
          <a:p>
            <a:pPr algn="ctr">
              <a:lnSpc>
                <a:spcPts val="2846"/>
              </a:lnSpc>
              <a:spcBef>
                <a:spcPct val="0"/>
              </a:spcBef>
            </a:pPr>
            <a:endParaRPr lang="en-US" sz="2033">
              <a:solidFill>
                <a:srgbClr val="000000"/>
              </a:solidFill>
              <a:latin typeface="Canva Sans"/>
              <a:ea typeface="Canva Sans"/>
              <a:cs typeface="Canva Sans"/>
              <a:sym typeface="Canva Sans"/>
            </a:endParaRPr>
          </a:p>
          <a:p>
            <a:pPr algn="ctr">
              <a:lnSpc>
                <a:spcPts val="2846"/>
              </a:lnSpc>
              <a:spcBef>
                <a:spcPct val="0"/>
              </a:spcBef>
            </a:pPr>
            <a:r>
              <a:rPr lang="en-US" sz="2033">
                <a:solidFill>
                  <a:srgbClr val="000000"/>
                </a:solidFill>
                <a:latin typeface="Canva Sans"/>
                <a:ea typeface="Canva Sans"/>
                <a:cs typeface="Canva Sans"/>
                <a:sym typeface="Canva Sans"/>
              </a:rPr>
              <a:t>☐ Ensure you know what systems access outside the network via a separate entry portal, e.g. offsite storage portal is to avoid the risk of </a:t>
            </a:r>
            <a:r>
              <a:rPr lang="en-US" sz="2033" err="1">
                <a:solidFill>
                  <a:srgbClr val="000000"/>
                </a:solidFill>
                <a:latin typeface="Canva Sans"/>
                <a:ea typeface="Canva Sans"/>
                <a:cs typeface="Canva Sans"/>
                <a:sym typeface="Canva Sans"/>
              </a:rPr>
              <a:t>unauthorised</a:t>
            </a:r>
            <a:r>
              <a:rPr lang="en-US" sz="2033">
                <a:solidFill>
                  <a:srgbClr val="000000"/>
                </a:solidFill>
                <a:latin typeface="Canva Sans"/>
                <a:ea typeface="Canva Sans"/>
                <a:cs typeface="Canva Sans"/>
                <a:sym typeface="Canva Sans"/>
              </a:rPr>
              <a:t> access. </a:t>
            </a:r>
          </a:p>
          <a:p>
            <a:pPr algn="ctr">
              <a:lnSpc>
                <a:spcPts val="2846"/>
              </a:lnSpc>
              <a:spcBef>
                <a:spcPct val="0"/>
              </a:spcBef>
            </a:pPr>
            <a:endParaRPr lang="en-US" sz="2033">
              <a:solidFill>
                <a:srgbClr val="000000"/>
              </a:solidFill>
              <a:latin typeface="Canva Sans"/>
              <a:ea typeface="Canva Sans"/>
              <a:cs typeface="Canva Sans"/>
              <a:sym typeface="Canva Sans"/>
            </a:endParaRPr>
          </a:p>
          <a:p>
            <a:pPr algn="ctr">
              <a:lnSpc>
                <a:spcPts val="2846"/>
              </a:lnSpc>
              <a:spcBef>
                <a:spcPct val="0"/>
              </a:spcBef>
            </a:pPr>
            <a:r>
              <a:rPr lang="en-US" sz="2033">
                <a:solidFill>
                  <a:srgbClr val="000000"/>
                </a:solidFill>
                <a:latin typeface="Canva Sans"/>
                <a:ea typeface="Canva Sans"/>
                <a:cs typeface="Canva Sans"/>
                <a:sym typeface="Canva Sans"/>
              </a:rPr>
              <a:t>☐ Ensure you have robust mover processes to avoid the risk of </a:t>
            </a:r>
            <a:r>
              <a:rPr lang="en-US" sz="2033" err="1">
                <a:solidFill>
                  <a:srgbClr val="000000"/>
                </a:solidFill>
                <a:latin typeface="Canva Sans"/>
                <a:ea typeface="Canva Sans"/>
                <a:cs typeface="Canva Sans"/>
                <a:sym typeface="Canva Sans"/>
              </a:rPr>
              <a:t>unauthorised</a:t>
            </a:r>
            <a:r>
              <a:rPr lang="en-US" sz="2033">
                <a:solidFill>
                  <a:srgbClr val="000000"/>
                </a:solidFill>
                <a:latin typeface="Canva Sans"/>
                <a:ea typeface="Canva Sans"/>
                <a:cs typeface="Canva Sans"/>
                <a:sym typeface="Canva Sans"/>
              </a:rPr>
              <a:t> access or the accrual of unnecessary access levels </a:t>
            </a:r>
          </a:p>
        </p:txBody>
      </p:sp>
      <p:sp>
        <p:nvSpPr>
          <p:cNvPr id="3" name="TextBox 3"/>
          <p:cNvSpPr txBox="1"/>
          <p:nvPr/>
        </p:nvSpPr>
        <p:spPr>
          <a:xfrm>
            <a:off x="967777" y="635004"/>
            <a:ext cx="10256445" cy="104436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8587"/>
              </a:lnSpc>
            </a:pPr>
            <a:r>
              <a:rPr lang="en-US" sz="6134" b="1">
                <a:solidFill>
                  <a:srgbClr val="000000"/>
                </a:solidFill>
                <a:latin typeface="Canva Sans Bold"/>
                <a:ea typeface="Canva Sans Bold"/>
                <a:cs typeface="Canva Sans Bold"/>
                <a:sym typeface="Canva Sans Bold"/>
              </a:rPr>
              <a:t>Staff</a:t>
            </a:r>
          </a:p>
        </p:txBody>
      </p:sp>
      <p:sp>
        <p:nvSpPr>
          <p:cNvPr id="4" name="Freeform 4"/>
          <p:cNvSpPr/>
          <p:nvPr/>
        </p:nvSpPr>
        <p:spPr>
          <a:xfrm>
            <a:off x="10500529" y="0"/>
            <a:ext cx="1691471" cy="1270009"/>
          </a:xfrm>
          <a:custGeom>
            <a:avLst/>
            <a:gdLst/>
            <a:ahLst/>
            <a:cxnLst/>
            <a:rect l="l" t="t" r="r" b="b"/>
            <a:pathLst>
              <a:path w="2537207" h="1905013">
                <a:moveTo>
                  <a:pt x="0" y="0"/>
                </a:moveTo>
                <a:lnTo>
                  <a:pt x="2537207" y="0"/>
                </a:lnTo>
                <a:lnTo>
                  <a:pt x="2537207" y="1905013"/>
                </a:lnTo>
                <a:lnTo>
                  <a:pt x="0" y="1905013"/>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Tree>
    <p:extLst>
      <p:ext uri="{BB962C8B-B14F-4D97-AF65-F5344CB8AC3E}">
        <p14:creationId xmlns:p14="http://schemas.microsoft.com/office/powerpoint/2010/main" val="39355337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C20E"/>
        </a:solidFill>
        <a:effectLst/>
      </p:bgPr>
    </p:bg>
    <p:spTree>
      <p:nvGrpSpPr>
        <p:cNvPr id="1" name=""/>
        <p:cNvGrpSpPr/>
        <p:nvPr/>
      </p:nvGrpSpPr>
      <p:grpSpPr>
        <a:xfrm>
          <a:off x="0" y="0"/>
          <a:ext cx="0" cy="0"/>
          <a:chOff x="0" y="0"/>
          <a:chExt cx="0" cy="0"/>
        </a:xfrm>
      </p:grpSpPr>
      <p:sp>
        <p:nvSpPr>
          <p:cNvPr id="2" name="TextBox 2"/>
          <p:cNvSpPr txBox="1"/>
          <p:nvPr/>
        </p:nvSpPr>
        <p:spPr>
          <a:xfrm>
            <a:off x="431425" y="195166"/>
            <a:ext cx="11586017" cy="646766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8960"/>
              </a:lnSpc>
              <a:spcBef>
                <a:spcPct val="0"/>
              </a:spcBef>
            </a:pPr>
            <a:endParaRPr sz="800"/>
          </a:p>
          <a:p>
            <a:pPr algn="l">
              <a:lnSpc>
                <a:spcPts val="2567"/>
              </a:lnSpc>
              <a:spcBef>
                <a:spcPct val="0"/>
              </a:spcBef>
            </a:pPr>
            <a:endParaRPr sz="800"/>
          </a:p>
          <a:p>
            <a:pPr algn="l">
              <a:lnSpc>
                <a:spcPts val="2567"/>
              </a:lnSpc>
              <a:spcBef>
                <a:spcPct val="0"/>
              </a:spcBef>
            </a:pPr>
            <a:r>
              <a:rPr lang="en-US" sz="1833">
                <a:solidFill>
                  <a:srgbClr val="000000"/>
                </a:solidFill>
                <a:latin typeface="Canva Sans"/>
                <a:ea typeface="Canva Sans"/>
                <a:cs typeface="Canva Sans"/>
                <a:sym typeface="Canva Sans"/>
              </a:rPr>
              <a:t>☐ Enforce strong passwords for both network and systems access </a:t>
            </a:r>
          </a:p>
          <a:p>
            <a:pPr algn="l">
              <a:lnSpc>
                <a:spcPts val="2567"/>
              </a:lnSpc>
              <a:spcBef>
                <a:spcPct val="0"/>
              </a:spcBef>
            </a:pPr>
            <a:endParaRPr lang="en-US" sz="1833">
              <a:solidFill>
                <a:srgbClr val="000000"/>
              </a:solidFill>
              <a:latin typeface="Canva Sans"/>
              <a:ea typeface="Canva Sans"/>
              <a:cs typeface="Canva Sans"/>
              <a:sym typeface="Canva Sans"/>
            </a:endParaRPr>
          </a:p>
          <a:p>
            <a:pPr algn="l">
              <a:lnSpc>
                <a:spcPts val="2567"/>
              </a:lnSpc>
              <a:spcBef>
                <a:spcPct val="0"/>
              </a:spcBef>
            </a:pPr>
            <a:r>
              <a:rPr lang="en-US" sz="1833">
                <a:solidFill>
                  <a:srgbClr val="000000"/>
                </a:solidFill>
                <a:latin typeface="Canva Sans"/>
                <a:ea typeface="Canva Sans"/>
                <a:cs typeface="Canva Sans"/>
                <a:sym typeface="Canva Sans"/>
              </a:rPr>
              <a:t>☐ Limit the number of failed login attempts </a:t>
            </a:r>
          </a:p>
          <a:p>
            <a:pPr algn="l">
              <a:lnSpc>
                <a:spcPts val="2567"/>
              </a:lnSpc>
              <a:spcBef>
                <a:spcPct val="0"/>
              </a:spcBef>
            </a:pPr>
            <a:endParaRPr lang="en-US" sz="1833">
              <a:solidFill>
                <a:srgbClr val="000000"/>
              </a:solidFill>
              <a:latin typeface="Canva Sans"/>
              <a:ea typeface="Canva Sans"/>
              <a:cs typeface="Canva Sans"/>
              <a:sym typeface="Canva Sans"/>
            </a:endParaRPr>
          </a:p>
          <a:p>
            <a:pPr algn="l">
              <a:lnSpc>
                <a:spcPts val="2567"/>
              </a:lnSpc>
              <a:spcBef>
                <a:spcPct val="0"/>
              </a:spcBef>
            </a:pPr>
            <a:r>
              <a:rPr lang="en-US" sz="1833">
                <a:solidFill>
                  <a:srgbClr val="000000"/>
                </a:solidFill>
                <a:latin typeface="Canva Sans"/>
                <a:ea typeface="Canva Sans"/>
                <a:cs typeface="Canva Sans"/>
                <a:sym typeface="Canva Sans"/>
              </a:rPr>
              <a:t>☐ Monitor user activity to detect any anomalous use. </a:t>
            </a:r>
          </a:p>
          <a:p>
            <a:pPr algn="l">
              <a:lnSpc>
                <a:spcPts val="2567"/>
              </a:lnSpc>
              <a:spcBef>
                <a:spcPct val="0"/>
              </a:spcBef>
            </a:pPr>
            <a:endParaRPr lang="en-US" sz="1833">
              <a:solidFill>
                <a:srgbClr val="000000"/>
              </a:solidFill>
              <a:latin typeface="Canva Sans"/>
              <a:ea typeface="Canva Sans"/>
              <a:cs typeface="Canva Sans"/>
              <a:sym typeface="Canva Sans"/>
            </a:endParaRPr>
          </a:p>
          <a:p>
            <a:pPr algn="l">
              <a:lnSpc>
                <a:spcPts val="2567"/>
              </a:lnSpc>
              <a:spcBef>
                <a:spcPct val="0"/>
              </a:spcBef>
            </a:pPr>
            <a:r>
              <a:rPr lang="en-US" sz="1833">
                <a:solidFill>
                  <a:srgbClr val="000000"/>
                </a:solidFill>
                <a:latin typeface="Canva Sans"/>
                <a:ea typeface="Canva Sans"/>
                <a:cs typeface="Canva Sans"/>
                <a:sym typeface="Canva Sans"/>
              </a:rPr>
              <a:t>☐ Complete an assessment of the data you hold and its criticality to your business functions </a:t>
            </a:r>
          </a:p>
          <a:p>
            <a:pPr algn="l">
              <a:lnSpc>
                <a:spcPts val="2567"/>
              </a:lnSpc>
              <a:spcBef>
                <a:spcPct val="0"/>
              </a:spcBef>
            </a:pPr>
            <a:endParaRPr lang="en-US" sz="1833">
              <a:solidFill>
                <a:srgbClr val="000000"/>
              </a:solidFill>
              <a:latin typeface="Canva Sans"/>
              <a:ea typeface="Canva Sans"/>
              <a:cs typeface="Canva Sans"/>
              <a:sym typeface="Canva Sans"/>
            </a:endParaRPr>
          </a:p>
          <a:p>
            <a:pPr algn="l">
              <a:lnSpc>
                <a:spcPts val="2567"/>
              </a:lnSpc>
              <a:spcBef>
                <a:spcPct val="0"/>
              </a:spcBef>
            </a:pPr>
            <a:r>
              <a:rPr lang="en-US" sz="1833">
                <a:solidFill>
                  <a:srgbClr val="000000"/>
                </a:solidFill>
                <a:latin typeface="Canva Sans"/>
                <a:ea typeface="Canva Sans"/>
                <a:cs typeface="Canva Sans"/>
                <a:sym typeface="Canva Sans"/>
              </a:rPr>
              <a:t>☐ Ensure business continuity plans are put in place to prepare for severe disruption</a:t>
            </a:r>
          </a:p>
          <a:p>
            <a:pPr algn="l">
              <a:lnSpc>
                <a:spcPts val="2567"/>
              </a:lnSpc>
              <a:spcBef>
                <a:spcPct val="0"/>
              </a:spcBef>
            </a:pPr>
            <a:endParaRPr lang="en-US" sz="1833">
              <a:solidFill>
                <a:srgbClr val="000000"/>
              </a:solidFill>
              <a:latin typeface="Canva Sans"/>
              <a:ea typeface="Canva Sans"/>
              <a:cs typeface="Canva Sans"/>
              <a:sym typeface="Canva Sans"/>
            </a:endParaRPr>
          </a:p>
          <a:p>
            <a:pPr algn="l">
              <a:lnSpc>
                <a:spcPts val="2567"/>
              </a:lnSpc>
              <a:spcBef>
                <a:spcPct val="0"/>
              </a:spcBef>
            </a:pPr>
            <a:r>
              <a:rPr lang="en-US" sz="1833">
                <a:solidFill>
                  <a:srgbClr val="000000"/>
                </a:solidFill>
                <a:latin typeface="Canva Sans"/>
                <a:ea typeface="Canva Sans"/>
                <a:cs typeface="Canva Sans"/>
                <a:sym typeface="Canva Sans"/>
              </a:rPr>
              <a:t>☐ Take regular backups of systems and data so that you can restore personal data stored electronically in the event of disaster or hardware failure </a:t>
            </a:r>
          </a:p>
          <a:p>
            <a:pPr algn="l">
              <a:lnSpc>
                <a:spcPts val="2567"/>
              </a:lnSpc>
              <a:spcBef>
                <a:spcPct val="0"/>
              </a:spcBef>
            </a:pPr>
            <a:endParaRPr lang="en-US" sz="1833">
              <a:solidFill>
                <a:srgbClr val="000000"/>
              </a:solidFill>
              <a:latin typeface="Canva Sans"/>
              <a:ea typeface="Canva Sans"/>
              <a:cs typeface="Canva Sans"/>
              <a:sym typeface="Canva Sans"/>
            </a:endParaRPr>
          </a:p>
          <a:p>
            <a:pPr algn="l">
              <a:lnSpc>
                <a:spcPts val="2567"/>
              </a:lnSpc>
              <a:spcBef>
                <a:spcPct val="0"/>
              </a:spcBef>
            </a:pPr>
            <a:r>
              <a:rPr lang="en-US" sz="1833">
                <a:solidFill>
                  <a:srgbClr val="000000"/>
                </a:solidFill>
                <a:latin typeface="Canva Sans"/>
                <a:ea typeface="Canva Sans"/>
                <a:cs typeface="Canva Sans"/>
                <a:sym typeface="Canva Sans"/>
              </a:rPr>
              <a:t>☐ Take regular backups of systems and data so that you can restore them in the event of a disaster or need to maintain business continuity.</a:t>
            </a:r>
          </a:p>
        </p:txBody>
      </p:sp>
      <p:sp>
        <p:nvSpPr>
          <p:cNvPr id="3" name="TextBox 3"/>
          <p:cNvSpPr txBox="1"/>
          <p:nvPr/>
        </p:nvSpPr>
        <p:spPr>
          <a:xfrm>
            <a:off x="5508620" y="571500"/>
            <a:ext cx="715814" cy="104436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8587"/>
              </a:lnSpc>
            </a:pPr>
            <a:r>
              <a:rPr lang="en-US" sz="6134" b="1">
                <a:solidFill>
                  <a:srgbClr val="000000"/>
                </a:solidFill>
                <a:latin typeface="Canva Sans Bold"/>
                <a:ea typeface="Canva Sans Bold"/>
                <a:cs typeface="Canva Sans Bold"/>
                <a:sym typeface="Canva Sans Bold"/>
              </a:rPr>
              <a:t>IT</a:t>
            </a:r>
          </a:p>
        </p:txBody>
      </p:sp>
      <p:sp>
        <p:nvSpPr>
          <p:cNvPr id="4" name="Freeform 4"/>
          <p:cNvSpPr/>
          <p:nvPr/>
        </p:nvSpPr>
        <p:spPr>
          <a:xfrm>
            <a:off x="10500529" y="0"/>
            <a:ext cx="1691471" cy="1270009"/>
          </a:xfrm>
          <a:custGeom>
            <a:avLst/>
            <a:gdLst/>
            <a:ahLst/>
            <a:cxnLst/>
            <a:rect l="l" t="t" r="r" b="b"/>
            <a:pathLst>
              <a:path w="2537207" h="1905013">
                <a:moveTo>
                  <a:pt x="0" y="0"/>
                </a:moveTo>
                <a:lnTo>
                  <a:pt x="2537207" y="0"/>
                </a:lnTo>
                <a:lnTo>
                  <a:pt x="2537207" y="1905013"/>
                </a:lnTo>
                <a:lnTo>
                  <a:pt x="0" y="1905013"/>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Tree>
    <p:extLst>
      <p:ext uri="{BB962C8B-B14F-4D97-AF65-F5344CB8AC3E}">
        <p14:creationId xmlns:p14="http://schemas.microsoft.com/office/powerpoint/2010/main" val="432788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F47920">
                <a:alpha val="100000"/>
              </a:srgbClr>
            </a:gs>
            <a:gs pos="100000">
              <a:srgbClr val="FCC20C">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4430536" y="4848528"/>
            <a:ext cx="2482876" cy="1864219"/>
          </a:xfrm>
          <a:custGeom>
            <a:avLst/>
            <a:gdLst/>
            <a:ahLst/>
            <a:cxnLst/>
            <a:rect l="l" t="t" r="r" b="b"/>
            <a:pathLst>
              <a:path w="3724314" h="2796329">
                <a:moveTo>
                  <a:pt x="0" y="0"/>
                </a:moveTo>
                <a:lnTo>
                  <a:pt x="3724314" y="0"/>
                </a:lnTo>
                <a:lnTo>
                  <a:pt x="3724314" y="2796329"/>
                </a:lnTo>
                <a:lnTo>
                  <a:pt x="0" y="2796329"/>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3" name="TextBox 3"/>
          <p:cNvSpPr txBox="1"/>
          <p:nvPr/>
        </p:nvSpPr>
        <p:spPr>
          <a:xfrm>
            <a:off x="424026" y="2318985"/>
            <a:ext cx="11343947" cy="144488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286"/>
              </a:lnSpc>
              <a:spcBef>
                <a:spcPct val="0"/>
              </a:spcBef>
            </a:pPr>
            <a:r>
              <a:rPr lang="en-US" sz="4490" b="1">
                <a:solidFill>
                  <a:srgbClr val="2C4279"/>
                </a:solidFill>
                <a:latin typeface="Canva Sans Bold"/>
                <a:ea typeface="Canva Sans Bold"/>
                <a:cs typeface="Canva Sans Bold"/>
                <a:sym typeface="Canva Sans Bold"/>
              </a:rPr>
              <a:t>Why is good Records Management important?</a:t>
            </a:r>
          </a:p>
          <a:p>
            <a:pPr algn="ctr">
              <a:lnSpc>
                <a:spcPts val="5260"/>
              </a:lnSpc>
              <a:spcBef>
                <a:spcPct val="0"/>
              </a:spcBef>
            </a:pPr>
            <a:r>
              <a:rPr lang="en-US" sz="3757" b="1">
                <a:solidFill>
                  <a:srgbClr val="2C4279"/>
                </a:solidFill>
                <a:latin typeface="Canva Sans Bold"/>
                <a:ea typeface="Canva Sans Bold"/>
                <a:cs typeface="Canva Sans Bold"/>
                <a:sym typeface="Canva Sans Bold"/>
              </a:rPr>
              <a:t>10th February 2026</a:t>
            </a:r>
          </a:p>
        </p:txBody>
      </p:sp>
    </p:spTree>
    <p:extLst>
      <p:ext uri="{BB962C8B-B14F-4D97-AF65-F5344CB8AC3E}">
        <p14:creationId xmlns:p14="http://schemas.microsoft.com/office/powerpoint/2010/main" val="3020100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C20E"/>
        </a:solidFill>
        <a:effectLst/>
      </p:bgPr>
    </p:bg>
    <p:spTree>
      <p:nvGrpSpPr>
        <p:cNvPr id="1" name=""/>
        <p:cNvGrpSpPr/>
        <p:nvPr/>
      </p:nvGrpSpPr>
      <p:grpSpPr>
        <a:xfrm>
          <a:off x="0" y="0"/>
          <a:ext cx="0" cy="0"/>
          <a:chOff x="0" y="0"/>
          <a:chExt cx="0" cy="0"/>
        </a:xfrm>
      </p:grpSpPr>
      <p:sp>
        <p:nvSpPr>
          <p:cNvPr id="2" name="TextBox 2"/>
          <p:cNvSpPr txBox="1"/>
          <p:nvPr/>
        </p:nvSpPr>
        <p:spPr>
          <a:xfrm>
            <a:off x="2218376" y="2121341"/>
            <a:ext cx="7555706" cy="321606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8587"/>
              </a:lnSpc>
            </a:pPr>
            <a:r>
              <a:rPr lang="en-US" sz="6134" b="1">
                <a:solidFill>
                  <a:srgbClr val="000000"/>
                </a:solidFill>
                <a:latin typeface="Canva Sans Bold"/>
                <a:ea typeface="Canva Sans Bold"/>
                <a:cs typeface="Canva Sans Bold"/>
                <a:sym typeface="Canva Sans Bold"/>
              </a:rPr>
              <a:t>Scores on the doors</a:t>
            </a:r>
          </a:p>
          <a:p>
            <a:pPr algn="ctr">
              <a:lnSpc>
                <a:spcPts val="8587"/>
              </a:lnSpc>
            </a:pPr>
            <a:endParaRPr lang="en-US" sz="6134" b="1">
              <a:solidFill>
                <a:srgbClr val="000000"/>
              </a:solidFill>
              <a:latin typeface="Canva Sans Bold"/>
              <a:ea typeface="Canva Sans Bold"/>
              <a:cs typeface="Canva Sans Bold"/>
              <a:sym typeface="Canva Sans Bold"/>
            </a:endParaRPr>
          </a:p>
          <a:p>
            <a:pPr algn="ctr">
              <a:lnSpc>
                <a:spcPts val="8587"/>
              </a:lnSpc>
            </a:pPr>
            <a:r>
              <a:rPr lang="en-US" sz="6134" b="1">
                <a:solidFill>
                  <a:srgbClr val="000000"/>
                </a:solidFill>
                <a:latin typeface="Canva Sans Bold"/>
                <a:ea typeface="Canva Sans Bold"/>
                <a:cs typeface="Canva Sans Bold"/>
                <a:sym typeface="Canva Sans Bold"/>
              </a:rPr>
              <a:t>/49</a:t>
            </a:r>
          </a:p>
        </p:txBody>
      </p:sp>
      <p:sp>
        <p:nvSpPr>
          <p:cNvPr id="3" name="Freeform 3"/>
          <p:cNvSpPr/>
          <p:nvPr/>
        </p:nvSpPr>
        <p:spPr>
          <a:xfrm>
            <a:off x="10500529" y="0"/>
            <a:ext cx="1691471" cy="1270009"/>
          </a:xfrm>
          <a:custGeom>
            <a:avLst/>
            <a:gdLst/>
            <a:ahLst/>
            <a:cxnLst/>
            <a:rect l="l" t="t" r="r" b="b"/>
            <a:pathLst>
              <a:path w="2537207" h="1905013">
                <a:moveTo>
                  <a:pt x="0" y="0"/>
                </a:moveTo>
                <a:lnTo>
                  <a:pt x="2537207" y="0"/>
                </a:lnTo>
                <a:lnTo>
                  <a:pt x="2537207" y="1905013"/>
                </a:lnTo>
                <a:lnTo>
                  <a:pt x="0" y="1905013"/>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Tree>
    <p:extLst>
      <p:ext uri="{BB962C8B-B14F-4D97-AF65-F5344CB8AC3E}">
        <p14:creationId xmlns:p14="http://schemas.microsoft.com/office/powerpoint/2010/main" val="3958949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C20E"/>
        </a:solidFill>
        <a:effectLst/>
      </p:bgPr>
    </p:bg>
    <p:spTree>
      <p:nvGrpSpPr>
        <p:cNvPr id="1" name=""/>
        <p:cNvGrpSpPr/>
        <p:nvPr/>
      </p:nvGrpSpPr>
      <p:grpSpPr>
        <a:xfrm>
          <a:off x="0" y="0"/>
          <a:ext cx="0" cy="0"/>
          <a:chOff x="0" y="0"/>
          <a:chExt cx="0" cy="0"/>
        </a:xfrm>
      </p:grpSpPr>
      <p:sp>
        <p:nvSpPr>
          <p:cNvPr id="2" name="TextBox 2"/>
          <p:cNvSpPr txBox="1"/>
          <p:nvPr/>
        </p:nvSpPr>
        <p:spPr>
          <a:xfrm>
            <a:off x="69839" y="1278043"/>
            <a:ext cx="12052321" cy="430191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8587"/>
              </a:lnSpc>
            </a:pPr>
            <a:r>
              <a:rPr lang="en-US" sz="6134" b="1">
                <a:solidFill>
                  <a:srgbClr val="000000"/>
                </a:solidFill>
                <a:latin typeface="Canva Sans Bold"/>
                <a:ea typeface="Canva Sans Bold"/>
                <a:cs typeface="Canva Sans Bold"/>
                <a:sym typeface="Canva Sans Bold"/>
              </a:rPr>
              <a:t>49 out of 49 successfully implemented</a:t>
            </a:r>
          </a:p>
          <a:p>
            <a:pPr algn="ctr">
              <a:lnSpc>
                <a:spcPts val="8587"/>
              </a:lnSpc>
            </a:pPr>
            <a:r>
              <a:rPr lang="en-US" sz="6134" b="1">
                <a:solidFill>
                  <a:srgbClr val="000000"/>
                </a:solidFill>
                <a:latin typeface="Canva Sans Bold"/>
                <a:ea typeface="Canva Sans Bold"/>
                <a:cs typeface="Canva Sans Bold"/>
                <a:sym typeface="Canva Sans Bold"/>
              </a:rPr>
              <a:t>would be considered</a:t>
            </a:r>
          </a:p>
          <a:p>
            <a:pPr algn="ctr">
              <a:lnSpc>
                <a:spcPts val="8587"/>
              </a:lnSpc>
            </a:pPr>
            <a:r>
              <a:rPr lang="en-US" sz="6134" b="1">
                <a:solidFill>
                  <a:srgbClr val="00BF63"/>
                </a:solidFill>
                <a:latin typeface="Canva Sans Bold"/>
                <a:ea typeface="Canva Sans Bold"/>
                <a:cs typeface="Canva Sans Bold"/>
                <a:sym typeface="Canva Sans Bold"/>
              </a:rPr>
              <a:t>good </a:t>
            </a:r>
            <a:r>
              <a:rPr lang="en-US" sz="6134" b="1">
                <a:solidFill>
                  <a:srgbClr val="000000"/>
                </a:solidFill>
                <a:latin typeface="Canva Sans Bold"/>
                <a:ea typeface="Canva Sans Bold"/>
                <a:cs typeface="Canva Sans Bold"/>
                <a:sym typeface="Canva Sans Bold"/>
              </a:rPr>
              <a:t>by the ICO</a:t>
            </a:r>
          </a:p>
        </p:txBody>
      </p:sp>
      <p:sp>
        <p:nvSpPr>
          <p:cNvPr id="3" name="Freeform 3"/>
          <p:cNvSpPr/>
          <p:nvPr/>
        </p:nvSpPr>
        <p:spPr>
          <a:xfrm>
            <a:off x="10500529" y="0"/>
            <a:ext cx="1691471" cy="1270009"/>
          </a:xfrm>
          <a:custGeom>
            <a:avLst/>
            <a:gdLst/>
            <a:ahLst/>
            <a:cxnLst/>
            <a:rect l="l" t="t" r="r" b="b"/>
            <a:pathLst>
              <a:path w="2537207" h="1905013">
                <a:moveTo>
                  <a:pt x="0" y="0"/>
                </a:moveTo>
                <a:lnTo>
                  <a:pt x="2537207" y="0"/>
                </a:lnTo>
                <a:lnTo>
                  <a:pt x="2537207" y="1905013"/>
                </a:lnTo>
                <a:lnTo>
                  <a:pt x="0" y="1905013"/>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Tree>
    <p:extLst>
      <p:ext uri="{BB962C8B-B14F-4D97-AF65-F5344CB8AC3E}">
        <p14:creationId xmlns:p14="http://schemas.microsoft.com/office/powerpoint/2010/main" val="13456409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C20E"/>
        </a:solidFill>
        <a:effectLst/>
      </p:bgPr>
    </p:bg>
    <p:spTree>
      <p:nvGrpSpPr>
        <p:cNvPr id="1" name=""/>
        <p:cNvGrpSpPr/>
        <p:nvPr/>
      </p:nvGrpSpPr>
      <p:grpSpPr>
        <a:xfrm>
          <a:off x="0" y="0"/>
          <a:ext cx="0" cy="0"/>
          <a:chOff x="0" y="0"/>
          <a:chExt cx="0" cy="0"/>
        </a:xfrm>
      </p:grpSpPr>
      <p:sp>
        <p:nvSpPr>
          <p:cNvPr id="2" name="TextBox 2"/>
          <p:cNvSpPr txBox="1"/>
          <p:nvPr/>
        </p:nvSpPr>
        <p:spPr>
          <a:xfrm>
            <a:off x="3146872" y="2849669"/>
            <a:ext cx="5898257" cy="104436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8587"/>
              </a:lnSpc>
            </a:pPr>
            <a:r>
              <a:rPr lang="en-US" sz="6134" b="1">
                <a:solidFill>
                  <a:srgbClr val="000000"/>
                </a:solidFill>
                <a:latin typeface="Canva Sans Bold"/>
                <a:ea typeface="Canva Sans Bold"/>
                <a:cs typeface="Canva Sans Bold"/>
                <a:sym typeface="Canva Sans Bold"/>
              </a:rPr>
              <a:t>Any Questions?</a:t>
            </a:r>
          </a:p>
        </p:txBody>
      </p:sp>
      <p:sp>
        <p:nvSpPr>
          <p:cNvPr id="3" name="Freeform 3"/>
          <p:cNvSpPr/>
          <p:nvPr/>
        </p:nvSpPr>
        <p:spPr>
          <a:xfrm>
            <a:off x="10500529" y="0"/>
            <a:ext cx="1691471" cy="1270009"/>
          </a:xfrm>
          <a:custGeom>
            <a:avLst/>
            <a:gdLst/>
            <a:ahLst/>
            <a:cxnLst/>
            <a:rect l="l" t="t" r="r" b="b"/>
            <a:pathLst>
              <a:path w="2537207" h="1905013">
                <a:moveTo>
                  <a:pt x="0" y="0"/>
                </a:moveTo>
                <a:lnTo>
                  <a:pt x="2537207" y="0"/>
                </a:lnTo>
                <a:lnTo>
                  <a:pt x="2537207" y="1905013"/>
                </a:lnTo>
                <a:lnTo>
                  <a:pt x="0" y="1905013"/>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Tree>
    <p:extLst>
      <p:ext uri="{BB962C8B-B14F-4D97-AF65-F5344CB8AC3E}">
        <p14:creationId xmlns:p14="http://schemas.microsoft.com/office/powerpoint/2010/main" val="16210635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C20E"/>
        </a:solidFill>
        <a:effectLst/>
      </p:bgPr>
    </p:bg>
    <p:spTree>
      <p:nvGrpSpPr>
        <p:cNvPr id="1" name=""/>
        <p:cNvGrpSpPr/>
        <p:nvPr/>
      </p:nvGrpSpPr>
      <p:grpSpPr>
        <a:xfrm>
          <a:off x="0" y="0"/>
          <a:ext cx="0" cy="0"/>
          <a:chOff x="0" y="0"/>
          <a:chExt cx="0" cy="0"/>
        </a:xfrm>
      </p:grpSpPr>
      <p:sp>
        <p:nvSpPr>
          <p:cNvPr id="2" name="TextBox 2"/>
          <p:cNvSpPr txBox="1"/>
          <p:nvPr/>
        </p:nvSpPr>
        <p:spPr>
          <a:xfrm>
            <a:off x="1259086" y="2849669"/>
            <a:ext cx="9673828" cy="321606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8587"/>
              </a:lnSpc>
            </a:pPr>
            <a:r>
              <a:rPr lang="en-US" sz="6134">
                <a:solidFill>
                  <a:srgbClr val="1E3151"/>
                </a:solidFill>
                <a:latin typeface="Canva Sans"/>
                <a:ea typeface="Canva Sans"/>
                <a:cs typeface="Canva Sans"/>
                <a:sym typeface="Canva Sans"/>
              </a:rPr>
              <a:t>emily@cvgsolutions.co.uk</a:t>
            </a:r>
          </a:p>
          <a:p>
            <a:pPr algn="ctr">
              <a:lnSpc>
                <a:spcPts val="8587"/>
              </a:lnSpc>
            </a:pPr>
            <a:r>
              <a:rPr lang="en-US" sz="6134">
                <a:solidFill>
                  <a:srgbClr val="1E3151"/>
                </a:solidFill>
                <a:latin typeface="Canva Sans"/>
                <a:ea typeface="Canva Sans"/>
                <a:cs typeface="Canva Sans"/>
                <a:sym typeface="Canva Sans"/>
              </a:rPr>
              <a:t>07833447694</a:t>
            </a:r>
          </a:p>
          <a:p>
            <a:pPr algn="ctr">
              <a:lnSpc>
                <a:spcPts val="8587"/>
              </a:lnSpc>
              <a:spcBef>
                <a:spcPct val="0"/>
              </a:spcBef>
            </a:pPr>
            <a:r>
              <a:rPr lang="en-US" sz="6134">
                <a:solidFill>
                  <a:srgbClr val="1E3151"/>
                </a:solidFill>
                <a:latin typeface="Canva Sans"/>
                <a:ea typeface="Canva Sans"/>
                <a:cs typeface="Canva Sans"/>
                <a:sym typeface="Canva Sans"/>
              </a:rPr>
              <a:t>linkedin.com/</a:t>
            </a:r>
            <a:r>
              <a:rPr lang="en-US" sz="6134" err="1">
                <a:solidFill>
                  <a:srgbClr val="1E3151"/>
                </a:solidFill>
                <a:latin typeface="Canva Sans"/>
                <a:ea typeface="Canva Sans"/>
                <a:cs typeface="Canva Sans"/>
                <a:sym typeface="Canva Sans"/>
              </a:rPr>
              <a:t>rmgirluk</a:t>
            </a:r>
            <a:endParaRPr lang="en-US" sz="6134">
              <a:solidFill>
                <a:srgbClr val="1E3151"/>
              </a:solidFill>
              <a:latin typeface="Canva Sans"/>
              <a:ea typeface="Canva Sans"/>
              <a:cs typeface="Canva Sans"/>
              <a:sym typeface="Canva Sans"/>
            </a:endParaRPr>
          </a:p>
        </p:txBody>
      </p:sp>
      <p:sp>
        <p:nvSpPr>
          <p:cNvPr id="3" name="Freeform 3"/>
          <p:cNvSpPr/>
          <p:nvPr/>
        </p:nvSpPr>
        <p:spPr>
          <a:xfrm>
            <a:off x="10500529" y="0"/>
            <a:ext cx="1691471" cy="1270009"/>
          </a:xfrm>
          <a:custGeom>
            <a:avLst/>
            <a:gdLst/>
            <a:ahLst/>
            <a:cxnLst/>
            <a:rect l="l" t="t" r="r" b="b"/>
            <a:pathLst>
              <a:path w="2537207" h="1905013">
                <a:moveTo>
                  <a:pt x="0" y="0"/>
                </a:moveTo>
                <a:lnTo>
                  <a:pt x="2537207" y="0"/>
                </a:lnTo>
                <a:lnTo>
                  <a:pt x="2537207" y="1905013"/>
                </a:lnTo>
                <a:lnTo>
                  <a:pt x="0" y="1905013"/>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Tree>
    <p:extLst>
      <p:ext uri="{BB962C8B-B14F-4D97-AF65-F5344CB8AC3E}">
        <p14:creationId xmlns:p14="http://schemas.microsoft.com/office/powerpoint/2010/main" val="3422253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56210A4-B441-7319-A864-02957C28B332}"/>
              </a:ext>
            </a:extLst>
          </p:cNvPr>
          <p:cNvSpPr txBox="1">
            <a:spLocks/>
          </p:cNvSpPr>
          <p:nvPr/>
        </p:nvSpPr>
        <p:spPr>
          <a:xfrm>
            <a:off x="675774" y="1489106"/>
            <a:ext cx="2415674" cy="4373789"/>
          </a:xfrm>
          <a:prstGeom prst="rect">
            <a:avLst/>
          </a:prstGeom>
        </p:spPr>
        <p:txBody>
          <a:bodyPr lIns="91440" tIns="45720" rIns="91440" bIns="45720" anchor="b"/>
          <a:lstStyle>
            <a:lvl1pPr algn="l" defTabSz="914400" rtl="0" eaLnBrk="1" latinLnBrk="0" hangingPunct="1">
              <a:lnSpc>
                <a:spcPct val="90000"/>
              </a:lnSpc>
              <a:spcBef>
                <a:spcPct val="0"/>
              </a:spcBef>
              <a:buNone/>
              <a:defRPr sz="4000" kern="1200">
                <a:solidFill>
                  <a:schemeClr val="accent2"/>
                </a:solidFill>
                <a:latin typeface="+mj-lt"/>
                <a:ea typeface="+mj-ea"/>
                <a:cs typeface="+mj-cs"/>
              </a:defRPr>
            </a:lvl1pPr>
          </a:lstStyle>
          <a:p>
            <a:pPr>
              <a:spcBef>
                <a:spcPts val="1000"/>
              </a:spcBef>
            </a:pPr>
            <a:r>
              <a:rPr lang="en-US" sz="1100" b="1">
                <a:ea typeface="+mj-lt"/>
                <a:cs typeface="+mj-lt"/>
              </a:rPr>
              <a:t>Disclaimer</a:t>
            </a:r>
            <a:br>
              <a:rPr lang="en-US" sz="800">
                <a:ea typeface="+mj-lt"/>
                <a:cs typeface="+mj-lt"/>
              </a:rPr>
            </a:br>
            <a:r>
              <a:rPr lang="en-US" sz="800" b="1">
                <a:solidFill>
                  <a:schemeClr val="tx1"/>
                </a:solidFill>
                <a:ea typeface="+mj-lt"/>
                <a:cs typeface="+mj-lt"/>
              </a:rPr>
              <a:t>.</a:t>
            </a:r>
            <a:br>
              <a:rPr lang="en-US" sz="800">
                <a:solidFill>
                  <a:schemeClr val="bg1"/>
                </a:solidFill>
                <a:ea typeface="+mj-lt"/>
                <a:cs typeface="+mj-lt"/>
              </a:rPr>
            </a:br>
            <a:r>
              <a:rPr lang="en-US" sz="800">
                <a:solidFill>
                  <a:schemeClr val="bg1"/>
                </a:solidFill>
                <a:ea typeface="+mj-lt"/>
                <a:cs typeface="+mj-lt"/>
              </a:rPr>
              <a:t>Please note that the information contained in this presentation is provided for general informational purposes only. It does not constitute any form of legal or other professional advice, and you should not use it as a substitute for advice tailored to your specific circumstances. </a:t>
            </a:r>
          </a:p>
          <a:p>
            <a:pPr>
              <a:spcBef>
                <a:spcPts val="1000"/>
              </a:spcBef>
            </a:pPr>
            <a:r>
              <a:rPr lang="en-US" sz="800">
                <a:solidFill>
                  <a:schemeClr val="bg1"/>
                </a:solidFill>
              </a:rPr>
              <a:t>We disclaim all and any </a:t>
            </a:r>
            <a:r>
              <a:rPr lang="en-US" sz="800">
                <a:solidFill>
                  <a:schemeClr val="bg1"/>
                </a:solidFill>
                <a:ea typeface="+mj-lt"/>
                <a:cs typeface="+mj-lt"/>
              </a:rPr>
              <a:t>liability for any actions you take (or omit to take) in reliance upon the contents of this presentation. </a:t>
            </a:r>
            <a:endParaRPr lang="en-US" sz="800">
              <a:solidFill>
                <a:schemeClr val="bg1"/>
              </a:solidFill>
            </a:endParaRPr>
          </a:p>
          <a:p>
            <a:pPr>
              <a:spcBef>
                <a:spcPts val="1000"/>
              </a:spcBef>
            </a:pPr>
            <a:r>
              <a:rPr lang="en-US" sz="800">
                <a:solidFill>
                  <a:schemeClr val="bg1"/>
                </a:solidFill>
              </a:rPr>
              <a:t>Our contact details are below should you wish to contact us for professional advice.</a:t>
            </a:r>
          </a:p>
          <a:p>
            <a:pPr>
              <a:spcBef>
                <a:spcPts val="1000"/>
              </a:spcBef>
            </a:pPr>
            <a:r>
              <a:rPr lang="en-US" sz="800">
                <a:solidFill>
                  <a:schemeClr val="bg1"/>
                </a:solidFill>
              </a:rPr>
              <a:t>Risk@kareneckstein.co.uk</a:t>
            </a:r>
            <a:endParaRPr lang="en-US">
              <a:solidFill>
                <a:schemeClr val="bg1"/>
              </a:solidFill>
            </a:endParaRPr>
          </a:p>
          <a:p>
            <a:pPr>
              <a:spcBef>
                <a:spcPts val="1000"/>
              </a:spcBef>
            </a:pPr>
            <a:r>
              <a:rPr lang="en-US" sz="800">
                <a:solidFill>
                  <a:schemeClr val="bg1"/>
                </a:solidFill>
              </a:rPr>
              <a:t>07973627039</a:t>
            </a:r>
            <a:endParaRPr lang="en-US">
              <a:solidFill>
                <a:schemeClr val="bg1"/>
              </a:solidFill>
            </a:endParaRPr>
          </a:p>
        </p:txBody>
      </p:sp>
      <p:sp>
        <p:nvSpPr>
          <p:cNvPr id="5" name="Title 4">
            <a:extLst>
              <a:ext uri="{FF2B5EF4-FFF2-40B4-BE49-F238E27FC236}">
                <a16:creationId xmlns:a16="http://schemas.microsoft.com/office/drawing/2014/main" id="{1AB9A513-F982-7911-701B-3B60FC8AFDDE}"/>
              </a:ext>
            </a:extLst>
          </p:cNvPr>
          <p:cNvSpPr>
            <a:spLocks noGrp="1"/>
          </p:cNvSpPr>
          <p:nvPr>
            <p:ph type="title"/>
          </p:nvPr>
        </p:nvSpPr>
        <p:spPr/>
        <p:txBody>
          <a:bodyPr lIns="91440" tIns="45720" rIns="91440" bIns="45720" anchor="b"/>
          <a:lstStyle/>
          <a:p>
            <a:pPr>
              <a:spcBef>
                <a:spcPts val="600"/>
              </a:spcBef>
            </a:pPr>
            <a:r>
              <a:rPr lang="en-US">
                <a:solidFill>
                  <a:schemeClr val="bg1"/>
                </a:solidFill>
              </a:rPr>
              <a:t>Why is good Records Management important?</a:t>
            </a:r>
            <a:br>
              <a:rPr lang="en-GB">
                <a:solidFill>
                  <a:schemeClr val="bg1"/>
                </a:solidFill>
              </a:rPr>
            </a:br>
            <a:br>
              <a:rPr lang="en-GB"/>
            </a:br>
            <a:r>
              <a:rPr lang="en-GB" sz="2000">
                <a:solidFill>
                  <a:schemeClr val="bg1"/>
                </a:solidFill>
              </a:rPr>
              <a:t>Presented by Emily Overton of CVG Solutions Ltd for The RiskBites® Club​​</a:t>
            </a:r>
            <a:br>
              <a:rPr lang="en-GB"/>
            </a:br>
            <a:r>
              <a:rPr lang="en-GB" sz="2000"/>
              <a:t>For more information contact: </a:t>
            </a:r>
            <a:r>
              <a:rPr lang="en-GB" sz="2000">
                <a:hlinkClick r:id="rId2"/>
              </a:rPr>
              <a:t>emily@cvgsolutions.co.uk</a:t>
            </a:r>
            <a:r>
              <a:rPr lang="en-GB" sz="2000"/>
              <a:t> or 07833447694</a:t>
            </a:r>
            <a:endParaRPr lang="en-US"/>
          </a:p>
        </p:txBody>
      </p:sp>
    </p:spTree>
    <p:extLst>
      <p:ext uri="{BB962C8B-B14F-4D97-AF65-F5344CB8AC3E}">
        <p14:creationId xmlns:p14="http://schemas.microsoft.com/office/powerpoint/2010/main" val="1238653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C20E"/>
        </a:solidFill>
        <a:effectLst/>
      </p:bgPr>
    </p:bg>
    <p:spTree>
      <p:nvGrpSpPr>
        <p:cNvPr id="1" name=""/>
        <p:cNvGrpSpPr/>
        <p:nvPr/>
      </p:nvGrpSpPr>
      <p:grpSpPr>
        <a:xfrm>
          <a:off x="0" y="0"/>
          <a:ext cx="0" cy="0"/>
          <a:chOff x="0" y="0"/>
          <a:chExt cx="0" cy="0"/>
        </a:xfrm>
      </p:grpSpPr>
      <p:sp>
        <p:nvSpPr>
          <p:cNvPr id="2" name="TextBox 2"/>
          <p:cNvSpPr txBox="1"/>
          <p:nvPr/>
        </p:nvSpPr>
        <p:spPr>
          <a:xfrm>
            <a:off x="610133" y="894404"/>
            <a:ext cx="10003284" cy="525018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3920"/>
              </a:lnSpc>
              <a:spcBef>
                <a:spcPct val="0"/>
              </a:spcBef>
            </a:pPr>
            <a:r>
              <a:rPr lang="en-US" sz="2799" b="1">
                <a:solidFill>
                  <a:srgbClr val="1E3151"/>
                </a:solidFill>
                <a:latin typeface="Canva Sans Bold"/>
                <a:ea typeface="Canva Sans Bold"/>
                <a:cs typeface="Canva Sans Bold"/>
                <a:sym typeface="Canva Sans Bold"/>
              </a:rPr>
              <a:t>Emily Overton</a:t>
            </a:r>
          </a:p>
          <a:p>
            <a:pPr algn="l">
              <a:lnSpc>
                <a:spcPts val="2519"/>
              </a:lnSpc>
              <a:spcBef>
                <a:spcPct val="0"/>
              </a:spcBef>
            </a:pPr>
            <a:endParaRPr lang="en-US" sz="2799" b="1">
              <a:solidFill>
                <a:srgbClr val="1E3151"/>
              </a:solidFill>
              <a:latin typeface="Canva Sans Bold"/>
              <a:ea typeface="Canva Sans Bold"/>
              <a:cs typeface="Canva Sans Bold"/>
              <a:sym typeface="Canva Sans Bold"/>
            </a:endParaRPr>
          </a:p>
          <a:p>
            <a:pPr algn="l">
              <a:lnSpc>
                <a:spcPts val="2519"/>
              </a:lnSpc>
              <a:spcBef>
                <a:spcPct val="0"/>
              </a:spcBef>
            </a:pPr>
            <a:r>
              <a:rPr lang="en-US" sz="1800">
                <a:solidFill>
                  <a:srgbClr val="1E3151"/>
                </a:solidFill>
                <a:latin typeface="Canva Sans"/>
                <a:ea typeface="Canva Sans"/>
                <a:cs typeface="Canva Sans"/>
                <a:sym typeface="Canva Sans"/>
              </a:rPr>
              <a:t>Known as RMGirl in the field</a:t>
            </a:r>
          </a:p>
          <a:p>
            <a:pPr algn="l">
              <a:lnSpc>
                <a:spcPts val="2519"/>
              </a:lnSpc>
              <a:spcBef>
                <a:spcPct val="0"/>
              </a:spcBef>
            </a:pPr>
            <a:endParaRPr lang="en-US" sz="1800">
              <a:solidFill>
                <a:srgbClr val="1E3151"/>
              </a:solidFill>
              <a:latin typeface="Canva Sans"/>
              <a:ea typeface="Canva Sans"/>
              <a:cs typeface="Canva Sans"/>
              <a:sym typeface="Canva Sans"/>
            </a:endParaRPr>
          </a:p>
          <a:p>
            <a:pPr algn="l">
              <a:lnSpc>
                <a:spcPts val="2519"/>
              </a:lnSpc>
              <a:spcBef>
                <a:spcPct val="0"/>
              </a:spcBef>
            </a:pPr>
            <a:r>
              <a:rPr lang="en-US" sz="1800">
                <a:solidFill>
                  <a:srgbClr val="1E3151"/>
                </a:solidFill>
                <a:latin typeface="Canva Sans"/>
                <a:ea typeface="Canva Sans"/>
                <a:cs typeface="Canva Sans"/>
                <a:sym typeface="Canva Sans"/>
              </a:rPr>
              <a:t>20 years in.</a:t>
            </a:r>
          </a:p>
          <a:p>
            <a:pPr algn="l">
              <a:lnSpc>
                <a:spcPts val="2519"/>
              </a:lnSpc>
              <a:spcBef>
                <a:spcPct val="0"/>
              </a:spcBef>
            </a:pPr>
            <a:endParaRPr lang="en-US" sz="1800">
              <a:solidFill>
                <a:srgbClr val="1E3151"/>
              </a:solidFill>
              <a:latin typeface="Canva Sans"/>
              <a:ea typeface="Canva Sans"/>
              <a:cs typeface="Canva Sans"/>
              <a:sym typeface="Canva Sans"/>
            </a:endParaRPr>
          </a:p>
          <a:p>
            <a:pPr algn="l">
              <a:lnSpc>
                <a:spcPts val="2519"/>
              </a:lnSpc>
              <a:spcBef>
                <a:spcPct val="0"/>
              </a:spcBef>
            </a:pPr>
            <a:r>
              <a:rPr lang="en-US" sz="1800">
                <a:solidFill>
                  <a:srgbClr val="1E3151"/>
                </a:solidFill>
                <a:latin typeface="Canva Sans"/>
                <a:ea typeface="Canva Sans"/>
                <a:cs typeface="Canva Sans"/>
                <a:sym typeface="Canva Sans"/>
              </a:rPr>
              <a:t>Consultant &amp; Associate at CVG Solutions Ltd </a:t>
            </a:r>
          </a:p>
          <a:p>
            <a:pPr algn="l">
              <a:lnSpc>
                <a:spcPts val="2519"/>
              </a:lnSpc>
              <a:spcBef>
                <a:spcPct val="0"/>
              </a:spcBef>
            </a:pPr>
            <a:endParaRPr lang="en-US" sz="1800">
              <a:solidFill>
                <a:srgbClr val="1E3151"/>
              </a:solidFill>
              <a:latin typeface="Canva Sans"/>
              <a:ea typeface="Canva Sans"/>
              <a:cs typeface="Canva Sans"/>
              <a:sym typeface="Canva Sans"/>
            </a:endParaRPr>
          </a:p>
          <a:p>
            <a:pPr algn="l">
              <a:lnSpc>
                <a:spcPts val="2519"/>
              </a:lnSpc>
              <a:spcBef>
                <a:spcPct val="0"/>
              </a:spcBef>
            </a:pPr>
            <a:r>
              <a:rPr lang="en-US" sz="1800">
                <a:solidFill>
                  <a:srgbClr val="1E3151"/>
                </a:solidFill>
                <a:latin typeface="Canva Sans"/>
                <a:ea typeface="Canva Sans"/>
                <a:cs typeface="Canva Sans"/>
                <a:sym typeface="Canva Sans"/>
              </a:rPr>
              <a:t>Alma Mata - Dundee University - PG Dip to Masters in Records Management and Info Rights</a:t>
            </a:r>
          </a:p>
          <a:p>
            <a:pPr algn="l">
              <a:lnSpc>
                <a:spcPts val="2519"/>
              </a:lnSpc>
              <a:spcBef>
                <a:spcPct val="0"/>
              </a:spcBef>
            </a:pPr>
            <a:endParaRPr lang="en-US" sz="1800">
              <a:solidFill>
                <a:srgbClr val="1E3151"/>
              </a:solidFill>
              <a:latin typeface="Canva Sans"/>
              <a:ea typeface="Canva Sans"/>
              <a:cs typeface="Canva Sans"/>
              <a:sym typeface="Canva Sans"/>
            </a:endParaRPr>
          </a:p>
          <a:p>
            <a:pPr algn="l">
              <a:lnSpc>
                <a:spcPts val="2519"/>
              </a:lnSpc>
              <a:spcBef>
                <a:spcPct val="0"/>
              </a:spcBef>
            </a:pPr>
            <a:r>
              <a:rPr lang="en-US" sz="1800">
                <a:solidFill>
                  <a:srgbClr val="1E3151"/>
                </a:solidFill>
                <a:latin typeface="Canva Sans"/>
                <a:ea typeface="Canva Sans"/>
                <a:cs typeface="Canva Sans"/>
                <a:sym typeface="Canva Sans"/>
              </a:rPr>
              <a:t>Ex-Civil Servant, Ex NHS and Ex County and City Councils. I’ve been the filing girl.</a:t>
            </a:r>
          </a:p>
          <a:p>
            <a:pPr algn="l">
              <a:lnSpc>
                <a:spcPts val="2519"/>
              </a:lnSpc>
              <a:spcBef>
                <a:spcPct val="0"/>
              </a:spcBef>
            </a:pPr>
            <a:endParaRPr lang="en-US" sz="1800">
              <a:solidFill>
                <a:srgbClr val="1E3151"/>
              </a:solidFill>
              <a:latin typeface="Canva Sans"/>
              <a:ea typeface="Canva Sans"/>
              <a:cs typeface="Canva Sans"/>
              <a:sym typeface="Canva Sans"/>
            </a:endParaRPr>
          </a:p>
          <a:p>
            <a:pPr algn="l">
              <a:lnSpc>
                <a:spcPts val="2519"/>
              </a:lnSpc>
              <a:spcBef>
                <a:spcPct val="0"/>
              </a:spcBef>
            </a:pPr>
            <a:r>
              <a:rPr lang="en-US" sz="1800">
                <a:solidFill>
                  <a:srgbClr val="1E3151"/>
                </a:solidFill>
                <a:latin typeface="Canva Sans"/>
                <a:ea typeface="Canva Sans"/>
                <a:cs typeface="Canva Sans"/>
                <a:sym typeface="Canva Sans"/>
              </a:rPr>
              <a:t>Live and breathe RM – Nearly 20 years in. </a:t>
            </a:r>
          </a:p>
          <a:p>
            <a:pPr algn="l">
              <a:lnSpc>
                <a:spcPts val="2519"/>
              </a:lnSpc>
              <a:spcBef>
                <a:spcPct val="0"/>
              </a:spcBef>
            </a:pPr>
            <a:endParaRPr lang="en-US" sz="1800">
              <a:solidFill>
                <a:srgbClr val="1E3151"/>
              </a:solidFill>
              <a:latin typeface="Canva Sans"/>
              <a:ea typeface="Canva Sans"/>
              <a:cs typeface="Canva Sans"/>
              <a:sym typeface="Canva Sans"/>
            </a:endParaRPr>
          </a:p>
          <a:p>
            <a:pPr algn="l">
              <a:lnSpc>
                <a:spcPts val="2519"/>
              </a:lnSpc>
              <a:spcBef>
                <a:spcPct val="0"/>
              </a:spcBef>
            </a:pPr>
            <a:r>
              <a:rPr lang="en-US" sz="1800">
                <a:solidFill>
                  <a:srgbClr val="1E3151"/>
                </a:solidFill>
                <a:latin typeface="Canva Sans"/>
                <a:ea typeface="Canva Sans"/>
                <a:cs typeface="Canva Sans"/>
                <a:sym typeface="Canva Sans"/>
              </a:rPr>
              <a:t>LinkedIn Newsletter for up to date information on what I’m up to.</a:t>
            </a:r>
          </a:p>
          <a:p>
            <a:pPr algn="l">
              <a:lnSpc>
                <a:spcPts val="2519"/>
              </a:lnSpc>
              <a:spcBef>
                <a:spcPct val="0"/>
              </a:spcBef>
            </a:pPr>
            <a:endParaRPr lang="en-US" sz="1800">
              <a:solidFill>
                <a:srgbClr val="1E3151"/>
              </a:solidFill>
              <a:latin typeface="Canva Sans"/>
              <a:ea typeface="Canva Sans"/>
              <a:cs typeface="Canva Sans"/>
              <a:sym typeface="Canva Sans"/>
            </a:endParaRPr>
          </a:p>
        </p:txBody>
      </p:sp>
      <p:sp>
        <p:nvSpPr>
          <p:cNvPr id="3" name="Freeform 3"/>
          <p:cNvSpPr/>
          <p:nvPr/>
        </p:nvSpPr>
        <p:spPr>
          <a:xfrm>
            <a:off x="10166303" y="0"/>
            <a:ext cx="2025697" cy="3038546"/>
          </a:xfrm>
          <a:custGeom>
            <a:avLst/>
            <a:gdLst/>
            <a:ahLst/>
            <a:cxnLst/>
            <a:rect l="l" t="t" r="r" b="b"/>
            <a:pathLst>
              <a:path w="3038546" h="4557819">
                <a:moveTo>
                  <a:pt x="0" y="0"/>
                </a:moveTo>
                <a:lnTo>
                  <a:pt x="3038546" y="0"/>
                </a:lnTo>
                <a:lnTo>
                  <a:pt x="3038546" y="4557819"/>
                </a:lnTo>
                <a:lnTo>
                  <a:pt x="0" y="4557819"/>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C20E"/>
        </a:solidFill>
        <a:effectLst/>
      </p:bgPr>
    </p:bg>
    <p:spTree>
      <p:nvGrpSpPr>
        <p:cNvPr id="1" name=""/>
        <p:cNvGrpSpPr/>
        <p:nvPr/>
      </p:nvGrpSpPr>
      <p:grpSpPr>
        <a:xfrm>
          <a:off x="0" y="0"/>
          <a:ext cx="0" cy="0"/>
          <a:chOff x="0" y="0"/>
          <a:chExt cx="0" cy="0"/>
        </a:xfrm>
      </p:grpSpPr>
      <p:sp>
        <p:nvSpPr>
          <p:cNvPr id="2" name="TextBox 2"/>
          <p:cNvSpPr txBox="1"/>
          <p:nvPr/>
        </p:nvSpPr>
        <p:spPr>
          <a:xfrm>
            <a:off x="2775784" y="2506311"/>
            <a:ext cx="6457553" cy="184537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4853"/>
              </a:lnSpc>
            </a:pPr>
            <a:r>
              <a:rPr lang="en-US" sz="3466" b="1">
                <a:solidFill>
                  <a:srgbClr val="1E3151"/>
                </a:solidFill>
                <a:latin typeface="Canva Sans Bold"/>
                <a:ea typeface="Canva Sans Bold"/>
                <a:cs typeface="Canva Sans Bold"/>
                <a:sym typeface="Canva Sans Bold"/>
              </a:rPr>
              <a:t>What is records management?</a:t>
            </a:r>
          </a:p>
          <a:p>
            <a:pPr algn="ctr">
              <a:lnSpc>
                <a:spcPts val="4853"/>
              </a:lnSpc>
            </a:pPr>
            <a:endParaRPr lang="en-US" sz="3466" b="1">
              <a:solidFill>
                <a:srgbClr val="1E3151"/>
              </a:solidFill>
              <a:latin typeface="Canva Sans Bold"/>
              <a:ea typeface="Canva Sans Bold"/>
              <a:cs typeface="Canva Sans Bold"/>
              <a:sym typeface="Canva Sans Bold"/>
            </a:endParaRPr>
          </a:p>
          <a:p>
            <a:pPr algn="ctr">
              <a:lnSpc>
                <a:spcPts val="4853"/>
              </a:lnSpc>
            </a:pPr>
            <a:r>
              <a:rPr lang="en-US" sz="3466" b="1">
                <a:solidFill>
                  <a:srgbClr val="1E3151"/>
                </a:solidFill>
                <a:latin typeface="Canva Sans Bold"/>
                <a:ea typeface="Canva Sans Bold"/>
                <a:cs typeface="Canva Sans Bold"/>
                <a:sym typeface="Canva Sans Bold"/>
              </a:rPr>
              <a:t>Why is it important? </a:t>
            </a:r>
          </a:p>
        </p:txBody>
      </p:sp>
      <p:sp>
        <p:nvSpPr>
          <p:cNvPr id="3" name="Freeform 3"/>
          <p:cNvSpPr/>
          <p:nvPr/>
        </p:nvSpPr>
        <p:spPr>
          <a:xfrm>
            <a:off x="10500529" y="0"/>
            <a:ext cx="1691471" cy="1270009"/>
          </a:xfrm>
          <a:custGeom>
            <a:avLst/>
            <a:gdLst/>
            <a:ahLst/>
            <a:cxnLst/>
            <a:rect l="l" t="t" r="r" b="b"/>
            <a:pathLst>
              <a:path w="2537207" h="1905013">
                <a:moveTo>
                  <a:pt x="0" y="0"/>
                </a:moveTo>
                <a:lnTo>
                  <a:pt x="2537207" y="0"/>
                </a:lnTo>
                <a:lnTo>
                  <a:pt x="2537207" y="1905013"/>
                </a:lnTo>
                <a:lnTo>
                  <a:pt x="0" y="1905013"/>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C20E"/>
        </a:solidFill>
        <a:effectLst/>
      </p:bgPr>
    </p:bg>
    <p:spTree>
      <p:nvGrpSpPr>
        <p:cNvPr id="1" name=""/>
        <p:cNvGrpSpPr/>
        <p:nvPr/>
      </p:nvGrpSpPr>
      <p:grpSpPr>
        <a:xfrm>
          <a:off x="0" y="0"/>
          <a:ext cx="0" cy="0"/>
          <a:chOff x="0" y="0"/>
          <a:chExt cx="0" cy="0"/>
        </a:xfrm>
      </p:grpSpPr>
      <p:sp>
        <p:nvSpPr>
          <p:cNvPr id="2" name="TextBox 2"/>
          <p:cNvSpPr txBox="1"/>
          <p:nvPr/>
        </p:nvSpPr>
        <p:spPr>
          <a:xfrm>
            <a:off x="2956991" y="3133301"/>
            <a:ext cx="6278017" cy="59139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4853"/>
              </a:lnSpc>
            </a:pPr>
            <a:r>
              <a:rPr lang="en-US" sz="3466" b="1">
                <a:solidFill>
                  <a:srgbClr val="2C4279"/>
                </a:solidFill>
                <a:latin typeface="Canva Sans Bold"/>
                <a:ea typeface="Canva Sans Bold"/>
                <a:cs typeface="Canva Sans Bold"/>
                <a:sym typeface="Canva Sans Bold"/>
              </a:rPr>
              <a:t>What is the records lifecycle?</a:t>
            </a:r>
          </a:p>
        </p:txBody>
      </p:sp>
      <p:sp>
        <p:nvSpPr>
          <p:cNvPr id="3" name="Freeform 3"/>
          <p:cNvSpPr/>
          <p:nvPr/>
        </p:nvSpPr>
        <p:spPr>
          <a:xfrm>
            <a:off x="10500529" y="0"/>
            <a:ext cx="1691471" cy="1270009"/>
          </a:xfrm>
          <a:custGeom>
            <a:avLst/>
            <a:gdLst/>
            <a:ahLst/>
            <a:cxnLst/>
            <a:rect l="l" t="t" r="r" b="b"/>
            <a:pathLst>
              <a:path w="2537207" h="1905013">
                <a:moveTo>
                  <a:pt x="0" y="0"/>
                </a:moveTo>
                <a:lnTo>
                  <a:pt x="2537207" y="0"/>
                </a:lnTo>
                <a:lnTo>
                  <a:pt x="2537207" y="1905013"/>
                </a:lnTo>
                <a:lnTo>
                  <a:pt x="0" y="1905013"/>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C20E"/>
        </a:solidFill>
        <a:effectLst/>
      </p:bgPr>
    </p:bg>
    <p:spTree>
      <p:nvGrpSpPr>
        <p:cNvPr id="1" name=""/>
        <p:cNvGrpSpPr/>
        <p:nvPr/>
      </p:nvGrpSpPr>
      <p:grpSpPr>
        <a:xfrm>
          <a:off x="0" y="0"/>
          <a:ext cx="0" cy="0"/>
          <a:chOff x="0" y="0"/>
          <a:chExt cx="0" cy="0"/>
        </a:xfrm>
      </p:grpSpPr>
      <p:sp>
        <p:nvSpPr>
          <p:cNvPr id="2" name="Freeform 2"/>
          <p:cNvSpPr/>
          <p:nvPr/>
        </p:nvSpPr>
        <p:spPr>
          <a:xfrm>
            <a:off x="1716522" y="1562389"/>
            <a:ext cx="8758958" cy="3922551"/>
          </a:xfrm>
          <a:custGeom>
            <a:avLst/>
            <a:gdLst/>
            <a:ahLst/>
            <a:cxnLst/>
            <a:rect l="l" t="t" r="r" b="b"/>
            <a:pathLst>
              <a:path w="13138437" h="5883826">
                <a:moveTo>
                  <a:pt x="0" y="0"/>
                </a:moveTo>
                <a:lnTo>
                  <a:pt x="13138436" y="0"/>
                </a:lnTo>
                <a:lnTo>
                  <a:pt x="13138436" y="5883827"/>
                </a:lnTo>
                <a:lnTo>
                  <a:pt x="0" y="5883827"/>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3" name="TextBox 3"/>
          <p:cNvSpPr txBox="1"/>
          <p:nvPr/>
        </p:nvSpPr>
        <p:spPr>
          <a:xfrm>
            <a:off x="685800" y="866684"/>
            <a:ext cx="3793480" cy="59139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4853"/>
              </a:lnSpc>
            </a:pPr>
            <a:r>
              <a:rPr lang="en-US" sz="3466" b="1">
                <a:solidFill>
                  <a:srgbClr val="2C4279"/>
                </a:solidFill>
                <a:latin typeface="Canva Sans Bold"/>
                <a:ea typeface="Canva Sans Bold"/>
                <a:cs typeface="Canva Sans Bold"/>
                <a:sym typeface="Canva Sans Bold"/>
              </a:rPr>
              <a:t>Records Lifecycle</a:t>
            </a:r>
          </a:p>
        </p:txBody>
      </p:sp>
      <p:sp>
        <p:nvSpPr>
          <p:cNvPr id="4" name="Freeform 4"/>
          <p:cNvSpPr/>
          <p:nvPr/>
        </p:nvSpPr>
        <p:spPr>
          <a:xfrm>
            <a:off x="10500529" y="0"/>
            <a:ext cx="1691471" cy="1270009"/>
          </a:xfrm>
          <a:custGeom>
            <a:avLst/>
            <a:gdLst/>
            <a:ahLst/>
            <a:cxnLst/>
            <a:rect l="l" t="t" r="r" b="b"/>
            <a:pathLst>
              <a:path w="2537207" h="1905013">
                <a:moveTo>
                  <a:pt x="0" y="0"/>
                </a:moveTo>
                <a:lnTo>
                  <a:pt x="2537207" y="0"/>
                </a:lnTo>
                <a:lnTo>
                  <a:pt x="2537207" y="1905013"/>
                </a:lnTo>
                <a:lnTo>
                  <a:pt x="0" y="1905013"/>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C20E"/>
        </a:solidFill>
        <a:effectLst/>
      </p:bgPr>
    </p:bg>
    <p:spTree>
      <p:nvGrpSpPr>
        <p:cNvPr id="1" name=""/>
        <p:cNvGrpSpPr/>
        <p:nvPr/>
      </p:nvGrpSpPr>
      <p:grpSpPr>
        <a:xfrm>
          <a:off x="0" y="0"/>
          <a:ext cx="0" cy="0"/>
          <a:chOff x="0" y="0"/>
          <a:chExt cx="0" cy="0"/>
        </a:xfrm>
      </p:grpSpPr>
      <p:sp>
        <p:nvSpPr>
          <p:cNvPr id="2" name="TextBox 2"/>
          <p:cNvSpPr txBox="1"/>
          <p:nvPr/>
        </p:nvSpPr>
        <p:spPr>
          <a:xfrm>
            <a:off x="1426060" y="1270009"/>
            <a:ext cx="9339880" cy="452511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5976"/>
              </a:lnSpc>
            </a:pPr>
            <a:r>
              <a:rPr lang="en-US" sz="4269" b="1">
                <a:solidFill>
                  <a:srgbClr val="2C4279"/>
                </a:solidFill>
                <a:latin typeface="Canva Sans Bold"/>
                <a:ea typeface="Canva Sans Bold"/>
                <a:cs typeface="Canva Sans Bold"/>
                <a:sym typeface="Canva Sans Bold"/>
              </a:rPr>
              <a:t>If you don’t know:</a:t>
            </a:r>
          </a:p>
          <a:p>
            <a:pPr marL="921714" lvl="1" indent="-460857" algn="ctr">
              <a:lnSpc>
                <a:spcPts val="5976"/>
              </a:lnSpc>
              <a:buFont typeface="Arial"/>
              <a:buChar char="•"/>
            </a:pPr>
            <a:r>
              <a:rPr lang="en-US" sz="4269" b="1">
                <a:solidFill>
                  <a:srgbClr val="2C4279"/>
                </a:solidFill>
                <a:latin typeface="Canva Sans Bold"/>
                <a:ea typeface="Canva Sans Bold"/>
                <a:cs typeface="Canva Sans Bold"/>
                <a:sym typeface="Canva Sans Bold"/>
              </a:rPr>
              <a:t>what you have</a:t>
            </a:r>
          </a:p>
          <a:p>
            <a:pPr marL="921714" lvl="1" indent="-460857" algn="ctr">
              <a:lnSpc>
                <a:spcPts val="5976"/>
              </a:lnSpc>
              <a:buFont typeface="Arial"/>
              <a:buChar char="•"/>
            </a:pPr>
            <a:r>
              <a:rPr lang="en-US" sz="4269" b="1">
                <a:solidFill>
                  <a:srgbClr val="2C4279"/>
                </a:solidFill>
                <a:latin typeface="Canva Sans Bold"/>
                <a:ea typeface="Canva Sans Bold"/>
                <a:cs typeface="Canva Sans Bold"/>
                <a:sym typeface="Canva Sans Bold"/>
              </a:rPr>
              <a:t>why you have it</a:t>
            </a:r>
          </a:p>
          <a:p>
            <a:pPr marL="921714" lvl="1" indent="-460857" algn="ctr">
              <a:lnSpc>
                <a:spcPts val="5976"/>
              </a:lnSpc>
              <a:buFont typeface="Arial"/>
              <a:buChar char="•"/>
            </a:pPr>
            <a:r>
              <a:rPr lang="en-US" sz="4269" b="1">
                <a:solidFill>
                  <a:srgbClr val="2C4279"/>
                </a:solidFill>
                <a:latin typeface="Canva Sans Bold"/>
                <a:ea typeface="Canva Sans Bold"/>
                <a:cs typeface="Canva Sans Bold"/>
                <a:sym typeface="Canva Sans Bold"/>
              </a:rPr>
              <a:t>how long to keep it</a:t>
            </a:r>
          </a:p>
          <a:p>
            <a:pPr algn="ctr">
              <a:lnSpc>
                <a:spcPts val="5976"/>
              </a:lnSpc>
            </a:pPr>
            <a:endParaRPr lang="en-US" sz="4269" b="1">
              <a:solidFill>
                <a:srgbClr val="2C4279"/>
              </a:solidFill>
              <a:latin typeface="Canva Sans Bold"/>
              <a:ea typeface="Canva Sans Bold"/>
              <a:cs typeface="Canva Sans Bold"/>
              <a:sym typeface="Canva Sans Bold"/>
            </a:endParaRPr>
          </a:p>
          <a:p>
            <a:pPr algn="ctr">
              <a:lnSpc>
                <a:spcPts val="5976"/>
              </a:lnSpc>
            </a:pPr>
            <a:r>
              <a:rPr lang="en-US" sz="4269" b="1">
                <a:solidFill>
                  <a:srgbClr val="2C4279"/>
                </a:solidFill>
                <a:latin typeface="Canva Sans Bold"/>
                <a:ea typeface="Canva Sans Bold"/>
                <a:cs typeface="Canva Sans Bold"/>
                <a:sym typeface="Canva Sans Bold"/>
              </a:rPr>
              <a:t>how are you doing data protection?</a:t>
            </a:r>
          </a:p>
        </p:txBody>
      </p:sp>
      <p:sp>
        <p:nvSpPr>
          <p:cNvPr id="3" name="Freeform 3"/>
          <p:cNvSpPr/>
          <p:nvPr/>
        </p:nvSpPr>
        <p:spPr>
          <a:xfrm>
            <a:off x="10500529" y="0"/>
            <a:ext cx="1691471" cy="1270009"/>
          </a:xfrm>
          <a:custGeom>
            <a:avLst/>
            <a:gdLst/>
            <a:ahLst/>
            <a:cxnLst/>
            <a:rect l="l" t="t" r="r" b="b"/>
            <a:pathLst>
              <a:path w="2537207" h="1905013">
                <a:moveTo>
                  <a:pt x="0" y="0"/>
                </a:moveTo>
                <a:lnTo>
                  <a:pt x="2537207" y="0"/>
                </a:lnTo>
                <a:lnTo>
                  <a:pt x="2537207" y="1905013"/>
                </a:lnTo>
                <a:lnTo>
                  <a:pt x="0" y="1905013"/>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C20E"/>
        </a:solidFill>
        <a:effectLst/>
      </p:bgPr>
    </p:bg>
    <p:spTree>
      <p:nvGrpSpPr>
        <p:cNvPr id="1" name=""/>
        <p:cNvGrpSpPr/>
        <p:nvPr/>
      </p:nvGrpSpPr>
      <p:grpSpPr>
        <a:xfrm>
          <a:off x="0" y="0"/>
          <a:ext cx="0" cy="0"/>
          <a:chOff x="0" y="0"/>
          <a:chExt cx="0" cy="0"/>
        </a:xfrm>
      </p:grpSpPr>
      <p:sp>
        <p:nvSpPr>
          <p:cNvPr id="2" name="TextBox 2"/>
          <p:cNvSpPr txBox="1"/>
          <p:nvPr/>
        </p:nvSpPr>
        <p:spPr>
          <a:xfrm>
            <a:off x="5053643" y="1263312"/>
            <a:ext cx="1945035" cy="104436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8587"/>
              </a:lnSpc>
            </a:pPr>
            <a:r>
              <a:rPr lang="en-US" sz="6134" b="1">
                <a:solidFill>
                  <a:srgbClr val="000000"/>
                </a:solidFill>
                <a:latin typeface="Canva Sans Bold"/>
                <a:ea typeface="Canva Sans Bold"/>
                <a:cs typeface="Canva Sans Bold"/>
                <a:sym typeface="Canva Sans Bold"/>
              </a:rPr>
              <a:t>TASK</a:t>
            </a:r>
          </a:p>
        </p:txBody>
      </p:sp>
      <p:sp>
        <p:nvSpPr>
          <p:cNvPr id="3" name="TextBox 3"/>
          <p:cNvSpPr txBox="1"/>
          <p:nvPr/>
        </p:nvSpPr>
        <p:spPr>
          <a:xfrm>
            <a:off x="0" y="2917605"/>
            <a:ext cx="12192000" cy="284949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4480"/>
              </a:lnSpc>
            </a:pPr>
            <a:r>
              <a:rPr lang="en-US" sz="3200" b="1">
                <a:solidFill>
                  <a:srgbClr val="1E3151"/>
                </a:solidFill>
                <a:latin typeface="Canva Sans Bold"/>
                <a:ea typeface="Canva Sans Bold"/>
                <a:cs typeface="Canva Sans Bold"/>
                <a:sym typeface="Canva Sans Bold"/>
              </a:rPr>
              <a:t>What follows is a list of requirements that the ICO considers appropriate to define good records management. </a:t>
            </a:r>
          </a:p>
          <a:p>
            <a:pPr algn="ctr">
              <a:lnSpc>
                <a:spcPts val="4480"/>
              </a:lnSpc>
            </a:pPr>
            <a:endParaRPr lang="en-US" sz="3200" b="1">
              <a:solidFill>
                <a:srgbClr val="1E3151"/>
              </a:solidFill>
              <a:latin typeface="Canva Sans Bold"/>
              <a:ea typeface="Canva Sans Bold"/>
              <a:cs typeface="Canva Sans Bold"/>
              <a:sym typeface="Canva Sans Bold"/>
            </a:endParaRPr>
          </a:p>
          <a:p>
            <a:pPr algn="ctr">
              <a:lnSpc>
                <a:spcPts val="4480"/>
              </a:lnSpc>
            </a:pPr>
            <a:r>
              <a:rPr lang="en-US" sz="3200" b="1">
                <a:solidFill>
                  <a:srgbClr val="1E3151"/>
                </a:solidFill>
                <a:latin typeface="Canva Sans Bold"/>
                <a:ea typeface="Canva Sans Bold"/>
                <a:cs typeface="Canva Sans Bold"/>
                <a:sym typeface="Canva Sans Bold"/>
              </a:rPr>
              <a:t>Each item enables you to overcome the risk of not having good records management and not doing data protection.</a:t>
            </a:r>
          </a:p>
        </p:txBody>
      </p:sp>
      <p:sp>
        <p:nvSpPr>
          <p:cNvPr id="4" name="Freeform 4"/>
          <p:cNvSpPr/>
          <p:nvPr/>
        </p:nvSpPr>
        <p:spPr>
          <a:xfrm>
            <a:off x="10500529" y="0"/>
            <a:ext cx="1691471" cy="1270009"/>
          </a:xfrm>
          <a:custGeom>
            <a:avLst/>
            <a:gdLst/>
            <a:ahLst/>
            <a:cxnLst/>
            <a:rect l="l" t="t" r="r" b="b"/>
            <a:pathLst>
              <a:path w="2537207" h="1905013">
                <a:moveTo>
                  <a:pt x="0" y="0"/>
                </a:moveTo>
                <a:lnTo>
                  <a:pt x="2537207" y="0"/>
                </a:lnTo>
                <a:lnTo>
                  <a:pt x="2537207" y="1905013"/>
                </a:lnTo>
                <a:lnTo>
                  <a:pt x="0" y="1905013"/>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Tree>
    <p:extLst>
      <p:ext uri="{BB962C8B-B14F-4D97-AF65-F5344CB8AC3E}">
        <p14:creationId xmlns:p14="http://schemas.microsoft.com/office/powerpoint/2010/main" val="2356796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C20E"/>
        </a:solidFill>
        <a:effectLst/>
      </p:bgPr>
    </p:bg>
    <p:spTree>
      <p:nvGrpSpPr>
        <p:cNvPr id="1" name=""/>
        <p:cNvGrpSpPr/>
        <p:nvPr/>
      </p:nvGrpSpPr>
      <p:grpSpPr>
        <a:xfrm>
          <a:off x="0" y="0"/>
          <a:ext cx="0" cy="0"/>
          <a:chOff x="0" y="0"/>
          <a:chExt cx="0" cy="0"/>
        </a:xfrm>
      </p:grpSpPr>
      <p:sp>
        <p:nvSpPr>
          <p:cNvPr id="2" name="TextBox 2"/>
          <p:cNvSpPr txBox="1"/>
          <p:nvPr/>
        </p:nvSpPr>
        <p:spPr>
          <a:xfrm>
            <a:off x="1071243" y="2202675"/>
            <a:ext cx="10182911" cy="264643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580"/>
              </a:lnSpc>
              <a:spcBef>
                <a:spcPct val="0"/>
              </a:spcBef>
            </a:pPr>
            <a:endParaRPr sz="800"/>
          </a:p>
          <a:p>
            <a:pPr algn="ctr">
              <a:lnSpc>
                <a:spcPts val="2580"/>
              </a:lnSpc>
              <a:spcBef>
                <a:spcPct val="0"/>
              </a:spcBef>
            </a:pPr>
            <a:r>
              <a:rPr lang="en-US" sz="1843">
                <a:solidFill>
                  <a:srgbClr val="000000"/>
                </a:solidFill>
                <a:latin typeface="Canva Sans"/>
                <a:ea typeface="Canva Sans"/>
                <a:cs typeface="Canva Sans"/>
                <a:sym typeface="Canva Sans"/>
              </a:rPr>
              <a:t>☐ Do you have a nominated appropriately skilled lead to coordinate records management within your business? i.e. a Records Manager or similar title</a:t>
            </a:r>
          </a:p>
          <a:p>
            <a:pPr algn="ctr">
              <a:lnSpc>
                <a:spcPts val="2580"/>
              </a:lnSpc>
              <a:spcBef>
                <a:spcPct val="0"/>
              </a:spcBef>
            </a:pPr>
            <a:endParaRPr lang="en-US" sz="1843">
              <a:solidFill>
                <a:srgbClr val="000000"/>
              </a:solidFill>
              <a:latin typeface="Canva Sans"/>
              <a:ea typeface="Canva Sans"/>
              <a:cs typeface="Canva Sans"/>
              <a:sym typeface="Canva Sans"/>
            </a:endParaRPr>
          </a:p>
          <a:p>
            <a:pPr algn="ctr">
              <a:lnSpc>
                <a:spcPts val="2580"/>
              </a:lnSpc>
              <a:spcBef>
                <a:spcPct val="0"/>
              </a:spcBef>
            </a:pPr>
            <a:r>
              <a:rPr lang="en-US" sz="1843">
                <a:solidFill>
                  <a:srgbClr val="000000"/>
                </a:solidFill>
                <a:latin typeface="Canva Sans"/>
                <a:ea typeface="Canva Sans"/>
                <a:cs typeface="Canva Sans"/>
                <a:sym typeface="Canva Sans"/>
              </a:rPr>
              <a:t>☐ Do they have the authority and resources to fulfil this responsibility effectively? </a:t>
            </a:r>
          </a:p>
          <a:p>
            <a:pPr algn="ctr">
              <a:lnSpc>
                <a:spcPts val="2580"/>
              </a:lnSpc>
              <a:spcBef>
                <a:spcPct val="0"/>
              </a:spcBef>
            </a:pPr>
            <a:endParaRPr lang="en-US" sz="1843">
              <a:solidFill>
                <a:srgbClr val="000000"/>
              </a:solidFill>
              <a:latin typeface="Canva Sans"/>
              <a:ea typeface="Canva Sans"/>
              <a:cs typeface="Canva Sans"/>
              <a:sym typeface="Canva Sans"/>
            </a:endParaRPr>
          </a:p>
          <a:p>
            <a:pPr algn="ctr">
              <a:lnSpc>
                <a:spcPts val="2580"/>
              </a:lnSpc>
              <a:spcBef>
                <a:spcPct val="0"/>
              </a:spcBef>
            </a:pPr>
            <a:r>
              <a:rPr lang="en-US" sz="1843">
                <a:solidFill>
                  <a:srgbClr val="000000"/>
                </a:solidFill>
                <a:latin typeface="Canva Sans"/>
                <a:ea typeface="Canva Sans"/>
                <a:cs typeface="Canva Sans"/>
                <a:sym typeface="Canva Sans"/>
              </a:rPr>
              <a:t>☐ If you are a larger business, appoint ‘owners’ with day-to-day responsibility for the security, use, accuracy and retention of manual and electronic records. </a:t>
            </a:r>
          </a:p>
        </p:txBody>
      </p:sp>
      <p:sp>
        <p:nvSpPr>
          <p:cNvPr id="3" name="TextBox 3"/>
          <p:cNvSpPr txBox="1"/>
          <p:nvPr/>
        </p:nvSpPr>
        <p:spPr>
          <a:xfrm>
            <a:off x="4738347" y="725048"/>
            <a:ext cx="2080469" cy="104436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8587"/>
              </a:lnSpc>
            </a:pPr>
            <a:r>
              <a:rPr lang="en-US" sz="6134" b="1">
                <a:solidFill>
                  <a:srgbClr val="000000"/>
                </a:solidFill>
                <a:latin typeface="Canva Sans Bold"/>
                <a:ea typeface="Canva Sans Bold"/>
                <a:cs typeface="Canva Sans Bold"/>
                <a:sym typeface="Canva Sans Bold"/>
              </a:rPr>
              <a:t>Roles</a:t>
            </a:r>
          </a:p>
        </p:txBody>
      </p:sp>
      <p:sp>
        <p:nvSpPr>
          <p:cNvPr id="4" name="Freeform 4"/>
          <p:cNvSpPr/>
          <p:nvPr/>
        </p:nvSpPr>
        <p:spPr>
          <a:xfrm>
            <a:off x="10500529" y="0"/>
            <a:ext cx="1691471" cy="1270009"/>
          </a:xfrm>
          <a:custGeom>
            <a:avLst/>
            <a:gdLst/>
            <a:ahLst/>
            <a:cxnLst/>
            <a:rect l="l" t="t" r="r" b="b"/>
            <a:pathLst>
              <a:path w="2537207" h="1905013">
                <a:moveTo>
                  <a:pt x="0" y="0"/>
                </a:moveTo>
                <a:lnTo>
                  <a:pt x="2537207" y="0"/>
                </a:lnTo>
                <a:lnTo>
                  <a:pt x="2537207" y="1905013"/>
                </a:lnTo>
                <a:lnTo>
                  <a:pt x="0" y="1905013"/>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Tree>
  </p:cSld>
  <p:clrMapOvr>
    <a:masterClrMapping/>
  </p:clrMapOvr>
</p:sld>
</file>

<file path=ppt/theme/theme1.xml><?xml version="1.0" encoding="utf-8"?>
<a:theme xmlns:a="http://schemas.openxmlformats.org/drawingml/2006/main" name="Titl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slid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End slide">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f0d60c3-ee2e-4b52-9658-95fded064de0">
      <Terms xmlns="http://schemas.microsoft.com/office/infopath/2007/PartnerControls"/>
    </lcf76f155ced4ddcb4097134ff3c332f>
    <TaxCatchAll xmlns="7afb9366-efe1-458b-9acd-a56fffd7047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4C423CC74FF05478CBED6F1CF167302" ma:contentTypeVersion="15" ma:contentTypeDescription="Create a new document." ma:contentTypeScope="" ma:versionID="1a4216ddc10697c0cab274740d34131a">
  <xsd:schema xmlns:xsd="http://www.w3.org/2001/XMLSchema" xmlns:xs="http://www.w3.org/2001/XMLSchema" xmlns:p="http://schemas.microsoft.com/office/2006/metadata/properties" xmlns:ns2="3f0d60c3-ee2e-4b52-9658-95fded064de0" xmlns:ns3="7afb9366-efe1-458b-9acd-a56fffd7047f" targetNamespace="http://schemas.microsoft.com/office/2006/metadata/properties" ma:root="true" ma:fieldsID="7d701655fd2365573727532cbda12a4c" ns2:_="" ns3:_="">
    <xsd:import namespace="3f0d60c3-ee2e-4b52-9658-95fded064de0"/>
    <xsd:import namespace="7afb9366-efe1-458b-9acd-a56fffd7047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bjectDetectorVersions" minOccurs="0"/>
                <xsd:element ref="ns2:MediaServiceGenerationTime" minOccurs="0"/>
                <xsd:element ref="ns2:MediaServiceEventHashCode" minOccurs="0"/>
                <xsd:element ref="ns2:MediaServiceDateTaken" minOccurs="0"/>
                <xsd:element ref="ns2:MediaServiceOCR" minOccurs="0"/>
                <xsd:element ref="ns2:MediaLengthInSeconds" minOccurs="0"/>
                <xsd:element ref="ns3:SharedWithUsers" minOccurs="0"/>
                <xsd:element ref="ns3:SharedWithDetail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0d60c3-ee2e-4b52-9658-95fded064d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4bb7cd4-41bb-40b9-9594-4a571a61c27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afb9366-efe1-458b-9acd-a56fffd7047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e0b8291-5ce6-462b-9e35-6c869b2c74b7}" ma:internalName="TaxCatchAll" ma:showField="CatchAllData" ma:web="7afb9366-efe1-458b-9acd-a56fffd7047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A2F6D5D-FF96-4FC0-AA06-B4D9FD598660}">
  <ds:schemaRefs>
    <ds:schemaRef ds:uri="http://schemas.microsoft.com/sharepoint/v3/contenttype/forms"/>
  </ds:schemaRefs>
</ds:datastoreItem>
</file>

<file path=customXml/itemProps2.xml><?xml version="1.0" encoding="utf-8"?>
<ds:datastoreItem xmlns:ds="http://schemas.openxmlformats.org/officeDocument/2006/customXml" ds:itemID="{59527E2A-4D90-42E4-9C1A-D78A56305BC1}">
  <ds:schemaRefs>
    <ds:schemaRef ds:uri="3f0d60c3-ee2e-4b52-9658-95fded064de0"/>
    <ds:schemaRef ds:uri="7afb9366-efe1-458b-9acd-a56fffd7047f"/>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4E7C2380-1265-4691-8417-CD14FA15B373}">
  <ds:schemaRefs>
    <ds:schemaRef ds:uri="3f0d60c3-ee2e-4b52-9658-95fded064de0"/>
    <ds:schemaRef ds:uri="7afb9366-efe1-458b-9acd-a56fffd7047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24</Slides>
  <Notes>3</Notes>
  <HiddenSlides>0</HiddenSlides>
  <ScaleCrop>false</ScaleCrop>
  <HeadingPairs>
    <vt:vector size="4" baseType="variant">
      <vt:variant>
        <vt:lpstr>Theme</vt:lpstr>
      </vt:variant>
      <vt:variant>
        <vt:i4>3</vt:i4>
      </vt:variant>
      <vt:variant>
        <vt:lpstr>Slide Titles</vt:lpstr>
      </vt:variant>
      <vt:variant>
        <vt:i4>24</vt:i4>
      </vt:variant>
    </vt:vector>
  </HeadingPairs>
  <TitlesOfParts>
    <vt:vector size="27" baseType="lpstr">
      <vt:lpstr>Titles</vt:lpstr>
      <vt:lpstr>Content slides</vt:lpstr>
      <vt:lpstr>End slide</vt:lpstr>
      <vt:lpstr>Why is good Records Management important?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is good Records Management important?  Presented by Emily Overton of CVG Solutions Ltd for The RiskBites® Club​​ For more information contact: emily@cvgsolutions.co.uk or 07833447694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revision>1</cp:revision>
  <dcterms:created xsi:type="dcterms:W3CDTF">2021-06-22T19:25:58Z</dcterms:created>
  <dcterms:modified xsi:type="dcterms:W3CDTF">2026-02-09T18:46:27Z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0x01010004C423CC74FF05478CBED6F1CF167302</vt:lpwstr>
  </property>
  <property fmtid="{D5CDD505-2E9C-101B-9397-08002B2CF9AE}" pid="3" name="MediaServiceImageTags">
    <vt:lpwstr/>
  </property>
</Properties>
</file>