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32"/>
  </p:notesMasterIdLst>
  <p:sldIdLst>
    <p:sldId id="256" r:id="rId7"/>
    <p:sldId id="262" r:id="rId8"/>
    <p:sldId id="266" r:id="rId9"/>
    <p:sldId id="267" r:id="rId10"/>
    <p:sldId id="268" r:id="rId11"/>
    <p:sldId id="269" r:id="rId12"/>
    <p:sldId id="270" r:id="rId13"/>
    <p:sldId id="271" r:id="rId14"/>
    <p:sldId id="272" r:id="rId15"/>
    <p:sldId id="273" r:id="rId16"/>
    <p:sldId id="274"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19465E-19A6-8BE3-AF69-7BDB1ACE28D7}" v="43" dt="2025-12-04T12:55:38.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8" autoAdjust="0"/>
    <p:restoredTop sz="94660"/>
  </p:normalViewPr>
  <p:slideViewPr>
    <p:cSldViewPr snapToGrid="0">
      <p:cViewPr varScale="1">
        <p:scale>
          <a:sx n="101" d="100"/>
          <a:sy n="101" d="100"/>
        </p:scale>
        <p:origin x="88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F5C28BCF-C43E-4E6D-ABF7-D35FF589AAEA}"/>
    <pc:docChg chg="modSld">
      <pc:chgData name="Polly Coram" userId="9b2b778d-e032-4c84-b681-8f503bfa5e8a" providerId="ADAL" clId="{F5C28BCF-C43E-4E6D-ABF7-D35FF589AAEA}" dt="2025-12-04T12:56:37.796" v="4" actId="20577"/>
      <pc:docMkLst>
        <pc:docMk/>
      </pc:docMkLst>
      <pc:sldChg chg="modSp mod">
        <pc:chgData name="Polly Coram" userId="9b2b778d-e032-4c84-b681-8f503bfa5e8a" providerId="ADAL" clId="{F5C28BCF-C43E-4E6D-ABF7-D35FF589AAEA}" dt="2025-11-25T10:24:02.037" v="1" actId="20577"/>
        <pc:sldMkLst>
          <pc:docMk/>
          <pc:sldMk cId="2298652633" sldId="266"/>
        </pc:sldMkLst>
        <pc:spChg chg="mod">
          <ac:chgData name="Polly Coram" userId="9b2b778d-e032-4c84-b681-8f503bfa5e8a" providerId="ADAL" clId="{F5C28BCF-C43E-4E6D-ABF7-D35FF589AAEA}" dt="2025-11-25T10:24:02.037" v="1" actId="20577"/>
          <ac:spMkLst>
            <pc:docMk/>
            <pc:sldMk cId="2298652633" sldId="266"/>
            <ac:spMk id="3" creationId="{4275EA2E-2D8E-B0DB-711A-ECC8BF2E373F}"/>
          </ac:spMkLst>
        </pc:spChg>
      </pc:sldChg>
      <pc:sldChg chg="modSp mod">
        <pc:chgData name="Polly Coram" userId="9b2b778d-e032-4c84-b681-8f503bfa5e8a" providerId="ADAL" clId="{F5C28BCF-C43E-4E6D-ABF7-D35FF589AAEA}" dt="2025-12-04T12:56:37.796" v="4" actId="20577"/>
        <pc:sldMkLst>
          <pc:docMk/>
          <pc:sldMk cId="2604085045" sldId="287"/>
        </pc:sldMkLst>
        <pc:spChg chg="mod">
          <ac:chgData name="Polly Coram" userId="9b2b778d-e032-4c84-b681-8f503bfa5e8a" providerId="ADAL" clId="{F5C28BCF-C43E-4E6D-ABF7-D35FF589AAEA}" dt="2025-12-04T12:56:37.796" v="4" actId="20577"/>
          <ac:spMkLst>
            <pc:docMk/>
            <pc:sldMk cId="2604085045" sldId="287"/>
            <ac:spMk id="3" creationId="{7263DDFA-F2F9-9F6B-9869-3663C1A4C122}"/>
          </ac:spMkLst>
        </pc:spChg>
      </pc:sldChg>
    </pc:docChg>
  </pc:docChgLst>
  <pc:docChgLst>
    <pc:chgData name="Polly Coram" userId="S::polly@kareneckstein.co.uk::9b2b778d-e032-4c84-b681-8f503bfa5e8a" providerId="AD" clId="Web-{4019465E-19A6-8BE3-AF69-7BDB1ACE28D7}"/>
    <pc:docChg chg="modSld">
      <pc:chgData name="Polly Coram" userId="S::polly@kareneckstein.co.uk::9b2b778d-e032-4c84-b681-8f503bfa5e8a" providerId="AD" clId="Web-{4019465E-19A6-8BE3-AF69-7BDB1ACE28D7}" dt="2025-12-04T12:55:38.873" v="41" actId="20577"/>
      <pc:docMkLst>
        <pc:docMk/>
      </pc:docMkLst>
      <pc:sldChg chg="modSp">
        <pc:chgData name="Polly Coram" userId="S::polly@kareneckstein.co.uk::9b2b778d-e032-4c84-b681-8f503bfa5e8a" providerId="AD" clId="Web-{4019465E-19A6-8BE3-AF69-7BDB1ACE28D7}" dt="2025-12-04T12:54:49.808" v="4" actId="20577"/>
        <pc:sldMkLst>
          <pc:docMk/>
          <pc:sldMk cId="2886431227" sldId="286"/>
        </pc:sldMkLst>
        <pc:spChg chg="mod">
          <ac:chgData name="Polly Coram" userId="S::polly@kareneckstein.co.uk::9b2b778d-e032-4c84-b681-8f503bfa5e8a" providerId="AD" clId="Web-{4019465E-19A6-8BE3-AF69-7BDB1ACE28D7}" dt="2025-12-04T12:54:49.808" v="4" actId="20577"/>
          <ac:spMkLst>
            <pc:docMk/>
            <pc:sldMk cId="2886431227" sldId="286"/>
            <ac:spMk id="3" creationId="{8C775EE3-685A-6981-89BA-F7482B8E2E52}"/>
          </ac:spMkLst>
        </pc:spChg>
      </pc:sldChg>
      <pc:sldChg chg="modSp">
        <pc:chgData name="Polly Coram" userId="S::polly@kareneckstein.co.uk::9b2b778d-e032-4c84-b681-8f503bfa5e8a" providerId="AD" clId="Web-{4019465E-19A6-8BE3-AF69-7BDB1ACE28D7}" dt="2025-12-04T12:55:38.873" v="41" actId="20577"/>
        <pc:sldMkLst>
          <pc:docMk/>
          <pc:sldMk cId="2604085045" sldId="287"/>
        </pc:sldMkLst>
        <pc:spChg chg="mod">
          <ac:chgData name="Polly Coram" userId="S::polly@kareneckstein.co.uk::9b2b778d-e032-4c84-b681-8f503bfa5e8a" providerId="AD" clId="Web-{4019465E-19A6-8BE3-AF69-7BDB1ACE28D7}" dt="2025-12-04T12:55:38.873" v="41" actId="20577"/>
          <ac:spMkLst>
            <pc:docMk/>
            <pc:sldMk cId="2604085045" sldId="287"/>
            <ac:spMk id="3" creationId="{7263DDFA-F2F9-9F6B-9869-3663C1A4C1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3A9EF-7AB6-4AEA-B89C-B795D44FEE62}" type="datetimeFigureOut">
              <a:rPr lang="en-GB" smtClean="0"/>
              <a:t>04/12/2025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48ED3A-D982-494C-98E4-E21E84180350}" type="slidenum">
              <a:rPr lang="en-GB" smtClean="0"/>
              <a:t>‹#›</a:t>
            </a:fld>
            <a:endParaRPr lang="en-GB"/>
          </a:p>
        </p:txBody>
      </p:sp>
    </p:spTree>
    <p:extLst>
      <p:ext uri="{BB962C8B-B14F-4D97-AF65-F5344CB8AC3E}">
        <p14:creationId xmlns:p14="http://schemas.microsoft.com/office/powerpoint/2010/main" val="2529538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48ED3A-D982-494C-98E4-E21E84180350}" type="slidenum">
              <a:rPr lang="en-GB" smtClean="0"/>
              <a:t>22</a:t>
            </a:fld>
            <a:endParaRPr lang="en-GB"/>
          </a:p>
        </p:txBody>
      </p:sp>
    </p:spTree>
    <p:extLst>
      <p:ext uri="{BB962C8B-B14F-4D97-AF65-F5344CB8AC3E}">
        <p14:creationId xmlns:p14="http://schemas.microsoft.com/office/powerpoint/2010/main" val="1265591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GB" dirty="0" err="1"/>
              <a:t>RiskBites</a:t>
            </a:r>
            <a:r>
              <a:rPr lang="en-GB" dirty="0"/>
              <a:t>® 2025 Year Round-Up</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dirty="0"/>
              <a:t>Presented by Karen Eckstein, Polly Coram and Emma Myers of Karen Eckstein Ltd for The </a:t>
            </a:r>
            <a:r>
              <a:rPr lang="en-US" sz="2300" dirty="0" err="1"/>
              <a:t>RiskBites</a:t>
            </a:r>
            <a:r>
              <a:rPr lang="en-US" sz="2300" dirty="0"/>
              <a:t> ® Club​​</a:t>
            </a:r>
          </a:p>
          <a:p>
            <a:r>
              <a:rPr lang="en-US" sz="2300" dirty="0"/>
              <a:t>9 December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a:xfrm>
            <a:off x="9553295" y="5521114"/>
            <a:ext cx="1981200" cy="600720"/>
          </a:xfrm>
        </p:spPr>
        <p:txBody>
          <a:bodyPr/>
          <a:lstStyle/>
          <a:p>
            <a:r>
              <a:rPr lang="en-US" dirty="0"/>
              <a:t>Karen Eckstein LLB, CTA, Cert IRM</a:t>
            </a:r>
          </a:p>
          <a:p>
            <a:r>
              <a:rPr lang="en-US" dirty="0"/>
              <a:t>Polly Coram     LLB, Cert IRM</a:t>
            </a:r>
          </a:p>
          <a:p>
            <a:r>
              <a:rPr lang="en-US" dirty="0"/>
              <a:t>Emma Myers</a:t>
            </a:r>
          </a:p>
        </p:txBody>
      </p:sp>
      <p:pic>
        <p:nvPicPr>
          <p:cNvPr id="3" name="Graphic 2" descr="Holiday tree outline">
            <a:extLst>
              <a:ext uri="{FF2B5EF4-FFF2-40B4-BE49-F238E27FC236}">
                <a16:creationId xmlns:a16="http://schemas.microsoft.com/office/drawing/2014/main" id="{4A69E7C0-9C2B-11B2-876A-EF408302D7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56926" y="5206482"/>
            <a:ext cx="914400" cy="914400"/>
          </a:xfrm>
          <a:prstGeom prst="rect">
            <a:avLst/>
          </a:prstGeom>
        </p:spPr>
      </p:pic>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B2CC7-4FDC-773C-60D6-B85197BA27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00786A-D38D-F892-4DD3-17BA4B460952}"/>
              </a:ext>
            </a:extLst>
          </p:cNvPr>
          <p:cNvSpPr>
            <a:spLocks noGrp="1"/>
          </p:cNvSpPr>
          <p:nvPr>
            <p:ph type="body" sz="quarter" idx="10"/>
          </p:nvPr>
        </p:nvSpPr>
        <p:spPr>
          <a:xfrm>
            <a:off x="659404" y="577629"/>
            <a:ext cx="10872196" cy="1384520"/>
          </a:xfrm>
        </p:spPr>
        <p:txBody>
          <a:bodyPr/>
          <a:lstStyle/>
          <a:p>
            <a:pPr algn="ctr"/>
            <a:r>
              <a:rPr lang="en-US" dirty="0"/>
              <a:t>Close the Circle®: Introducing Our New Fixed-Price Service</a:t>
            </a:r>
          </a:p>
        </p:txBody>
      </p:sp>
      <p:sp>
        <p:nvSpPr>
          <p:cNvPr id="3" name="Text Placeholder 2">
            <a:extLst>
              <a:ext uri="{FF2B5EF4-FFF2-40B4-BE49-F238E27FC236}">
                <a16:creationId xmlns:a16="http://schemas.microsoft.com/office/drawing/2014/main" id="{4A5A4626-DECA-709C-FF77-49F191A4A0CE}"/>
              </a:ext>
            </a:extLst>
          </p:cNvPr>
          <p:cNvSpPr>
            <a:spLocks noGrp="1"/>
          </p:cNvSpPr>
          <p:nvPr>
            <p:ph type="body" sz="quarter" idx="11"/>
          </p:nvPr>
        </p:nvSpPr>
        <p:spPr>
          <a:xfrm>
            <a:off x="659404" y="1962149"/>
            <a:ext cx="10872196" cy="4010025"/>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What Makes This Approach Different</a:t>
            </a:r>
          </a:p>
          <a:p>
            <a:pPr marL="1028700" lvl="1" indent="-342900">
              <a:spcBef>
                <a:spcPts val="600"/>
              </a:spcBef>
              <a:spcAft>
                <a:spcPts val="600"/>
              </a:spcAft>
            </a:pPr>
            <a:r>
              <a:rPr lang="en-US" dirty="0"/>
              <a:t>Engagement letters only work when the team understands the protections, knows when to use them, and has clear processes and supporting policies</a:t>
            </a:r>
          </a:p>
          <a:p>
            <a:pPr marL="1028700" lvl="1" indent="-342900">
              <a:spcBef>
                <a:spcPts val="600"/>
              </a:spcBef>
              <a:spcAft>
                <a:spcPts val="600"/>
              </a:spcAft>
            </a:pPr>
            <a:r>
              <a:rPr lang="en-US" dirty="0"/>
              <a:t>Our fixed-price package gives you a complete suite of engagement letters, policies, processes and guidance</a:t>
            </a:r>
          </a:p>
          <a:p>
            <a:pPr marL="1028700" lvl="1" indent="-342900">
              <a:spcBef>
                <a:spcPts val="600"/>
              </a:spcBef>
              <a:spcAft>
                <a:spcPts val="600"/>
              </a:spcAft>
            </a:pPr>
            <a:r>
              <a:rPr lang="en-US" dirty="0"/>
              <a:t>Pick and choose what you need</a:t>
            </a:r>
          </a:p>
          <a:p>
            <a:pPr marL="1028700" lvl="1" indent="-342900">
              <a:spcBef>
                <a:spcPts val="600"/>
              </a:spcBef>
              <a:spcAft>
                <a:spcPts val="600"/>
              </a:spcAft>
            </a:pPr>
            <a:r>
              <a:rPr lang="en-US" dirty="0"/>
              <a:t>Take it in stages and at your own pace</a:t>
            </a:r>
          </a:p>
          <a:p>
            <a:pPr marL="1028700" lvl="1" indent="-342900">
              <a:spcBef>
                <a:spcPts val="600"/>
              </a:spcBef>
              <a:spcAft>
                <a:spcPts val="600"/>
              </a:spcAft>
            </a:pPr>
            <a:r>
              <a:rPr lang="en-US" dirty="0"/>
              <a:t>Designed for legal and accountancy firms (non-FRC)</a:t>
            </a:r>
          </a:p>
          <a:p>
            <a:pPr marL="1028700" lvl="1" indent="-342900">
              <a:spcBef>
                <a:spcPts val="600"/>
              </a:spcBef>
              <a:spcAft>
                <a:spcPts val="600"/>
              </a:spcAft>
            </a:pPr>
            <a:r>
              <a:rPr lang="en-US" dirty="0"/>
              <a:t>Affordable, practical, designed to help firms reduce risk and improve profitability.</a:t>
            </a:r>
          </a:p>
        </p:txBody>
      </p:sp>
    </p:spTree>
    <p:extLst>
      <p:ext uri="{BB962C8B-B14F-4D97-AF65-F5344CB8AC3E}">
        <p14:creationId xmlns:p14="http://schemas.microsoft.com/office/powerpoint/2010/main" val="639642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0FED-30E4-BFFC-432A-9CE09DA1F5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8AC1AD-D5DA-DA28-3B4B-85D2867FFDED}"/>
              </a:ext>
            </a:extLst>
          </p:cNvPr>
          <p:cNvSpPr>
            <a:spLocks noGrp="1"/>
          </p:cNvSpPr>
          <p:nvPr>
            <p:ph type="body" sz="quarter" idx="10"/>
          </p:nvPr>
        </p:nvSpPr>
        <p:spPr>
          <a:xfrm>
            <a:off x="659404" y="377080"/>
            <a:ext cx="10872196" cy="1098771"/>
          </a:xfrm>
        </p:spPr>
        <p:txBody>
          <a:bodyPr/>
          <a:lstStyle/>
          <a:p>
            <a:pPr algn="ctr"/>
            <a:r>
              <a:rPr lang="en-GB" dirty="0"/>
              <a:t>Risk Insight Report® - Key Trends</a:t>
            </a:r>
            <a:endParaRPr lang="en-US" dirty="0"/>
          </a:p>
        </p:txBody>
      </p:sp>
      <p:sp>
        <p:nvSpPr>
          <p:cNvPr id="3" name="Text Placeholder 2">
            <a:extLst>
              <a:ext uri="{FF2B5EF4-FFF2-40B4-BE49-F238E27FC236}">
                <a16:creationId xmlns:a16="http://schemas.microsoft.com/office/drawing/2014/main" id="{1D5E0F87-B323-5A62-763F-31EDBD31D1FD}"/>
              </a:ext>
            </a:extLst>
          </p:cNvPr>
          <p:cNvSpPr>
            <a:spLocks noGrp="1"/>
          </p:cNvSpPr>
          <p:nvPr>
            <p:ph type="body" sz="quarter" idx="11"/>
          </p:nvPr>
        </p:nvSpPr>
        <p:spPr>
          <a:xfrm>
            <a:off x="659404" y="1619885"/>
            <a:ext cx="10872196" cy="4210049"/>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A practical review of 10 key risks that could lead to claims, complaints and derail your business</a:t>
            </a:r>
          </a:p>
          <a:p>
            <a:pPr marL="342900" indent="-342900">
              <a:spcBef>
                <a:spcPts val="400"/>
              </a:spcBef>
              <a:spcAft>
                <a:spcPts val="400"/>
              </a:spcAft>
              <a:buFont typeface="Arial" panose="020B0604020202020204" pitchFamily="34" charset="0"/>
              <a:buChar char="•"/>
            </a:pPr>
            <a:r>
              <a:rPr lang="en-US" dirty="0"/>
              <a:t>Ideal if you:</a:t>
            </a:r>
          </a:p>
          <a:p>
            <a:pPr marL="1028700" lvl="1" indent="-342900">
              <a:spcBef>
                <a:spcPts val="400"/>
              </a:spcBef>
              <a:spcAft>
                <a:spcPts val="400"/>
              </a:spcAft>
            </a:pPr>
            <a:r>
              <a:rPr lang="en-US" dirty="0"/>
              <a:t>Don’t have time for a full review of your policies and processes</a:t>
            </a:r>
          </a:p>
          <a:p>
            <a:pPr marL="1028700" lvl="1" indent="-342900">
              <a:spcBef>
                <a:spcPts val="400"/>
              </a:spcBef>
              <a:spcAft>
                <a:spcPts val="400"/>
              </a:spcAft>
            </a:pPr>
            <a:r>
              <a:rPr lang="en-US" dirty="0"/>
              <a:t>Are unsure whether your systems cover known or emerging risks.</a:t>
            </a:r>
          </a:p>
          <a:p>
            <a:pPr marL="342900" indent="-342900">
              <a:spcBef>
                <a:spcPts val="400"/>
              </a:spcBef>
              <a:spcAft>
                <a:spcPts val="400"/>
              </a:spcAft>
              <a:buFont typeface="Arial" panose="020B0604020202020204" pitchFamily="34" charset="0"/>
              <a:buChar char="•"/>
            </a:pPr>
            <a:r>
              <a:rPr lang="en-US" dirty="0"/>
              <a:t>What we do:</a:t>
            </a:r>
          </a:p>
          <a:p>
            <a:pPr marL="1028700" lvl="1" indent="-342900">
              <a:spcBef>
                <a:spcPts val="400"/>
              </a:spcBef>
              <a:spcAft>
                <a:spcPts val="400"/>
              </a:spcAft>
            </a:pPr>
            <a:r>
              <a:rPr lang="en-US" dirty="0"/>
              <a:t>Review your engagement letters/terms of business</a:t>
            </a:r>
          </a:p>
          <a:p>
            <a:pPr marL="1028700" lvl="1" indent="-342900">
              <a:spcBef>
                <a:spcPts val="400"/>
              </a:spcBef>
              <a:spcAft>
                <a:spcPts val="400"/>
              </a:spcAft>
            </a:pPr>
            <a:r>
              <a:rPr lang="en-US" dirty="0"/>
              <a:t>Hold an online discussion (up to 90 minutes) to explore the key risk areas.</a:t>
            </a:r>
          </a:p>
          <a:p>
            <a:pPr marL="342900" indent="-342900">
              <a:spcBef>
                <a:spcPts val="400"/>
              </a:spcBef>
              <a:spcAft>
                <a:spcPts val="400"/>
              </a:spcAft>
              <a:buFont typeface="Arial" panose="020B0604020202020204" pitchFamily="34" charset="0"/>
              <a:buChar char="•"/>
            </a:pPr>
            <a:r>
              <a:rPr lang="en-US" dirty="0"/>
              <a:t>What you receive:</a:t>
            </a:r>
          </a:p>
          <a:p>
            <a:pPr marL="1028700" lvl="1" indent="-342900">
              <a:spcBef>
                <a:spcPts val="400"/>
              </a:spcBef>
              <a:spcAft>
                <a:spcPts val="400"/>
              </a:spcAft>
            </a:pPr>
            <a:r>
              <a:rPr lang="en-US" dirty="0"/>
              <a:t>A clear, easy-to-understand report</a:t>
            </a:r>
          </a:p>
          <a:p>
            <a:pPr marL="1028700" lvl="1" indent="-342900">
              <a:spcBef>
                <a:spcPts val="400"/>
              </a:spcBef>
              <a:spcAft>
                <a:spcPts val="400"/>
              </a:spcAft>
            </a:pPr>
            <a:r>
              <a:rPr lang="en-US" dirty="0" err="1"/>
              <a:t>Prioritised</a:t>
            </a:r>
            <a:r>
              <a:rPr lang="en-US" dirty="0"/>
              <a:t>, easy-to-implement recommendations</a:t>
            </a:r>
          </a:p>
          <a:p>
            <a:pPr marL="1028700" lvl="1" indent="-342900">
              <a:spcBef>
                <a:spcPts val="400"/>
              </a:spcBef>
              <a:spcAft>
                <a:spcPts val="400"/>
              </a:spcAft>
            </a:pPr>
            <a:r>
              <a:rPr lang="en-US" dirty="0"/>
              <a:t>Actions graded by urgency and importance.</a:t>
            </a:r>
          </a:p>
        </p:txBody>
      </p:sp>
    </p:spTree>
    <p:extLst>
      <p:ext uri="{BB962C8B-B14F-4D97-AF65-F5344CB8AC3E}">
        <p14:creationId xmlns:p14="http://schemas.microsoft.com/office/powerpoint/2010/main" val="3790410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5A9AE-FAAD-F880-8263-28F8010648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42A995-7FFC-965D-4C9E-0394AF59D2D7}"/>
              </a:ext>
            </a:extLst>
          </p:cNvPr>
          <p:cNvSpPr>
            <a:spLocks noGrp="1"/>
          </p:cNvSpPr>
          <p:nvPr>
            <p:ph type="body" sz="quarter" idx="10"/>
          </p:nvPr>
        </p:nvSpPr>
        <p:spPr>
          <a:xfrm>
            <a:off x="659404" y="336440"/>
            <a:ext cx="10872196" cy="1098771"/>
          </a:xfrm>
        </p:spPr>
        <p:txBody>
          <a:bodyPr/>
          <a:lstStyle/>
          <a:p>
            <a:pPr algn="ctr"/>
            <a:r>
              <a:rPr lang="en-GB" dirty="0"/>
              <a:t>Trend 1: Liability Caps</a:t>
            </a:r>
            <a:endParaRPr lang="en-US" dirty="0"/>
          </a:p>
        </p:txBody>
      </p:sp>
      <p:sp>
        <p:nvSpPr>
          <p:cNvPr id="3" name="Text Placeholder 2">
            <a:extLst>
              <a:ext uri="{FF2B5EF4-FFF2-40B4-BE49-F238E27FC236}">
                <a16:creationId xmlns:a16="http://schemas.microsoft.com/office/drawing/2014/main" id="{644BA63D-8541-0D23-02D7-E4904943246F}"/>
              </a:ext>
            </a:extLst>
          </p:cNvPr>
          <p:cNvSpPr>
            <a:spLocks noGrp="1"/>
          </p:cNvSpPr>
          <p:nvPr>
            <p:ph type="body" sz="quarter" idx="11"/>
          </p:nvPr>
        </p:nvSpPr>
        <p:spPr>
          <a:xfrm>
            <a:off x="659404" y="1435211"/>
            <a:ext cx="10872196" cy="4536963"/>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Common issues identified in 2025:</a:t>
            </a:r>
          </a:p>
          <a:p>
            <a:pPr marL="1028700" lvl="1" indent="-342900">
              <a:spcBef>
                <a:spcPts val="400"/>
              </a:spcBef>
              <a:spcAft>
                <a:spcPts val="400"/>
              </a:spcAft>
            </a:pPr>
            <a:r>
              <a:rPr lang="en-US" dirty="0"/>
              <a:t>Firms thought they had caps – but didn’t</a:t>
            </a:r>
          </a:p>
          <a:p>
            <a:pPr marL="1028700" lvl="1" indent="-342900">
              <a:spcBef>
                <a:spcPts val="400"/>
              </a:spcBef>
              <a:spcAft>
                <a:spcPts val="400"/>
              </a:spcAft>
            </a:pPr>
            <a:r>
              <a:rPr lang="en-US" dirty="0"/>
              <a:t>Insurance clauses wrongly believed to limit liability</a:t>
            </a:r>
          </a:p>
          <a:p>
            <a:pPr marL="1028700" lvl="1" indent="-342900">
              <a:spcBef>
                <a:spcPts val="400"/>
              </a:spcBef>
              <a:spcAft>
                <a:spcPts val="400"/>
              </a:spcAft>
            </a:pPr>
            <a:r>
              <a:rPr lang="en-US" dirty="0"/>
              <a:t>Caps too ambitious or without justification (often set with reference to the fee)</a:t>
            </a:r>
          </a:p>
          <a:p>
            <a:pPr marL="1028700" lvl="1" indent="-342900">
              <a:spcBef>
                <a:spcPts val="400"/>
              </a:spcBef>
              <a:spcAft>
                <a:spcPts val="400"/>
              </a:spcAft>
            </a:pPr>
            <a:r>
              <a:rPr lang="en-US" dirty="0"/>
              <a:t>Missing client conversations &amp; documentation.</a:t>
            </a:r>
          </a:p>
          <a:p>
            <a:pPr marL="342900" indent="-342900">
              <a:spcBef>
                <a:spcPts val="400"/>
              </a:spcBef>
              <a:spcAft>
                <a:spcPts val="400"/>
              </a:spcAft>
              <a:buFont typeface="Arial" panose="020B0604020202020204" pitchFamily="34" charset="0"/>
              <a:buChar char="•"/>
            </a:pPr>
            <a:r>
              <a:rPr lang="en-US" dirty="0"/>
              <a:t>Our Recommendation: Introduce a Liability Cap Process</a:t>
            </a:r>
          </a:p>
          <a:p>
            <a:pPr marL="1028700" lvl="1" indent="-342900">
              <a:spcBef>
                <a:spcPts val="400"/>
              </a:spcBef>
              <a:spcAft>
                <a:spcPts val="400"/>
              </a:spcAft>
            </a:pPr>
            <a:r>
              <a:rPr lang="en-US" dirty="0"/>
              <a:t>Tailored to the work type and level of risk and aligned with the legal test for enforceability</a:t>
            </a:r>
          </a:p>
          <a:p>
            <a:pPr marL="1028700" lvl="1" indent="-342900">
              <a:spcBef>
                <a:spcPts val="400"/>
              </a:spcBef>
              <a:spcAft>
                <a:spcPts val="400"/>
              </a:spcAft>
            </a:pPr>
            <a:r>
              <a:rPr lang="en-US" dirty="0"/>
              <a:t>Justifiable and defensible, reducing the risk of unlimited liability</a:t>
            </a:r>
          </a:p>
          <a:p>
            <a:pPr marL="1028700" lvl="1" indent="-342900">
              <a:spcBef>
                <a:spcPts val="400"/>
              </a:spcBef>
              <a:spcAft>
                <a:spcPts val="400"/>
              </a:spcAft>
            </a:pPr>
            <a:r>
              <a:rPr lang="en-US" dirty="0"/>
              <a:t>Supported by a clear selection process, so staff know how to choose the correct cap</a:t>
            </a:r>
          </a:p>
          <a:p>
            <a:pPr marL="1028700" lvl="1" indent="-342900">
              <a:spcBef>
                <a:spcPts val="400"/>
              </a:spcBef>
              <a:spcAft>
                <a:spcPts val="400"/>
              </a:spcAft>
            </a:pPr>
            <a:r>
              <a:rPr lang="en-US" dirty="0"/>
              <a:t>Backed by an escalation process for non-standard matters or where caps are subject to negotiation</a:t>
            </a:r>
          </a:p>
          <a:p>
            <a:pPr marL="1028700" lvl="1" indent="-342900">
              <a:spcBef>
                <a:spcPts val="600"/>
              </a:spcBef>
              <a:spcAft>
                <a:spcPts val="600"/>
              </a:spcAft>
            </a:pPr>
            <a:endParaRPr lang="en-US" dirty="0"/>
          </a:p>
          <a:p>
            <a:pPr marL="342900" indent="-342900">
              <a:spcBef>
                <a:spcPts val="600"/>
              </a:spcBef>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3967332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3923A-74E2-C759-06F3-95F64EF8E3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EBCFF0-A6AE-961E-6760-C876362E2EBA}"/>
              </a:ext>
            </a:extLst>
          </p:cNvPr>
          <p:cNvSpPr>
            <a:spLocks noGrp="1"/>
          </p:cNvSpPr>
          <p:nvPr>
            <p:ph type="body" sz="quarter" idx="10"/>
          </p:nvPr>
        </p:nvSpPr>
        <p:spPr>
          <a:xfrm>
            <a:off x="659404" y="739554"/>
            <a:ext cx="10872196" cy="1098771"/>
          </a:xfrm>
        </p:spPr>
        <p:txBody>
          <a:bodyPr/>
          <a:lstStyle/>
          <a:p>
            <a:pPr algn="ctr"/>
            <a:r>
              <a:rPr lang="en-US" dirty="0"/>
              <a:t>Trend 2: Limited In-House Contract Expertise </a:t>
            </a:r>
          </a:p>
        </p:txBody>
      </p:sp>
      <p:sp>
        <p:nvSpPr>
          <p:cNvPr id="3" name="Text Placeholder 2">
            <a:extLst>
              <a:ext uri="{FF2B5EF4-FFF2-40B4-BE49-F238E27FC236}">
                <a16:creationId xmlns:a16="http://schemas.microsoft.com/office/drawing/2014/main" id="{C1552173-0398-4B01-DC5A-3EE83D6AD109}"/>
              </a:ext>
            </a:extLst>
          </p:cNvPr>
          <p:cNvSpPr>
            <a:spLocks noGrp="1"/>
          </p:cNvSpPr>
          <p:nvPr>
            <p:ph type="body" sz="quarter" idx="11"/>
          </p:nvPr>
        </p:nvSpPr>
        <p:spPr>
          <a:xfrm>
            <a:off x="659404" y="1933575"/>
            <a:ext cx="10872196" cy="388619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Recurring themes:</a:t>
            </a:r>
          </a:p>
          <a:p>
            <a:pPr marL="1028700" lvl="1" indent="-342900">
              <a:spcBef>
                <a:spcPts val="600"/>
              </a:spcBef>
              <a:spcAft>
                <a:spcPts val="600"/>
              </a:spcAft>
            </a:pPr>
            <a:r>
              <a:rPr lang="en-US" dirty="0"/>
              <a:t>Little or no internal support for contract or terms reviews</a:t>
            </a:r>
          </a:p>
          <a:p>
            <a:pPr marL="1028700" lvl="1" indent="-342900">
              <a:spcBef>
                <a:spcPts val="600"/>
              </a:spcBef>
              <a:spcAft>
                <a:spcPts val="600"/>
              </a:spcAft>
            </a:pPr>
            <a:r>
              <a:rPr lang="en-US" dirty="0"/>
              <a:t>Teams signing documents without fully understanding the risks</a:t>
            </a:r>
          </a:p>
          <a:p>
            <a:pPr marL="1028700" lvl="1" indent="-342900">
              <a:spcBef>
                <a:spcPts val="600"/>
              </a:spcBef>
              <a:spcAft>
                <a:spcPts val="600"/>
              </a:spcAft>
            </a:pPr>
            <a:r>
              <a:rPr lang="en-US" dirty="0"/>
              <a:t>Negotiations carried out “blind,” with no checklist or escalation process.</a:t>
            </a:r>
          </a:p>
          <a:p>
            <a:pPr marL="342900" indent="-342900">
              <a:spcBef>
                <a:spcPts val="600"/>
              </a:spcBef>
              <a:spcAft>
                <a:spcPts val="600"/>
              </a:spcAft>
              <a:buFont typeface="Arial" panose="020B0604020202020204" pitchFamily="34" charset="0"/>
              <a:buChar char="•"/>
            </a:pPr>
            <a:r>
              <a:rPr lang="en-US" dirty="0"/>
              <a:t>Our recommendations:</a:t>
            </a:r>
          </a:p>
          <a:p>
            <a:pPr marL="1028700" lvl="1" indent="-342900">
              <a:spcBef>
                <a:spcPts val="600"/>
              </a:spcBef>
              <a:spcAft>
                <a:spcPts val="600"/>
              </a:spcAft>
            </a:pPr>
            <a:r>
              <a:rPr lang="en-US" dirty="0"/>
              <a:t>Create internal workflows to ensure documents are reviewed consistently and risks are addressed</a:t>
            </a:r>
          </a:p>
          <a:p>
            <a:pPr marL="1028700" lvl="1" indent="-342900">
              <a:spcBef>
                <a:spcPts val="600"/>
              </a:spcBef>
              <a:spcAft>
                <a:spcPts val="600"/>
              </a:spcAft>
            </a:pPr>
            <a:r>
              <a:rPr lang="en-US" dirty="0"/>
              <a:t>Introduce practical, easy-to-use checklists for contract reviews</a:t>
            </a:r>
          </a:p>
          <a:p>
            <a:pPr marL="1028700" lvl="1" indent="-342900">
              <a:spcBef>
                <a:spcPts val="600"/>
              </a:spcBef>
              <a:spcAft>
                <a:spcPts val="600"/>
              </a:spcAft>
            </a:pPr>
            <a:r>
              <a:rPr lang="en-US" dirty="0"/>
              <a:t>Establish clear escalation processes so teams know when to seek help</a:t>
            </a:r>
          </a:p>
          <a:p>
            <a:pPr marL="1028700" lvl="1" indent="-342900">
              <a:spcBef>
                <a:spcPts val="600"/>
              </a:spcBef>
              <a:spcAft>
                <a:spcPts val="600"/>
              </a:spcAft>
            </a:pPr>
            <a:r>
              <a:rPr lang="en-US" dirty="0"/>
              <a:t>Build in access to external review support when capacity or expertise is limited.</a:t>
            </a:r>
          </a:p>
        </p:txBody>
      </p:sp>
    </p:spTree>
    <p:extLst>
      <p:ext uri="{BB962C8B-B14F-4D97-AF65-F5344CB8AC3E}">
        <p14:creationId xmlns:p14="http://schemas.microsoft.com/office/powerpoint/2010/main" val="872357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BC02-7C96-8B2E-9C87-00B8E8C9AE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DC6BD-5031-C0C9-E77B-018420029220}"/>
              </a:ext>
            </a:extLst>
          </p:cNvPr>
          <p:cNvSpPr>
            <a:spLocks noGrp="1"/>
          </p:cNvSpPr>
          <p:nvPr>
            <p:ph type="body" sz="quarter" idx="10"/>
          </p:nvPr>
        </p:nvSpPr>
        <p:spPr>
          <a:xfrm>
            <a:off x="659404" y="739554"/>
            <a:ext cx="10872196" cy="1098771"/>
          </a:xfrm>
        </p:spPr>
        <p:txBody>
          <a:bodyPr/>
          <a:lstStyle/>
          <a:p>
            <a:pPr algn="ctr"/>
            <a:r>
              <a:rPr lang="en-US" dirty="0"/>
              <a:t>Trend 3: Remote Work &amp; Cross-Border Risks</a:t>
            </a:r>
          </a:p>
        </p:txBody>
      </p:sp>
      <p:sp>
        <p:nvSpPr>
          <p:cNvPr id="3" name="Text Placeholder 2">
            <a:extLst>
              <a:ext uri="{FF2B5EF4-FFF2-40B4-BE49-F238E27FC236}">
                <a16:creationId xmlns:a16="http://schemas.microsoft.com/office/drawing/2014/main" id="{DCBC7A6C-2960-196F-FEF3-27CCD6357BC4}"/>
              </a:ext>
            </a:extLst>
          </p:cNvPr>
          <p:cNvSpPr>
            <a:spLocks noGrp="1"/>
          </p:cNvSpPr>
          <p:nvPr>
            <p:ph type="body" sz="quarter" idx="11"/>
          </p:nvPr>
        </p:nvSpPr>
        <p:spPr>
          <a:xfrm>
            <a:off x="659404" y="2085975"/>
            <a:ext cx="10872196" cy="388619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2025 hotspots:</a:t>
            </a:r>
          </a:p>
          <a:p>
            <a:pPr marL="1028700" lvl="1" indent="-342900">
              <a:spcBef>
                <a:spcPts val="600"/>
              </a:spcBef>
              <a:spcAft>
                <a:spcPts val="600"/>
              </a:spcAft>
            </a:pPr>
            <a:r>
              <a:rPr lang="en-US" dirty="0"/>
              <a:t>Confidentiality issues arising from home-working environments</a:t>
            </a:r>
          </a:p>
          <a:p>
            <a:pPr marL="1028700" lvl="1" indent="-342900">
              <a:spcBef>
                <a:spcPts val="600"/>
              </a:spcBef>
              <a:spcAft>
                <a:spcPts val="600"/>
              </a:spcAft>
            </a:pPr>
            <a:r>
              <a:rPr lang="en-US" dirty="0"/>
              <a:t>Staff working overseas without the tax, employment and GDPR implications being understood.</a:t>
            </a:r>
          </a:p>
          <a:p>
            <a:pPr marL="342900" indent="-342900">
              <a:spcBef>
                <a:spcPts val="600"/>
              </a:spcBef>
              <a:spcAft>
                <a:spcPts val="600"/>
              </a:spcAft>
              <a:buFont typeface="Arial" panose="020B0604020202020204" pitchFamily="34" charset="0"/>
              <a:buChar char="•"/>
            </a:pPr>
            <a:r>
              <a:rPr lang="en-US" dirty="0"/>
              <a:t>Our recommendations</a:t>
            </a:r>
          </a:p>
          <a:p>
            <a:pPr marL="1028700" lvl="1" indent="-342900">
              <a:spcBef>
                <a:spcPts val="600"/>
              </a:spcBef>
              <a:spcAft>
                <a:spcPts val="600"/>
              </a:spcAft>
            </a:pPr>
            <a:r>
              <a:rPr lang="en-US" dirty="0"/>
              <a:t>Practical confidentiality safeguards (DSE Assessments)</a:t>
            </a:r>
          </a:p>
          <a:p>
            <a:pPr marL="1028700" lvl="1" indent="-342900">
              <a:spcBef>
                <a:spcPts val="600"/>
              </a:spcBef>
              <a:spcAft>
                <a:spcPts val="600"/>
              </a:spcAft>
            </a:pPr>
            <a:r>
              <a:rPr lang="en-US" dirty="0"/>
              <a:t>Clear policies on flexible working requests and overseas working and improved training and awareness amongst staff on the associated risks.</a:t>
            </a:r>
          </a:p>
        </p:txBody>
      </p:sp>
    </p:spTree>
    <p:extLst>
      <p:ext uri="{BB962C8B-B14F-4D97-AF65-F5344CB8AC3E}">
        <p14:creationId xmlns:p14="http://schemas.microsoft.com/office/powerpoint/2010/main" val="4065253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3A20E-26BD-BA09-9DAE-9486C23981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020159-3861-C078-1D16-29B0463974DD}"/>
              </a:ext>
            </a:extLst>
          </p:cNvPr>
          <p:cNvSpPr>
            <a:spLocks noGrp="1"/>
          </p:cNvSpPr>
          <p:nvPr>
            <p:ph type="body" sz="quarter" idx="10"/>
          </p:nvPr>
        </p:nvSpPr>
        <p:spPr>
          <a:xfrm>
            <a:off x="659404" y="739554"/>
            <a:ext cx="10872196" cy="1098771"/>
          </a:xfrm>
        </p:spPr>
        <p:txBody>
          <a:bodyPr/>
          <a:lstStyle/>
          <a:p>
            <a:pPr algn="ctr"/>
            <a:r>
              <a:rPr lang="en-US" dirty="0"/>
              <a:t>Trend 4: Third-Party Requests (1)</a:t>
            </a:r>
          </a:p>
        </p:txBody>
      </p:sp>
      <p:sp>
        <p:nvSpPr>
          <p:cNvPr id="3" name="Text Placeholder 2">
            <a:extLst>
              <a:ext uri="{FF2B5EF4-FFF2-40B4-BE49-F238E27FC236}">
                <a16:creationId xmlns:a16="http://schemas.microsoft.com/office/drawing/2014/main" id="{C9BE67B2-D825-0F8D-C74C-CC16A8C7F6F9}"/>
              </a:ext>
            </a:extLst>
          </p:cNvPr>
          <p:cNvSpPr>
            <a:spLocks noGrp="1"/>
          </p:cNvSpPr>
          <p:nvPr>
            <p:ph type="body" sz="quarter" idx="11"/>
          </p:nvPr>
        </p:nvSpPr>
        <p:spPr>
          <a:xfrm>
            <a:off x="659404" y="2085975"/>
            <a:ext cx="10872196" cy="388619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Recurring issues we saw:</a:t>
            </a:r>
          </a:p>
          <a:p>
            <a:pPr marL="1028700" lvl="1" indent="-342900">
              <a:spcBef>
                <a:spcPts val="600"/>
              </a:spcBef>
              <a:spcAft>
                <a:spcPts val="600"/>
              </a:spcAft>
            </a:pPr>
            <a:r>
              <a:rPr lang="en-US" dirty="0"/>
              <a:t>Firms sharing work products with third parties without the right protections in place</a:t>
            </a:r>
          </a:p>
          <a:p>
            <a:pPr marL="1028700" lvl="1" indent="-342900">
              <a:spcBef>
                <a:spcPts val="600"/>
              </a:spcBef>
              <a:spcAft>
                <a:spcPts val="600"/>
              </a:spcAft>
            </a:pPr>
            <a:r>
              <a:rPr lang="en-US" dirty="0"/>
              <a:t>Generic or outdated disclaimers being used, often not fit for the specific request</a:t>
            </a:r>
          </a:p>
          <a:p>
            <a:pPr marL="1028700" lvl="1" indent="-342900">
              <a:spcBef>
                <a:spcPts val="600"/>
              </a:spcBef>
              <a:spcAft>
                <a:spcPts val="600"/>
              </a:spcAft>
            </a:pPr>
            <a:r>
              <a:rPr lang="en-US" dirty="0"/>
              <a:t>No consistent internal approach to handling third-party requests, leading to confusion and risk</a:t>
            </a:r>
          </a:p>
          <a:p>
            <a:pPr marL="1028700" lvl="1" indent="-342900">
              <a:spcBef>
                <a:spcPts val="600"/>
              </a:spcBef>
              <a:spcAft>
                <a:spcPts val="600"/>
              </a:spcAft>
            </a:pPr>
            <a:r>
              <a:rPr lang="en-US" dirty="0"/>
              <a:t>Teams discovering the hidden impacts of claims only after information had already been disclosed.</a:t>
            </a:r>
          </a:p>
        </p:txBody>
      </p:sp>
    </p:spTree>
    <p:extLst>
      <p:ext uri="{BB962C8B-B14F-4D97-AF65-F5344CB8AC3E}">
        <p14:creationId xmlns:p14="http://schemas.microsoft.com/office/powerpoint/2010/main" val="3466135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0E2A-69C2-8CF6-EC29-D9BA85A9FE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5037D2-39B8-DFC6-95F9-E5A0909A1558}"/>
              </a:ext>
            </a:extLst>
          </p:cNvPr>
          <p:cNvSpPr>
            <a:spLocks noGrp="1"/>
          </p:cNvSpPr>
          <p:nvPr>
            <p:ph type="body" sz="quarter" idx="10"/>
          </p:nvPr>
        </p:nvSpPr>
        <p:spPr>
          <a:xfrm>
            <a:off x="659404" y="739554"/>
            <a:ext cx="10872196" cy="1098771"/>
          </a:xfrm>
        </p:spPr>
        <p:txBody>
          <a:bodyPr/>
          <a:lstStyle/>
          <a:p>
            <a:pPr algn="ctr"/>
            <a:r>
              <a:rPr lang="en-US" dirty="0"/>
              <a:t>Trend 4: Third-Party Requests (2)</a:t>
            </a:r>
          </a:p>
        </p:txBody>
      </p:sp>
      <p:sp>
        <p:nvSpPr>
          <p:cNvPr id="3" name="Text Placeholder 2">
            <a:extLst>
              <a:ext uri="{FF2B5EF4-FFF2-40B4-BE49-F238E27FC236}">
                <a16:creationId xmlns:a16="http://schemas.microsoft.com/office/drawing/2014/main" id="{B5166398-24E7-170D-5FE6-7E7BD514976E}"/>
              </a:ext>
            </a:extLst>
          </p:cNvPr>
          <p:cNvSpPr>
            <a:spLocks noGrp="1"/>
          </p:cNvSpPr>
          <p:nvPr>
            <p:ph type="body" sz="quarter" idx="11"/>
          </p:nvPr>
        </p:nvSpPr>
        <p:spPr>
          <a:xfrm>
            <a:off x="659404" y="2085975"/>
            <a:ext cx="10872196" cy="388619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Our recommendations:</a:t>
            </a:r>
          </a:p>
          <a:p>
            <a:pPr marL="1028700" lvl="1" indent="-342900">
              <a:spcBef>
                <a:spcPts val="600"/>
              </a:spcBef>
              <a:spcAft>
                <a:spcPts val="600"/>
              </a:spcAft>
            </a:pPr>
            <a:r>
              <a:rPr lang="en-US" dirty="0"/>
              <a:t>Update Terms of Business to clearly address third-party use and disclosure</a:t>
            </a:r>
          </a:p>
          <a:p>
            <a:pPr marL="1028700" lvl="1" indent="-342900">
              <a:spcBef>
                <a:spcPts val="600"/>
              </a:spcBef>
              <a:spcAft>
                <a:spcPts val="600"/>
              </a:spcAft>
            </a:pPr>
            <a:r>
              <a:rPr lang="en-US" dirty="0"/>
              <a:t>Use appropriate disclaimers</a:t>
            </a:r>
          </a:p>
          <a:p>
            <a:pPr marL="1028700" lvl="1" indent="-342900">
              <a:spcBef>
                <a:spcPts val="600"/>
              </a:spcBef>
              <a:spcAft>
                <a:spcPts val="600"/>
              </a:spcAft>
            </a:pPr>
            <a:r>
              <a:rPr lang="en-US" dirty="0"/>
              <a:t>Use tailored Hold Harmless / reliance wording that reflects the actual request and circumstances</a:t>
            </a:r>
          </a:p>
          <a:p>
            <a:pPr marL="1028700" lvl="1" indent="-342900">
              <a:spcBef>
                <a:spcPts val="600"/>
              </a:spcBef>
              <a:spcAft>
                <a:spcPts val="600"/>
              </a:spcAft>
            </a:pPr>
            <a:r>
              <a:rPr lang="en-US" dirty="0"/>
              <a:t>Introduce a clear, step-by-step internal process so staff know when to escalate, what wording to use, and how to respond safely</a:t>
            </a:r>
          </a:p>
          <a:p>
            <a:pPr marL="1028700" lvl="1" indent="-342900">
              <a:spcBef>
                <a:spcPts val="600"/>
              </a:spcBef>
              <a:spcAft>
                <a:spcPts val="600"/>
              </a:spcAft>
            </a:pPr>
            <a:r>
              <a:rPr lang="en-US" dirty="0"/>
              <a:t>Improve staff awareness of the risks of unintended disclosure and when additional protections are needed.</a:t>
            </a:r>
          </a:p>
        </p:txBody>
      </p:sp>
    </p:spTree>
    <p:extLst>
      <p:ext uri="{BB962C8B-B14F-4D97-AF65-F5344CB8AC3E}">
        <p14:creationId xmlns:p14="http://schemas.microsoft.com/office/powerpoint/2010/main" val="3950182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F2397-2102-2C32-DEE6-4A5994F5E1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B57AC69-21FC-6BAA-75FB-7326212A6065}"/>
              </a:ext>
            </a:extLst>
          </p:cNvPr>
          <p:cNvSpPr>
            <a:spLocks noGrp="1"/>
          </p:cNvSpPr>
          <p:nvPr>
            <p:ph type="body" sz="quarter" idx="10"/>
          </p:nvPr>
        </p:nvSpPr>
        <p:spPr>
          <a:xfrm>
            <a:off x="659404" y="739554"/>
            <a:ext cx="10872196" cy="1098771"/>
          </a:xfrm>
        </p:spPr>
        <p:txBody>
          <a:bodyPr/>
          <a:lstStyle/>
          <a:p>
            <a:pPr algn="ctr"/>
            <a:r>
              <a:rPr lang="en-US" dirty="0"/>
              <a:t>Professional Friend®: A Successful Year</a:t>
            </a:r>
          </a:p>
        </p:txBody>
      </p:sp>
      <p:sp>
        <p:nvSpPr>
          <p:cNvPr id="3" name="Text Placeholder 2">
            <a:extLst>
              <a:ext uri="{FF2B5EF4-FFF2-40B4-BE49-F238E27FC236}">
                <a16:creationId xmlns:a16="http://schemas.microsoft.com/office/drawing/2014/main" id="{C39732A1-BF4E-B019-DC4C-6963A075143A}"/>
              </a:ext>
            </a:extLst>
          </p:cNvPr>
          <p:cNvSpPr>
            <a:spLocks noGrp="1"/>
          </p:cNvSpPr>
          <p:nvPr>
            <p:ph type="body" sz="quarter" idx="11"/>
          </p:nvPr>
        </p:nvSpPr>
        <p:spPr>
          <a:xfrm>
            <a:off x="659404" y="2085975"/>
            <a:ext cx="10872196" cy="388619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Successful outcomes in resolving regulatory investigations and securing insurer contributions toward associated costs</a:t>
            </a:r>
          </a:p>
          <a:p>
            <a:pPr marL="342900" indent="-342900">
              <a:spcBef>
                <a:spcPts val="600"/>
              </a:spcBef>
              <a:spcAft>
                <a:spcPts val="600"/>
              </a:spcAft>
              <a:buFont typeface="Arial" panose="020B0604020202020204" pitchFamily="34" charset="0"/>
              <a:buChar char="•"/>
            </a:pPr>
            <a:r>
              <a:rPr lang="en-US" dirty="0"/>
              <a:t>Valuable insights into regulators’ </a:t>
            </a:r>
            <a:r>
              <a:rPr lang="en-US" dirty="0" err="1"/>
              <a:t>behaviour</a:t>
            </a:r>
            <a:r>
              <a:rPr lang="en-US" dirty="0"/>
              <a:t> and expectations</a:t>
            </a:r>
          </a:p>
          <a:p>
            <a:pPr marL="342900" indent="-342900">
              <a:spcBef>
                <a:spcPts val="600"/>
              </a:spcBef>
              <a:spcAft>
                <a:spcPts val="600"/>
              </a:spcAft>
              <a:buFont typeface="Arial" panose="020B0604020202020204" pitchFamily="34" charset="0"/>
              <a:buChar char="•"/>
            </a:pPr>
            <a:r>
              <a:rPr lang="en-US" dirty="0"/>
              <a:t>Reinforced the importance of early engagement and proactively implementing improvements</a:t>
            </a:r>
          </a:p>
        </p:txBody>
      </p:sp>
    </p:spTree>
    <p:extLst>
      <p:ext uri="{BB962C8B-B14F-4D97-AF65-F5344CB8AC3E}">
        <p14:creationId xmlns:p14="http://schemas.microsoft.com/office/powerpoint/2010/main" val="3143446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C209D-EC57-0F43-620C-226851C9F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AEEF9-7564-EF1A-550B-8265126FD023}"/>
              </a:ext>
            </a:extLst>
          </p:cNvPr>
          <p:cNvSpPr>
            <a:spLocks noGrp="1"/>
          </p:cNvSpPr>
          <p:nvPr>
            <p:ph type="body" sz="quarter" idx="10"/>
          </p:nvPr>
        </p:nvSpPr>
        <p:spPr>
          <a:xfrm>
            <a:off x="659404" y="450630"/>
            <a:ext cx="10872196" cy="748906"/>
          </a:xfrm>
        </p:spPr>
        <p:txBody>
          <a:bodyPr/>
          <a:lstStyle/>
          <a:p>
            <a:pPr algn="ctr"/>
            <a:r>
              <a:rPr lang="en-US" dirty="0"/>
              <a:t>Case Study: Errors &amp; Supervision</a:t>
            </a:r>
          </a:p>
        </p:txBody>
      </p:sp>
      <p:sp>
        <p:nvSpPr>
          <p:cNvPr id="3" name="Text Placeholder 2">
            <a:extLst>
              <a:ext uri="{FF2B5EF4-FFF2-40B4-BE49-F238E27FC236}">
                <a16:creationId xmlns:a16="http://schemas.microsoft.com/office/drawing/2014/main" id="{26C80151-C403-750A-5222-1159CFC7A0CE}"/>
              </a:ext>
            </a:extLst>
          </p:cNvPr>
          <p:cNvSpPr>
            <a:spLocks noGrp="1"/>
          </p:cNvSpPr>
          <p:nvPr>
            <p:ph type="body" sz="quarter" idx="11"/>
          </p:nvPr>
        </p:nvSpPr>
        <p:spPr>
          <a:xfrm>
            <a:off x="659404" y="1317523"/>
            <a:ext cx="10872196" cy="4471772"/>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The challenge:</a:t>
            </a:r>
          </a:p>
          <a:p>
            <a:pPr marL="1028700" lvl="1" indent="-342900">
              <a:spcBef>
                <a:spcPts val="400"/>
              </a:spcBef>
              <a:spcAft>
                <a:spcPts val="400"/>
              </a:spcAft>
            </a:pPr>
            <a:r>
              <a:rPr lang="en-US" dirty="0"/>
              <a:t>A junior member of staff had fully followed the firm’s internal supervision framework</a:t>
            </a:r>
          </a:p>
          <a:p>
            <a:pPr marL="1028700" lvl="1" indent="-342900">
              <a:spcBef>
                <a:spcPts val="400"/>
              </a:spcBef>
              <a:spcAft>
                <a:spcPts val="400"/>
              </a:spcAft>
            </a:pPr>
            <a:r>
              <a:rPr lang="en-US" dirty="0"/>
              <a:t>The supervising partner failed to correct errors over a long period</a:t>
            </a:r>
          </a:p>
          <a:p>
            <a:pPr marL="1028700" lvl="1" indent="-342900">
              <a:spcBef>
                <a:spcPts val="400"/>
              </a:spcBef>
              <a:spcAft>
                <a:spcPts val="400"/>
              </a:spcAft>
            </a:pPr>
            <a:r>
              <a:rPr lang="en-US" dirty="0"/>
              <a:t>A client complaint arose, and the investigation had been ongoing for some time before our involvement.</a:t>
            </a:r>
          </a:p>
          <a:p>
            <a:pPr marL="342900" indent="-342900">
              <a:spcBef>
                <a:spcPts val="400"/>
              </a:spcBef>
              <a:spcAft>
                <a:spcPts val="400"/>
              </a:spcAft>
              <a:buFont typeface="Arial" panose="020B0604020202020204" pitchFamily="34" charset="0"/>
              <a:buChar char="•"/>
            </a:pPr>
            <a:r>
              <a:rPr lang="en-US" dirty="0"/>
              <a:t>What we did:</a:t>
            </a:r>
          </a:p>
          <a:p>
            <a:pPr marL="1028700" lvl="1" indent="-342900">
              <a:spcBef>
                <a:spcPts val="400"/>
              </a:spcBef>
              <a:spcAft>
                <a:spcPts val="400"/>
              </a:spcAft>
            </a:pPr>
            <a:r>
              <a:rPr lang="en-US" dirty="0"/>
              <a:t>Issued a clear, firm response that no blame could attach to the junior</a:t>
            </a:r>
          </a:p>
          <a:p>
            <a:pPr marL="1028700" lvl="1" indent="-342900">
              <a:spcBef>
                <a:spcPts val="400"/>
              </a:spcBef>
              <a:spcAft>
                <a:spcPts val="400"/>
              </a:spcAft>
            </a:pPr>
            <a:r>
              <a:rPr lang="en-US" dirty="0"/>
              <a:t>Highlighted how the investigation was inappropriate and disproportionate</a:t>
            </a:r>
          </a:p>
          <a:p>
            <a:pPr marL="1028700" lvl="1" indent="-342900">
              <a:spcBef>
                <a:spcPts val="400"/>
              </a:spcBef>
              <a:spcAft>
                <a:spcPts val="400"/>
              </a:spcAft>
            </a:pPr>
            <a:r>
              <a:rPr lang="en-US" dirty="0"/>
              <a:t>Supported the firm to improve its internal supervision systems.</a:t>
            </a:r>
          </a:p>
          <a:p>
            <a:pPr marL="342900" indent="-342900">
              <a:spcBef>
                <a:spcPts val="400"/>
              </a:spcBef>
              <a:spcAft>
                <a:spcPts val="400"/>
              </a:spcAft>
              <a:buFont typeface="Arial" panose="020B0604020202020204" pitchFamily="34" charset="0"/>
              <a:buChar char="•"/>
            </a:pPr>
            <a:r>
              <a:rPr lang="en-US" dirty="0"/>
              <a:t>Outcome:</a:t>
            </a:r>
          </a:p>
          <a:p>
            <a:pPr marL="1028700" lvl="1" indent="-342900">
              <a:spcBef>
                <a:spcPts val="400"/>
              </a:spcBef>
              <a:spcAft>
                <a:spcPts val="400"/>
              </a:spcAft>
            </a:pPr>
            <a:r>
              <a:rPr lang="en-US" dirty="0"/>
              <a:t>No sanctions against the junior</a:t>
            </a:r>
          </a:p>
          <a:p>
            <a:pPr marL="1028700" lvl="1" indent="-342900">
              <a:spcBef>
                <a:spcPts val="400"/>
              </a:spcBef>
              <a:spcAft>
                <a:spcPts val="400"/>
              </a:spcAft>
            </a:pPr>
            <a:r>
              <a:rPr lang="en-US" dirty="0"/>
              <a:t>A strengthened and more robust supervision framework.</a:t>
            </a:r>
          </a:p>
        </p:txBody>
      </p:sp>
    </p:spTree>
    <p:extLst>
      <p:ext uri="{BB962C8B-B14F-4D97-AF65-F5344CB8AC3E}">
        <p14:creationId xmlns:p14="http://schemas.microsoft.com/office/powerpoint/2010/main" val="2637808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C27E-A711-22F8-0A08-298360EF53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62C2E9-0D1F-5A00-5753-E4AA8C1A51C4}"/>
              </a:ext>
            </a:extLst>
          </p:cNvPr>
          <p:cNvSpPr>
            <a:spLocks noGrp="1"/>
          </p:cNvSpPr>
          <p:nvPr>
            <p:ph type="body" sz="quarter" idx="10"/>
          </p:nvPr>
        </p:nvSpPr>
        <p:spPr>
          <a:xfrm>
            <a:off x="659404" y="444280"/>
            <a:ext cx="10872196" cy="745424"/>
          </a:xfrm>
        </p:spPr>
        <p:txBody>
          <a:bodyPr/>
          <a:lstStyle/>
          <a:p>
            <a:pPr algn="ctr"/>
            <a:r>
              <a:rPr lang="en-US" dirty="0"/>
              <a:t>Case Study: Audit Eligibility</a:t>
            </a:r>
          </a:p>
        </p:txBody>
      </p:sp>
      <p:sp>
        <p:nvSpPr>
          <p:cNvPr id="3" name="Text Placeholder 2">
            <a:extLst>
              <a:ext uri="{FF2B5EF4-FFF2-40B4-BE49-F238E27FC236}">
                <a16:creationId xmlns:a16="http://schemas.microsoft.com/office/drawing/2014/main" id="{FFAA5560-470B-5DCA-BECC-87CDF5BCD1D2}"/>
              </a:ext>
            </a:extLst>
          </p:cNvPr>
          <p:cNvSpPr>
            <a:spLocks noGrp="1"/>
          </p:cNvSpPr>
          <p:nvPr>
            <p:ph type="body" sz="quarter" idx="11"/>
          </p:nvPr>
        </p:nvSpPr>
        <p:spPr>
          <a:xfrm>
            <a:off x="659404" y="1406014"/>
            <a:ext cx="10872196" cy="4566162"/>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The challenge:</a:t>
            </a:r>
          </a:p>
          <a:p>
            <a:pPr marL="1028700" lvl="1" indent="-342900">
              <a:spcBef>
                <a:spcPts val="400"/>
              </a:spcBef>
              <a:spcAft>
                <a:spcPts val="400"/>
              </a:spcAft>
            </a:pPr>
            <a:r>
              <a:rPr lang="en-US" dirty="0"/>
              <a:t>Changes in structure meant the firm’s audit eligibility had lapsed</a:t>
            </a:r>
          </a:p>
          <a:p>
            <a:pPr marL="1028700" lvl="1" indent="-342900">
              <a:spcBef>
                <a:spcPts val="400"/>
              </a:spcBef>
              <a:spcAft>
                <a:spcPts val="400"/>
              </a:spcAft>
            </a:pPr>
            <a:r>
              <a:rPr lang="en-US" dirty="0"/>
              <a:t>The client was unaware and continued carrying out audits</a:t>
            </a:r>
          </a:p>
          <a:p>
            <a:pPr marL="1028700" lvl="1" indent="-342900">
              <a:spcBef>
                <a:spcPts val="400"/>
              </a:spcBef>
              <a:spcAft>
                <a:spcPts val="400"/>
              </a:spcAft>
            </a:pPr>
            <a:r>
              <a:rPr lang="en-US" dirty="0"/>
              <a:t>When the regulator opened an investigation, the client did not know how to respond, leading to delays and the matter escalating</a:t>
            </a:r>
          </a:p>
          <a:p>
            <a:pPr marL="1028700" lvl="1" indent="-342900">
              <a:spcBef>
                <a:spcPts val="400"/>
              </a:spcBef>
              <a:spcAft>
                <a:spcPts val="400"/>
              </a:spcAft>
            </a:pPr>
            <a:r>
              <a:rPr lang="en-US" dirty="0"/>
              <a:t>Potential sanctions could have been devastating for the client’s new business.</a:t>
            </a:r>
          </a:p>
          <a:p>
            <a:pPr marL="342900" indent="-342900">
              <a:spcBef>
                <a:spcPts val="400"/>
              </a:spcBef>
              <a:spcAft>
                <a:spcPts val="400"/>
              </a:spcAft>
              <a:buFont typeface="Arial" panose="020B0604020202020204" pitchFamily="34" charset="0"/>
              <a:buChar char="•"/>
            </a:pPr>
            <a:r>
              <a:rPr lang="en-US" dirty="0"/>
              <a:t>What we did:</a:t>
            </a:r>
          </a:p>
          <a:p>
            <a:pPr marL="1028700" lvl="1" indent="-342900">
              <a:spcBef>
                <a:spcPts val="400"/>
              </a:spcBef>
              <a:spcAft>
                <a:spcPts val="400"/>
              </a:spcAft>
            </a:pPr>
            <a:r>
              <a:rPr lang="en-US" dirty="0"/>
              <a:t>Worked quickly to </a:t>
            </a:r>
            <a:r>
              <a:rPr lang="en-US" dirty="0" err="1"/>
              <a:t>stabilise</a:t>
            </a:r>
            <a:r>
              <a:rPr lang="en-US" dirty="0"/>
              <a:t> the situation and meaningfully engaged with the regulator.</a:t>
            </a:r>
          </a:p>
          <a:p>
            <a:pPr marL="342900" indent="-342900">
              <a:spcBef>
                <a:spcPts val="400"/>
              </a:spcBef>
              <a:spcAft>
                <a:spcPts val="400"/>
              </a:spcAft>
              <a:buFont typeface="Arial" panose="020B0604020202020204" pitchFamily="34" charset="0"/>
              <a:buChar char="•"/>
            </a:pPr>
            <a:r>
              <a:rPr lang="en-US" dirty="0"/>
              <a:t>Outcome:</a:t>
            </a:r>
          </a:p>
          <a:p>
            <a:pPr marL="1028700" lvl="1" indent="-342900">
              <a:spcBef>
                <a:spcPts val="400"/>
              </a:spcBef>
              <a:spcAft>
                <a:spcPts val="400"/>
              </a:spcAft>
            </a:pPr>
            <a:r>
              <a:rPr lang="en-US" dirty="0"/>
              <a:t>Minimal sanctions</a:t>
            </a:r>
          </a:p>
          <a:p>
            <a:pPr marL="1028700" lvl="1" indent="-342900">
              <a:spcBef>
                <a:spcPts val="400"/>
              </a:spcBef>
              <a:spcAft>
                <a:spcPts val="400"/>
              </a:spcAft>
            </a:pPr>
            <a:r>
              <a:rPr lang="en-US" dirty="0"/>
              <a:t>Client able to continue operating and protect their new business.</a:t>
            </a:r>
          </a:p>
        </p:txBody>
      </p:sp>
    </p:spTree>
    <p:extLst>
      <p:ext uri="{BB962C8B-B14F-4D97-AF65-F5344CB8AC3E}">
        <p14:creationId xmlns:p14="http://schemas.microsoft.com/office/powerpoint/2010/main" val="89421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452284"/>
            <a:ext cx="10872196" cy="727587"/>
          </a:xfrm>
        </p:spPr>
        <p:txBody>
          <a:bodyPr/>
          <a:lstStyle/>
          <a:p>
            <a:pPr algn="ctr"/>
            <a:r>
              <a:rPr lang="en-GB" dirty="0"/>
              <a:t>Welcome &amp; Session Overview</a:t>
            </a:r>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589935" y="1463151"/>
            <a:ext cx="10941665" cy="4509024"/>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Hello and Compliments of the season from all of us at Karen Eckstein Ltd! </a:t>
            </a:r>
          </a:p>
          <a:p>
            <a:pPr marL="342900" indent="-342900">
              <a:spcBef>
                <a:spcPts val="600"/>
              </a:spcBef>
              <a:spcAft>
                <a:spcPts val="600"/>
              </a:spcAft>
              <a:buFont typeface="Arial" panose="020B0604020202020204" pitchFamily="34" charset="0"/>
              <a:buChar char="•"/>
            </a:pPr>
            <a:r>
              <a:rPr lang="en-US" dirty="0"/>
              <a:t>We’ll be sharing some of the ways we’ve been helping clients this year, how we’ve grown as a team, and, most importantly, practical hints and tips to help you reach your goals in 2026.</a:t>
            </a:r>
          </a:p>
          <a:p>
            <a:pPr marL="342900" indent="-342900">
              <a:spcBef>
                <a:spcPts val="600"/>
              </a:spcBef>
              <a:spcAft>
                <a:spcPts val="600"/>
              </a:spcAft>
              <a:buFont typeface="Arial" panose="020B0604020202020204" pitchFamily="34" charset="0"/>
              <a:buChar char="•"/>
            </a:pPr>
            <a:r>
              <a:rPr lang="en-US" dirty="0"/>
              <a:t>Today we’ll be covering: </a:t>
            </a:r>
          </a:p>
          <a:p>
            <a:pPr marL="1028700" lvl="1" indent="-342900">
              <a:spcBef>
                <a:spcPts val="600"/>
              </a:spcBef>
              <a:spcAft>
                <a:spcPts val="600"/>
              </a:spcAft>
            </a:pPr>
            <a:r>
              <a:rPr lang="en-US" dirty="0"/>
              <a:t>Close the Circle® – Case Studies </a:t>
            </a:r>
          </a:p>
          <a:p>
            <a:pPr marL="1028700" lvl="1" indent="-342900">
              <a:spcBef>
                <a:spcPts val="600"/>
              </a:spcBef>
              <a:spcAft>
                <a:spcPts val="600"/>
              </a:spcAft>
            </a:pPr>
            <a:r>
              <a:rPr lang="en-US" dirty="0"/>
              <a:t>Risk Insight Report® – Key Trends &amp; Case Studies </a:t>
            </a:r>
          </a:p>
          <a:p>
            <a:pPr marL="1028700" lvl="1" indent="-342900">
              <a:spcBef>
                <a:spcPts val="600"/>
              </a:spcBef>
              <a:spcAft>
                <a:spcPts val="600"/>
              </a:spcAft>
            </a:pPr>
            <a:r>
              <a:rPr lang="en-US" dirty="0"/>
              <a:t>Professional Friend® – Highlights from 2025 </a:t>
            </a:r>
          </a:p>
          <a:p>
            <a:pPr marL="1028700" lvl="1" indent="-342900">
              <a:spcBef>
                <a:spcPts val="600"/>
              </a:spcBef>
              <a:spcAft>
                <a:spcPts val="600"/>
              </a:spcAft>
            </a:pPr>
            <a:r>
              <a:rPr lang="en-US" dirty="0"/>
              <a:t>Internal Highlights &amp; Team Achievements </a:t>
            </a:r>
          </a:p>
          <a:p>
            <a:pPr marL="1028700" lvl="1" indent="-342900">
              <a:spcBef>
                <a:spcPts val="600"/>
              </a:spcBef>
              <a:spcAft>
                <a:spcPts val="600"/>
              </a:spcAft>
            </a:pPr>
            <a:r>
              <a:rPr lang="en-US" dirty="0"/>
              <a:t>Practical takeaways to help you get ahead in 2026.</a:t>
            </a:r>
          </a:p>
        </p:txBody>
      </p:sp>
    </p:spTree>
    <p:extLst>
      <p:ext uri="{BB962C8B-B14F-4D97-AF65-F5344CB8AC3E}">
        <p14:creationId xmlns:p14="http://schemas.microsoft.com/office/powerpoint/2010/main" val="3222235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1718C-08E2-1699-A2FE-ED6AEA87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BFEFDA-1DF0-948E-4BA3-28DAD7C98B77}"/>
              </a:ext>
            </a:extLst>
          </p:cNvPr>
          <p:cNvSpPr>
            <a:spLocks noGrp="1"/>
          </p:cNvSpPr>
          <p:nvPr>
            <p:ph type="body" sz="quarter" idx="10"/>
          </p:nvPr>
        </p:nvSpPr>
        <p:spPr>
          <a:xfrm>
            <a:off x="659404" y="361729"/>
            <a:ext cx="10872196" cy="611665"/>
          </a:xfrm>
        </p:spPr>
        <p:txBody>
          <a:bodyPr/>
          <a:lstStyle/>
          <a:p>
            <a:pPr algn="ctr"/>
            <a:r>
              <a:rPr lang="en-US" dirty="0"/>
              <a:t>Case Study: Media Articles</a:t>
            </a:r>
          </a:p>
        </p:txBody>
      </p:sp>
      <p:sp>
        <p:nvSpPr>
          <p:cNvPr id="3" name="Text Placeholder 2">
            <a:extLst>
              <a:ext uri="{FF2B5EF4-FFF2-40B4-BE49-F238E27FC236}">
                <a16:creationId xmlns:a16="http://schemas.microsoft.com/office/drawing/2014/main" id="{73391929-9AAD-FAF6-B88A-6F91AB29B18A}"/>
              </a:ext>
            </a:extLst>
          </p:cNvPr>
          <p:cNvSpPr>
            <a:spLocks noGrp="1"/>
          </p:cNvSpPr>
          <p:nvPr>
            <p:ph type="body" sz="quarter" idx="11"/>
          </p:nvPr>
        </p:nvSpPr>
        <p:spPr>
          <a:xfrm>
            <a:off x="659404" y="1258530"/>
            <a:ext cx="10872196" cy="4459646"/>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The challenge:</a:t>
            </a:r>
          </a:p>
          <a:p>
            <a:pPr marL="1028700" lvl="1" indent="-342900">
              <a:spcBef>
                <a:spcPts val="600"/>
              </a:spcBef>
              <a:spcAft>
                <a:spcPts val="600"/>
              </a:spcAft>
            </a:pPr>
            <a:r>
              <a:rPr lang="en-US" dirty="0"/>
              <a:t>Regulator proactively opened an investigation (despite no third party complaint being made)</a:t>
            </a:r>
          </a:p>
          <a:p>
            <a:pPr marL="1028700" lvl="1" indent="-342900">
              <a:spcBef>
                <a:spcPts val="600"/>
              </a:spcBef>
              <a:spcAft>
                <a:spcPts val="600"/>
              </a:spcAft>
            </a:pPr>
            <a:r>
              <a:rPr lang="en-US" dirty="0"/>
              <a:t>The investigation was based on the validity of the statements made in promotional materials and whether they breached the marketing code.</a:t>
            </a:r>
          </a:p>
          <a:p>
            <a:pPr marL="342900" indent="-342900">
              <a:spcBef>
                <a:spcPts val="600"/>
              </a:spcBef>
              <a:spcAft>
                <a:spcPts val="600"/>
              </a:spcAft>
              <a:buFont typeface="Arial" panose="020B0604020202020204" pitchFamily="34" charset="0"/>
              <a:buChar char="•"/>
            </a:pPr>
            <a:r>
              <a:rPr lang="en-US" dirty="0"/>
              <a:t>What we did:</a:t>
            </a:r>
          </a:p>
          <a:p>
            <a:pPr marL="1028700" lvl="1" indent="-342900">
              <a:spcBef>
                <a:spcPts val="600"/>
              </a:spcBef>
              <a:spcAft>
                <a:spcPts val="600"/>
              </a:spcAft>
            </a:pPr>
            <a:r>
              <a:rPr lang="en-US" dirty="0"/>
              <a:t>Helped the client demonstrate reasons for the statements made</a:t>
            </a:r>
          </a:p>
          <a:p>
            <a:pPr marL="1028700" lvl="1" indent="-342900">
              <a:spcBef>
                <a:spcPts val="600"/>
              </a:spcBef>
              <a:spcAft>
                <a:spcPts val="600"/>
              </a:spcAft>
            </a:pPr>
            <a:r>
              <a:rPr lang="en-US" dirty="0"/>
              <a:t>Implemented a clear approval and review process for future media and promotional content which was disclosed to the regulator.</a:t>
            </a:r>
          </a:p>
          <a:p>
            <a:pPr marL="342900" indent="-342900">
              <a:spcBef>
                <a:spcPts val="600"/>
              </a:spcBef>
              <a:spcAft>
                <a:spcPts val="600"/>
              </a:spcAft>
              <a:buFont typeface="Arial" panose="020B0604020202020204" pitchFamily="34" charset="0"/>
              <a:buChar char="•"/>
            </a:pPr>
            <a:r>
              <a:rPr lang="en-US" dirty="0"/>
              <a:t>Outcome:</a:t>
            </a:r>
          </a:p>
          <a:p>
            <a:pPr marL="1028700" lvl="1" indent="-342900">
              <a:spcBef>
                <a:spcPts val="600"/>
              </a:spcBef>
              <a:spcAft>
                <a:spcPts val="600"/>
              </a:spcAft>
            </a:pPr>
            <a:r>
              <a:rPr lang="en-US" dirty="0"/>
              <a:t>Case closed quickly and with no sanctions</a:t>
            </a:r>
          </a:p>
          <a:p>
            <a:pPr marL="1028700" lvl="1" indent="-342900">
              <a:spcBef>
                <a:spcPts val="600"/>
              </a:spcBef>
              <a:spcAft>
                <a:spcPts val="600"/>
              </a:spcAft>
            </a:pPr>
            <a:r>
              <a:rPr lang="en-US" dirty="0"/>
              <a:t>Improved processes to prevent similar issues in future.</a:t>
            </a:r>
          </a:p>
        </p:txBody>
      </p:sp>
    </p:spTree>
    <p:extLst>
      <p:ext uri="{BB962C8B-B14F-4D97-AF65-F5344CB8AC3E}">
        <p14:creationId xmlns:p14="http://schemas.microsoft.com/office/powerpoint/2010/main" val="2683194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A9C33-5524-0F29-245E-1AE36E4BC5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5DED9A-8EB8-8657-7B04-3A580925D1C0}"/>
              </a:ext>
            </a:extLst>
          </p:cNvPr>
          <p:cNvSpPr>
            <a:spLocks noGrp="1"/>
          </p:cNvSpPr>
          <p:nvPr>
            <p:ph type="body" sz="quarter" idx="10"/>
          </p:nvPr>
        </p:nvSpPr>
        <p:spPr>
          <a:xfrm>
            <a:off x="659404" y="444279"/>
            <a:ext cx="10872196" cy="1098771"/>
          </a:xfrm>
        </p:spPr>
        <p:txBody>
          <a:bodyPr/>
          <a:lstStyle/>
          <a:p>
            <a:pPr algn="ctr"/>
            <a:r>
              <a:rPr lang="en-US" dirty="0"/>
              <a:t>Case Studies: Key Takeaways</a:t>
            </a:r>
          </a:p>
        </p:txBody>
      </p:sp>
      <p:sp>
        <p:nvSpPr>
          <p:cNvPr id="3" name="Text Placeholder 2">
            <a:extLst>
              <a:ext uri="{FF2B5EF4-FFF2-40B4-BE49-F238E27FC236}">
                <a16:creationId xmlns:a16="http://schemas.microsoft.com/office/drawing/2014/main" id="{CD0378CD-1A17-1BA4-47B1-1E43B99A0C29}"/>
              </a:ext>
            </a:extLst>
          </p:cNvPr>
          <p:cNvSpPr>
            <a:spLocks noGrp="1"/>
          </p:cNvSpPr>
          <p:nvPr>
            <p:ph type="body" sz="quarter" idx="11"/>
          </p:nvPr>
        </p:nvSpPr>
        <p:spPr>
          <a:xfrm>
            <a:off x="659404" y="1714500"/>
            <a:ext cx="10872196" cy="4257675"/>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Early support = better outcomes</a:t>
            </a:r>
          </a:p>
          <a:p>
            <a:pPr marL="342900" indent="-342900">
              <a:spcBef>
                <a:spcPts val="600"/>
              </a:spcBef>
              <a:spcAft>
                <a:spcPts val="600"/>
              </a:spcAft>
              <a:buFont typeface="Arial" panose="020B0604020202020204" pitchFamily="34" charset="0"/>
              <a:buChar char="•"/>
            </a:pPr>
            <a:r>
              <a:rPr lang="en-US" dirty="0"/>
              <a:t>Proactive improvements were well received by regulators</a:t>
            </a:r>
          </a:p>
          <a:p>
            <a:pPr marL="342900" indent="-342900">
              <a:spcBef>
                <a:spcPts val="600"/>
              </a:spcBef>
              <a:spcAft>
                <a:spcPts val="600"/>
              </a:spcAft>
              <a:buFont typeface="Arial" panose="020B0604020202020204" pitchFamily="34" charset="0"/>
              <a:buChar char="•"/>
            </a:pPr>
            <a:r>
              <a:rPr lang="en-US" dirty="0"/>
              <a:t>Press and promotional articles carry hidden risks, even without third party complaints</a:t>
            </a:r>
          </a:p>
          <a:p>
            <a:pPr marL="342900" indent="-342900">
              <a:spcBef>
                <a:spcPts val="600"/>
              </a:spcBef>
              <a:spcAft>
                <a:spcPts val="600"/>
              </a:spcAft>
              <a:buFont typeface="Arial" panose="020B0604020202020204" pitchFamily="34" charset="0"/>
              <a:buChar char="•"/>
            </a:pPr>
            <a:r>
              <a:rPr lang="en-US" dirty="0"/>
              <a:t>Check insurance: contributions toward costs are often available, and we successfully secure these where requested to do so by clients</a:t>
            </a:r>
          </a:p>
        </p:txBody>
      </p:sp>
    </p:spTree>
    <p:extLst>
      <p:ext uri="{BB962C8B-B14F-4D97-AF65-F5344CB8AC3E}">
        <p14:creationId xmlns:p14="http://schemas.microsoft.com/office/powerpoint/2010/main" val="280262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86554-5705-09B8-4672-17D1EF138B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674609-5997-CA2A-D845-517427C6B8C0}"/>
              </a:ext>
            </a:extLst>
          </p:cNvPr>
          <p:cNvSpPr>
            <a:spLocks noGrp="1"/>
          </p:cNvSpPr>
          <p:nvPr>
            <p:ph type="body" sz="quarter" idx="10"/>
          </p:nvPr>
        </p:nvSpPr>
        <p:spPr>
          <a:xfrm>
            <a:off x="659404" y="444279"/>
            <a:ext cx="10872196" cy="1098771"/>
          </a:xfrm>
        </p:spPr>
        <p:txBody>
          <a:bodyPr/>
          <a:lstStyle/>
          <a:p>
            <a:pPr algn="ctr"/>
            <a:r>
              <a:rPr lang="en-US" dirty="0"/>
              <a:t>Growth at Karen Eckstein Ltd</a:t>
            </a:r>
          </a:p>
        </p:txBody>
      </p:sp>
      <p:sp>
        <p:nvSpPr>
          <p:cNvPr id="3" name="Text Placeholder 2">
            <a:extLst>
              <a:ext uri="{FF2B5EF4-FFF2-40B4-BE49-F238E27FC236}">
                <a16:creationId xmlns:a16="http://schemas.microsoft.com/office/drawing/2014/main" id="{8C775EE3-685A-6981-89BA-F7482B8E2E52}"/>
              </a:ext>
            </a:extLst>
          </p:cNvPr>
          <p:cNvSpPr>
            <a:spLocks noGrp="1"/>
          </p:cNvSpPr>
          <p:nvPr>
            <p:ph type="body" sz="quarter" idx="11"/>
          </p:nvPr>
        </p:nvSpPr>
        <p:spPr>
          <a:xfrm>
            <a:off x="659404" y="1714500"/>
            <a:ext cx="10872196" cy="4257675"/>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We welcomed Emma Myers, expanding our client support and training capability</a:t>
            </a:r>
          </a:p>
          <a:p>
            <a:pPr marL="342900" indent="-342900">
              <a:spcBef>
                <a:spcPts val="600"/>
              </a:spcBef>
              <a:spcAft>
                <a:spcPts val="600"/>
              </a:spcAft>
              <a:buFont typeface="Arial" panose="020B0604020202020204" pitchFamily="34" charset="0"/>
              <a:buChar char="•"/>
            </a:pPr>
            <a:r>
              <a:rPr lang="en-US" dirty="0"/>
              <a:t>To support collaborative, practical working across our new team of three, we:</a:t>
            </a:r>
          </a:p>
          <a:p>
            <a:pPr marL="1028700" lvl="1" indent="-342900">
              <a:spcBef>
                <a:spcPts val="600"/>
              </a:spcBef>
              <a:spcAft>
                <a:spcPts val="600"/>
              </a:spcAft>
            </a:pPr>
            <a:r>
              <a:rPr lang="en-US" dirty="0"/>
              <a:t>Enhanced our internal policies, systems and communications flows</a:t>
            </a:r>
          </a:p>
          <a:p>
            <a:pPr marL="1028700" lvl="1" indent="-342900">
              <a:spcBef>
                <a:spcPts val="600"/>
              </a:spcBef>
              <a:spcAft>
                <a:spcPts val="600"/>
              </a:spcAft>
            </a:pPr>
            <a:r>
              <a:rPr lang="en-US" dirty="0"/>
              <a:t>Introduced a new CRM and case management system- to improve the service we provide our clients </a:t>
            </a:r>
          </a:p>
          <a:p>
            <a:pPr marL="1028700" lvl="1" indent="-342900">
              <a:spcBef>
                <a:spcPts val="600"/>
              </a:spcBef>
              <a:spcAft>
                <a:spcPts val="600"/>
              </a:spcAft>
            </a:pPr>
            <a:r>
              <a:rPr lang="en-US" dirty="0"/>
              <a:t>Strengthened our horizon-scanning work to help clients anticipate emerging risks.</a:t>
            </a:r>
          </a:p>
          <a:p>
            <a:endParaRPr lang="en-US" dirty="0"/>
          </a:p>
        </p:txBody>
      </p:sp>
    </p:spTree>
    <p:extLst>
      <p:ext uri="{BB962C8B-B14F-4D97-AF65-F5344CB8AC3E}">
        <p14:creationId xmlns:p14="http://schemas.microsoft.com/office/powerpoint/2010/main" val="2886431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CC78A-D6A6-A0E4-2B86-D60E515084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330F198-02BB-567C-F029-DD0A4B7B14B3}"/>
              </a:ext>
            </a:extLst>
          </p:cNvPr>
          <p:cNvSpPr>
            <a:spLocks noGrp="1"/>
          </p:cNvSpPr>
          <p:nvPr>
            <p:ph type="body" sz="quarter" idx="10"/>
          </p:nvPr>
        </p:nvSpPr>
        <p:spPr>
          <a:xfrm>
            <a:off x="659404" y="128049"/>
            <a:ext cx="10872196" cy="727357"/>
          </a:xfrm>
        </p:spPr>
        <p:txBody>
          <a:bodyPr/>
          <a:lstStyle/>
          <a:p>
            <a:pPr algn="ctr"/>
            <a:r>
              <a:rPr lang="en-US" dirty="0"/>
              <a:t>Awards Success</a:t>
            </a:r>
          </a:p>
        </p:txBody>
      </p:sp>
      <p:sp>
        <p:nvSpPr>
          <p:cNvPr id="3" name="Text Placeholder 2">
            <a:extLst>
              <a:ext uri="{FF2B5EF4-FFF2-40B4-BE49-F238E27FC236}">
                <a16:creationId xmlns:a16="http://schemas.microsoft.com/office/drawing/2014/main" id="{7263DDFA-F2F9-9F6B-9869-3663C1A4C122}"/>
              </a:ext>
            </a:extLst>
          </p:cNvPr>
          <p:cNvSpPr>
            <a:spLocks noGrp="1"/>
          </p:cNvSpPr>
          <p:nvPr>
            <p:ph type="body" sz="quarter" idx="11"/>
          </p:nvPr>
        </p:nvSpPr>
        <p:spPr>
          <a:xfrm>
            <a:off x="659404" y="1177659"/>
            <a:ext cx="10872196" cy="4257675"/>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This year brought significant recognition for our work:</a:t>
            </a:r>
          </a:p>
          <a:p>
            <a:pPr marL="1028700" lvl="1" indent="-342900">
              <a:spcBef>
                <a:spcPts val="400"/>
              </a:spcBef>
              <a:spcAft>
                <a:spcPts val="400"/>
              </a:spcAft>
            </a:pPr>
            <a:r>
              <a:rPr lang="en-US" dirty="0"/>
              <a:t>Risk Professional of the Year – Women in Insurance Awards 2025 (Karen Eckstein) </a:t>
            </a:r>
          </a:p>
          <a:p>
            <a:pPr marL="1028700" lvl="1" indent="-342900">
              <a:spcBef>
                <a:spcPts val="400"/>
              </a:spcBef>
              <a:spcAft>
                <a:spcPts val="400"/>
              </a:spcAft>
            </a:pPr>
            <a:r>
              <a:rPr lang="en-US" dirty="0"/>
              <a:t>Certificate of Merit – Chartered Institute of Taxation (CIOT) for outstanding contribution to the tax profession </a:t>
            </a:r>
          </a:p>
          <a:p>
            <a:pPr marL="1028700" lvl="1" indent="-342900">
              <a:spcBef>
                <a:spcPts val="400"/>
              </a:spcBef>
              <a:spcAft>
                <a:spcPts val="400"/>
              </a:spcAft>
            </a:pPr>
            <a:r>
              <a:rPr lang="en-US" dirty="0"/>
              <a:t>Finalist – Regulatory &amp; Compliance Firm of the Year at the Yorkshire Legal Awards 2025 </a:t>
            </a:r>
          </a:p>
          <a:p>
            <a:pPr marL="1028700" lvl="1" indent="-342900">
              <a:spcBef>
                <a:spcPts val="400"/>
              </a:spcBef>
              <a:spcAft>
                <a:spcPts val="400"/>
              </a:spcAft>
            </a:pPr>
            <a:r>
              <a:rPr lang="en-US" dirty="0"/>
              <a:t>Finalist – Outstanding Contribution to Accountancy, Accountancy Awards, Business Awards UK 2025</a:t>
            </a:r>
          </a:p>
          <a:p>
            <a:pPr marL="1028700" lvl="1" indent="-342900">
              <a:spcBef>
                <a:spcPts val="400"/>
              </a:spcBef>
              <a:spcAft>
                <a:spcPts val="400"/>
              </a:spcAft>
            </a:pPr>
            <a:r>
              <a:rPr lang="en-US" dirty="0">
                <a:solidFill>
                  <a:srgbClr val="205770"/>
                </a:solidFill>
              </a:rPr>
              <a:t>Finalist – Niche Firm of the Year at the Yorkshire Accountancy </a:t>
            </a:r>
            <a:r>
              <a:rPr lang="en-US">
                <a:solidFill>
                  <a:srgbClr val="205770"/>
                </a:solidFill>
              </a:rPr>
              <a:t>Awards 2026.</a:t>
            </a:r>
            <a:endParaRPr lang="en-US" dirty="0">
              <a:solidFill>
                <a:srgbClr val="205770"/>
              </a:solidFill>
            </a:endParaRPr>
          </a:p>
          <a:p>
            <a:pPr marL="342900" indent="-342900">
              <a:spcBef>
                <a:spcPts val="400"/>
              </a:spcBef>
              <a:spcAft>
                <a:spcPts val="400"/>
              </a:spcAft>
              <a:buFont typeface="Arial" panose="020B0604020202020204" pitchFamily="34" charset="0"/>
              <a:buChar char="•"/>
            </a:pPr>
            <a:r>
              <a:rPr lang="en-US" dirty="0"/>
              <a:t>These achievements reflect:</a:t>
            </a:r>
          </a:p>
          <a:p>
            <a:pPr marL="1028700" lvl="1" indent="-342900">
              <a:spcBef>
                <a:spcPts val="400"/>
              </a:spcBef>
              <a:spcAft>
                <a:spcPts val="400"/>
              </a:spcAft>
            </a:pPr>
            <a:r>
              <a:rPr lang="en-US" dirty="0"/>
              <a:t>Recognition of our practical, proactive approach to risk management</a:t>
            </a:r>
          </a:p>
          <a:p>
            <a:pPr marL="1028700" lvl="1" indent="-342900">
              <a:spcBef>
                <a:spcPts val="400"/>
              </a:spcBef>
              <a:spcAft>
                <a:spcPts val="400"/>
              </a:spcAft>
            </a:pPr>
            <a:r>
              <a:rPr lang="en-US" dirty="0"/>
              <a:t>Growing trust and confidence from clients, partners, and the sectors we serve</a:t>
            </a:r>
          </a:p>
          <a:p>
            <a:pPr marL="1028700" lvl="1" indent="-342900">
              <a:spcBef>
                <a:spcPts val="400"/>
              </a:spcBef>
              <a:spcAft>
                <a:spcPts val="400"/>
              </a:spcAft>
            </a:pPr>
            <a:r>
              <a:rPr lang="en-US" dirty="0"/>
              <a:t>Public acknowledgment of the work we deliver behind the scenes.</a:t>
            </a:r>
          </a:p>
        </p:txBody>
      </p:sp>
    </p:spTree>
    <p:extLst>
      <p:ext uri="{BB962C8B-B14F-4D97-AF65-F5344CB8AC3E}">
        <p14:creationId xmlns:p14="http://schemas.microsoft.com/office/powerpoint/2010/main" val="2604085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E12A6-D28F-629D-8B9D-685D83EC2A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53FD43-2852-DD62-2751-6B9D6FE2F8CB}"/>
              </a:ext>
            </a:extLst>
          </p:cNvPr>
          <p:cNvSpPr>
            <a:spLocks noGrp="1"/>
          </p:cNvSpPr>
          <p:nvPr>
            <p:ph type="body" sz="quarter" idx="10"/>
          </p:nvPr>
        </p:nvSpPr>
        <p:spPr>
          <a:xfrm>
            <a:off x="659404" y="444280"/>
            <a:ext cx="10872196" cy="656934"/>
          </a:xfrm>
        </p:spPr>
        <p:txBody>
          <a:bodyPr/>
          <a:lstStyle/>
          <a:p>
            <a:pPr algn="ctr"/>
            <a:r>
              <a:rPr lang="en-US" dirty="0"/>
              <a:t>Thank You &amp; Merry Christmas!</a:t>
            </a:r>
          </a:p>
        </p:txBody>
      </p:sp>
      <p:sp>
        <p:nvSpPr>
          <p:cNvPr id="3" name="Text Placeholder 2">
            <a:extLst>
              <a:ext uri="{FF2B5EF4-FFF2-40B4-BE49-F238E27FC236}">
                <a16:creationId xmlns:a16="http://schemas.microsoft.com/office/drawing/2014/main" id="{79917D9F-B2CF-C42C-94C4-07824727749C}"/>
              </a:ext>
            </a:extLst>
          </p:cNvPr>
          <p:cNvSpPr>
            <a:spLocks noGrp="1"/>
          </p:cNvSpPr>
          <p:nvPr>
            <p:ph type="body" sz="quarter" idx="11"/>
          </p:nvPr>
        </p:nvSpPr>
        <p:spPr>
          <a:xfrm>
            <a:off x="659404" y="1376516"/>
            <a:ext cx="10872196" cy="4453419"/>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Thank you for all your support this year – we couldn’t do what we do without our wonderful </a:t>
            </a:r>
            <a:r>
              <a:rPr lang="en-US" dirty="0" err="1"/>
              <a:t>RiskBites</a:t>
            </a:r>
            <a:r>
              <a:rPr lang="en-US" dirty="0"/>
              <a:t>® community.</a:t>
            </a:r>
          </a:p>
          <a:p>
            <a:pPr marL="342900" indent="-342900">
              <a:spcBef>
                <a:spcPts val="600"/>
              </a:spcBef>
              <a:spcAft>
                <a:spcPts val="600"/>
              </a:spcAft>
              <a:buFont typeface="Arial" panose="020B0604020202020204" pitchFamily="34" charset="0"/>
              <a:buChar char="•"/>
            </a:pPr>
            <a:r>
              <a:rPr lang="en-US" dirty="0"/>
              <a:t>Let us know what you’d like us to cover in 2026!</a:t>
            </a:r>
          </a:p>
          <a:p>
            <a:pPr marL="342900" indent="-342900">
              <a:spcBef>
                <a:spcPts val="600"/>
              </a:spcBef>
              <a:spcAft>
                <a:spcPts val="600"/>
              </a:spcAft>
              <a:buFont typeface="Arial" panose="020B0604020202020204" pitchFamily="34" charset="0"/>
              <a:buChar char="•"/>
            </a:pPr>
            <a:r>
              <a:rPr lang="en-US" dirty="0"/>
              <a:t>2026 Advice &amp; Resolutions</a:t>
            </a:r>
          </a:p>
          <a:p>
            <a:pPr marL="1028700" lvl="1" indent="-342900">
              <a:spcBef>
                <a:spcPts val="600"/>
              </a:spcBef>
              <a:spcAft>
                <a:spcPts val="600"/>
              </a:spcAft>
            </a:pPr>
            <a:r>
              <a:rPr lang="en-US" dirty="0"/>
              <a:t>“If it’s not written down, it didn’t happen!”</a:t>
            </a:r>
          </a:p>
          <a:p>
            <a:pPr marL="1028700" lvl="1" indent="-342900">
              <a:spcBef>
                <a:spcPts val="600"/>
              </a:spcBef>
              <a:spcAft>
                <a:spcPts val="600"/>
              </a:spcAft>
            </a:pPr>
            <a:r>
              <a:rPr lang="en-US" dirty="0"/>
              <a:t>Implement the ‘Hit by a Bus Rule’ as well as the ‘Daily Mail Rule’ (don’t do anything that could lead to you being of interest to the newspapers!)</a:t>
            </a:r>
          </a:p>
          <a:p>
            <a:pPr marL="1028700" lvl="1" indent="-342900">
              <a:spcBef>
                <a:spcPts val="600"/>
              </a:spcBef>
              <a:spcAft>
                <a:spcPts val="600"/>
              </a:spcAft>
            </a:pPr>
            <a:r>
              <a:rPr lang="en-US" dirty="0"/>
              <a:t>Proactively manage emerging risks</a:t>
            </a:r>
          </a:p>
          <a:p>
            <a:pPr marL="1028700" lvl="1" indent="-342900">
              <a:spcBef>
                <a:spcPts val="600"/>
              </a:spcBef>
              <a:spcAft>
                <a:spcPts val="600"/>
              </a:spcAft>
            </a:pPr>
            <a:r>
              <a:rPr lang="en-US" dirty="0" err="1"/>
              <a:t>Prioritise</a:t>
            </a:r>
            <a:r>
              <a:rPr lang="en-US" dirty="0"/>
              <a:t> early intervention</a:t>
            </a:r>
          </a:p>
          <a:p>
            <a:pPr marL="1028700" lvl="1" indent="-342900">
              <a:spcBef>
                <a:spcPts val="600"/>
              </a:spcBef>
              <a:spcAft>
                <a:spcPts val="600"/>
              </a:spcAft>
            </a:pPr>
            <a:r>
              <a:rPr lang="en-US" dirty="0"/>
              <a:t>Build </a:t>
            </a:r>
            <a:r>
              <a:rPr lang="en-US" dirty="0" err="1"/>
              <a:t>defences</a:t>
            </a:r>
            <a:r>
              <a:rPr lang="en-US" dirty="0"/>
              <a:t> before you need them.</a:t>
            </a:r>
          </a:p>
          <a:p>
            <a:pPr marL="342900" indent="-342900">
              <a:spcBef>
                <a:spcPts val="600"/>
              </a:spcBef>
              <a:spcAft>
                <a:spcPts val="600"/>
              </a:spcAft>
              <a:buFont typeface="Arial" panose="020B0604020202020204" pitchFamily="34" charset="0"/>
              <a:buChar char="•"/>
            </a:pPr>
            <a:r>
              <a:rPr lang="en-US" dirty="0"/>
              <a:t>Have a wonderful Christmas and see you in February 2026!</a:t>
            </a:r>
          </a:p>
        </p:txBody>
      </p:sp>
    </p:spTree>
    <p:extLst>
      <p:ext uri="{BB962C8B-B14F-4D97-AF65-F5344CB8AC3E}">
        <p14:creationId xmlns:p14="http://schemas.microsoft.com/office/powerpoint/2010/main" val="4005040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lIns="91440" tIns="45720" rIns="91440" bIns="45720" anchor="b"/>
          <a:lstStyle/>
          <a:p>
            <a:pPr>
              <a:spcBef>
                <a:spcPts val="600"/>
              </a:spcBef>
            </a:pPr>
            <a:r>
              <a:rPr lang="en-GB" dirty="0" err="1">
                <a:solidFill>
                  <a:schemeClr val="bg1"/>
                </a:solidFill>
              </a:rPr>
              <a:t>RiskBites</a:t>
            </a:r>
            <a:r>
              <a:rPr lang="en-GB" dirty="0">
                <a:solidFill>
                  <a:schemeClr val="bg1"/>
                </a:solidFill>
              </a:rPr>
              <a:t>® 2025 Year Round-Up</a:t>
            </a:r>
            <a:br>
              <a:rPr lang="en-GB" dirty="0">
                <a:solidFill>
                  <a:schemeClr val="bg1"/>
                </a:solidFill>
              </a:rPr>
            </a:br>
            <a:r>
              <a:rPr lang="en-GB" dirty="0">
                <a:solidFill>
                  <a:schemeClr val="bg1"/>
                </a:solidFill>
              </a:rPr>
              <a:t>Any Questions?</a:t>
            </a:r>
            <a:br>
              <a:rPr lang="en-GB" dirty="0">
                <a:solidFill>
                  <a:schemeClr val="bg1"/>
                </a:solidFill>
              </a:rPr>
            </a:br>
            <a:br>
              <a:rPr lang="en-GB" dirty="0"/>
            </a:br>
            <a:r>
              <a:rPr lang="en-GB" sz="2000" dirty="0">
                <a:solidFill>
                  <a:schemeClr val="bg1"/>
                </a:solidFill>
              </a:rPr>
              <a:t>Presented by </a:t>
            </a:r>
            <a:r>
              <a:rPr lang="en-US" sz="2000" dirty="0">
                <a:solidFill>
                  <a:schemeClr val="bg1"/>
                </a:solidFill>
              </a:rPr>
              <a:t>Karen Eckstein, Polly Coram and </a:t>
            </a:r>
            <a:r>
              <a:rPr lang="en-US" sz="2000">
                <a:solidFill>
                  <a:schemeClr val="bg1"/>
                </a:solidFill>
              </a:rPr>
              <a:t>Emma Myers</a:t>
            </a:r>
            <a:endParaRPr lang="en-US" dirty="0"/>
          </a:p>
        </p:txBody>
      </p:sp>
    </p:spTree>
    <p:extLst>
      <p:ext uri="{BB962C8B-B14F-4D97-AF65-F5344CB8AC3E}">
        <p14:creationId xmlns:p14="http://schemas.microsoft.com/office/powerpoint/2010/main" val="1238653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FB6FD-8B7E-2D65-68E0-F87CE4D782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AA6F5DB-1269-422B-CBA9-7930C569D2AF}"/>
              </a:ext>
            </a:extLst>
          </p:cNvPr>
          <p:cNvSpPr>
            <a:spLocks noGrp="1"/>
          </p:cNvSpPr>
          <p:nvPr>
            <p:ph type="body" sz="quarter" idx="10"/>
          </p:nvPr>
        </p:nvSpPr>
        <p:spPr>
          <a:xfrm>
            <a:off x="659404" y="511277"/>
            <a:ext cx="10872196" cy="619433"/>
          </a:xfrm>
        </p:spPr>
        <p:txBody>
          <a:bodyPr/>
          <a:lstStyle/>
          <a:p>
            <a:pPr algn="ctr"/>
            <a:r>
              <a:rPr lang="en-GB" dirty="0"/>
              <a:t>Introducing Close the Circle®</a:t>
            </a:r>
          </a:p>
        </p:txBody>
      </p:sp>
      <p:sp>
        <p:nvSpPr>
          <p:cNvPr id="3" name="Text Placeholder 2">
            <a:extLst>
              <a:ext uri="{FF2B5EF4-FFF2-40B4-BE49-F238E27FC236}">
                <a16:creationId xmlns:a16="http://schemas.microsoft.com/office/drawing/2014/main" id="{4275EA2E-2D8E-B0DB-711A-ECC8BF2E373F}"/>
              </a:ext>
            </a:extLst>
          </p:cNvPr>
          <p:cNvSpPr>
            <a:spLocks noGrp="1"/>
          </p:cNvSpPr>
          <p:nvPr>
            <p:ph type="body" sz="quarter" idx="11"/>
          </p:nvPr>
        </p:nvSpPr>
        <p:spPr>
          <a:xfrm>
            <a:off x="659404" y="1317523"/>
            <a:ext cx="10872196" cy="4654652"/>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Our Close the Circle® service redesigns engagement letters and, crucially, the supporting processes that sit behind them, helping firms:</a:t>
            </a:r>
          </a:p>
          <a:p>
            <a:pPr marL="1028700" lvl="1" indent="-342900">
              <a:spcBef>
                <a:spcPts val="600"/>
              </a:spcBef>
              <a:spcAft>
                <a:spcPts val="600"/>
              </a:spcAft>
            </a:pPr>
            <a:r>
              <a:rPr lang="en-US" dirty="0"/>
              <a:t>Reduce the risk of claims and complaints</a:t>
            </a:r>
          </a:p>
          <a:p>
            <a:pPr marL="1028700" lvl="1" indent="-342900">
              <a:spcBef>
                <a:spcPts val="600"/>
              </a:spcBef>
              <a:spcAft>
                <a:spcPts val="600"/>
              </a:spcAft>
            </a:pPr>
            <a:r>
              <a:rPr lang="en-US" dirty="0"/>
              <a:t>Manage scope effectively and avoid retainer creep</a:t>
            </a:r>
          </a:p>
          <a:p>
            <a:pPr marL="1028700" lvl="1" indent="-342900">
              <a:spcBef>
                <a:spcPts val="600"/>
              </a:spcBef>
              <a:spcAft>
                <a:spcPts val="600"/>
              </a:spcAft>
            </a:pPr>
            <a:r>
              <a:rPr lang="en-US" dirty="0"/>
              <a:t>Strengthen fee certainty and improve profitability</a:t>
            </a:r>
          </a:p>
          <a:p>
            <a:pPr marL="1028700" lvl="1" indent="-342900">
              <a:spcBef>
                <a:spcPts val="600"/>
              </a:spcBef>
              <a:spcAft>
                <a:spcPts val="600"/>
              </a:spcAft>
            </a:pPr>
            <a:r>
              <a:rPr lang="en-US" dirty="0"/>
              <a:t>Give teams clarity and confidence in how to </a:t>
            </a:r>
            <a:r>
              <a:rPr lang="en-US"/>
              <a:t>apply protections</a:t>
            </a:r>
            <a:endParaRPr lang="en-US" dirty="0"/>
          </a:p>
          <a:p>
            <a:pPr marL="1028700" lvl="1" indent="-342900">
              <a:spcBef>
                <a:spcPts val="600"/>
              </a:spcBef>
              <a:spcAft>
                <a:spcPts val="600"/>
              </a:spcAft>
            </a:pPr>
            <a:r>
              <a:rPr lang="en-US" dirty="0"/>
              <a:t>Improve client relationships.</a:t>
            </a:r>
          </a:p>
          <a:p>
            <a:pPr marL="342900" indent="-342900">
              <a:spcBef>
                <a:spcPts val="600"/>
              </a:spcBef>
              <a:spcAft>
                <a:spcPts val="600"/>
              </a:spcAft>
              <a:buFont typeface="Arial" panose="020B0604020202020204" pitchFamily="34" charset="0"/>
              <a:buChar char="•"/>
            </a:pPr>
            <a:r>
              <a:rPr lang="en-US" dirty="0"/>
              <a:t>What clients tell us:</a:t>
            </a:r>
          </a:p>
          <a:p>
            <a:pPr marL="1028700" lvl="1" indent="-342900">
              <a:spcBef>
                <a:spcPts val="600"/>
              </a:spcBef>
              <a:spcAft>
                <a:spcPts val="600"/>
              </a:spcAft>
            </a:pPr>
            <a:r>
              <a:rPr lang="en-US" dirty="0"/>
              <a:t>“Better liability caps”</a:t>
            </a:r>
          </a:p>
          <a:p>
            <a:pPr marL="1028700" lvl="1" indent="-342900">
              <a:spcBef>
                <a:spcPts val="600"/>
              </a:spcBef>
              <a:spcAft>
                <a:spcPts val="600"/>
              </a:spcAft>
            </a:pPr>
            <a:r>
              <a:rPr lang="en-US" dirty="0"/>
              <a:t>“Streamlined onboarding”</a:t>
            </a:r>
          </a:p>
          <a:p>
            <a:pPr marL="1028700" lvl="1" indent="-342900">
              <a:spcBef>
                <a:spcPts val="600"/>
              </a:spcBef>
              <a:spcAft>
                <a:spcPts val="600"/>
              </a:spcAft>
            </a:pPr>
            <a:r>
              <a:rPr lang="en-US" dirty="0"/>
              <a:t>“Confidence in what we do and why we do it”.</a:t>
            </a:r>
          </a:p>
        </p:txBody>
      </p:sp>
    </p:spTree>
    <p:extLst>
      <p:ext uri="{BB962C8B-B14F-4D97-AF65-F5344CB8AC3E}">
        <p14:creationId xmlns:p14="http://schemas.microsoft.com/office/powerpoint/2010/main" val="229865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ACB48-8206-F656-7DEA-D2828F7BBF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9182FD3-5D92-DB36-3577-EFCB0062131D}"/>
              </a:ext>
            </a:extLst>
          </p:cNvPr>
          <p:cNvSpPr>
            <a:spLocks noGrp="1"/>
          </p:cNvSpPr>
          <p:nvPr>
            <p:ph type="body" sz="quarter" idx="10"/>
          </p:nvPr>
        </p:nvSpPr>
        <p:spPr>
          <a:xfrm>
            <a:off x="659404" y="1025305"/>
            <a:ext cx="10872196" cy="437846"/>
          </a:xfrm>
        </p:spPr>
        <p:txBody>
          <a:bodyPr/>
          <a:lstStyle/>
          <a:p>
            <a:pPr algn="ctr"/>
            <a:r>
              <a:rPr lang="en-US" dirty="0"/>
              <a:t>What Close the Circle® Includes</a:t>
            </a:r>
          </a:p>
        </p:txBody>
      </p:sp>
      <p:sp>
        <p:nvSpPr>
          <p:cNvPr id="3" name="Text Placeholder 2">
            <a:extLst>
              <a:ext uri="{FF2B5EF4-FFF2-40B4-BE49-F238E27FC236}">
                <a16:creationId xmlns:a16="http://schemas.microsoft.com/office/drawing/2014/main" id="{7DB77F25-974A-CACF-6CE6-74E71524D8CE}"/>
              </a:ext>
            </a:extLst>
          </p:cNvPr>
          <p:cNvSpPr>
            <a:spLocks noGrp="1"/>
          </p:cNvSpPr>
          <p:nvPr>
            <p:ph type="body" sz="quarter" idx="11"/>
          </p:nvPr>
        </p:nvSpPr>
        <p:spPr>
          <a:xfrm>
            <a:off x="659404" y="1731645"/>
            <a:ext cx="10872196" cy="4240530"/>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Integrated, practical documents that work together:</a:t>
            </a:r>
          </a:p>
          <a:p>
            <a:pPr marL="1028700" lvl="1" indent="-342900">
              <a:spcBef>
                <a:spcPts val="600"/>
              </a:spcBef>
              <a:spcAft>
                <a:spcPts val="600"/>
              </a:spcAft>
            </a:pPr>
            <a:r>
              <a:rPr lang="en-US" dirty="0"/>
              <a:t>Terms of Business</a:t>
            </a:r>
          </a:p>
          <a:p>
            <a:pPr marL="1028700" lvl="1" indent="-342900">
              <a:spcBef>
                <a:spcPts val="600"/>
              </a:spcBef>
              <a:spcAft>
                <a:spcPts val="600"/>
              </a:spcAft>
            </a:pPr>
            <a:r>
              <a:rPr lang="en-US" dirty="0"/>
              <a:t>Complaints Policy, Process, Guidance &amp; Log</a:t>
            </a:r>
          </a:p>
          <a:p>
            <a:pPr marL="1028700" lvl="1" indent="-342900">
              <a:spcBef>
                <a:spcPts val="600"/>
              </a:spcBef>
              <a:spcAft>
                <a:spcPts val="600"/>
              </a:spcAft>
            </a:pPr>
            <a:r>
              <a:rPr lang="en-US" dirty="0"/>
              <a:t>Liability Cap Policy, Process &amp; Guidance</a:t>
            </a:r>
          </a:p>
          <a:p>
            <a:pPr marL="1028700" lvl="1" indent="-342900">
              <a:spcBef>
                <a:spcPts val="600"/>
              </a:spcBef>
              <a:spcAft>
                <a:spcPts val="600"/>
              </a:spcAft>
            </a:pPr>
            <a:r>
              <a:rPr lang="en-US" dirty="0"/>
              <a:t>Scope Creep Policy, Process &amp; Guidance</a:t>
            </a:r>
          </a:p>
          <a:p>
            <a:pPr marL="1028700" lvl="1" indent="-342900">
              <a:spcBef>
                <a:spcPts val="600"/>
              </a:spcBef>
              <a:spcAft>
                <a:spcPts val="600"/>
              </a:spcAft>
            </a:pPr>
            <a:r>
              <a:rPr lang="en-US" dirty="0"/>
              <a:t>Engagement Letter &amp; Fee Schedule</a:t>
            </a:r>
          </a:p>
          <a:p>
            <a:pPr marL="1028700" lvl="1" indent="-342900">
              <a:spcBef>
                <a:spcPts val="600"/>
              </a:spcBef>
              <a:spcAft>
                <a:spcPts val="600"/>
              </a:spcAft>
            </a:pPr>
            <a:r>
              <a:rPr lang="en-US" dirty="0"/>
              <a:t>Schedule of Services</a:t>
            </a:r>
          </a:p>
          <a:p>
            <a:pPr marL="1028700" lvl="1" indent="-342900">
              <a:spcBef>
                <a:spcPts val="600"/>
              </a:spcBef>
              <a:spcAft>
                <a:spcPts val="600"/>
              </a:spcAft>
            </a:pPr>
            <a:r>
              <a:rPr lang="en-US" dirty="0"/>
              <a:t>Consumer Engagement Letter + supporting materials</a:t>
            </a:r>
          </a:p>
          <a:p>
            <a:pPr marL="342900" indent="-342900">
              <a:spcBef>
                <a:spcPts val="600"/>
              </a:spcBef>
              <a:spcAft>
                <a:spcPts val="600"/>
              </a:spcAft>
              <a:buFont typeface="Arial" panose="020B0604020202020204" pitchFamily="34" charset="0"/>
              <a:buChar char="•"/>
            </a:pPr>
            <a:r>
              <a:rPr lang="en-US" dirty="0"/>
              <a:t>Fixed Price Services for Legal &amp; Accountancy Firms</a:t>
            </a:r>
          </a:p>
        </p:txBody>
      </p:sp>
    </p:spTree>
    <p:extLst>
      <p:ext uri="{BB962C8B-B14F-4D97-AF65-F5344CB8AC3E}">
        <p14:creationId xmlns:p14="http://schemas.microsoft.com/office/powerpoint/2010/main" val="2220103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8CE4-FCF1-EE05-20BA-39000A1BBB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CBC61A-27BB-EF13-FDE8-DD1FE6A5ADC1}"/>
              </a:ext>
            </a:extLst>
          </p:cNvPr>
          <p:cNvSpPr>
            <a:spLocks noGrp="1"/>
          </p:cNvSpPr>
          <p:nvPr>
            <p:ph type="body" sz="quarter" idx="10"/>
          </p:nvPr>
        </p:nvSpPr>
        <p:spPr>
          <a:xfrm>
            <a:off x="659404" y="1330105"/>
            <a:ext cx="10872196" cy="1384520"/>
          </a:xfrm>
        </p:spPr>
        <p:txBody>
          <a:bodyPr/>
          <a:lstStyle/>
          <a:p>
            <a:pPr algn="ctr"/>
            <a:r>
              <a:rPr lang="en-US" dirty="0"/>
              <a:t>Case Studies: Multi-Regulator Accountancy &amp; Probate Firm (1)</a:t>
            </a:r>
          </a:p>
          <a:p>
            <a:pPr algn="ctr"/>
            <a:endParaRPr lang="en-US" dirty="0"/>
          </a:p>
        </p:txBody>
      </p:sp>
      <p:sp>
        <p:nvSpPr>
          <p:cNvPr id="3" name="Text Placeholder 2">
            <a:extLst>
              <a:ext uri="{FF2B5EF4-FFF2-40B4-BE49-F238E27FC236}">
                <a16:creationId xmlns:a16="http://schemas.microsoft.com/office/drawing/2014/main" id="{A7F47429-BF3C-E84F-A9B1-CD91B8CE2E82}"/>
              </a:ext>
            </a:extLst>
          </p:cNvPr>
          <p:cNvSpPr>
            <a:spLocks noGrp="1"/>
          </p:cNvSpPr>
          <p:nvPr>
            <p:ph type="body" sz="quarter" idx="11"/>
          </p:nvPr>
        </p:nvSpPr>
        <p:spPr>
          <a:xfrm>
            <a:off x="659404" y="2327911"/>
            <a:ext cx="10872196" cy="4240530"/>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The challenge:</a:t>
            </a:r>
          </a:p>
          <a:p>
            <a:pPr marL="1028700" lvl="1" indent="-342900">
              <a:spcBef>
                <a:spcPts val="600"/>
              </a:spcBef>
              <a:spcAft>
                <a:spcPts val="600"/>
              </a:spcAft>
            </a:pPr>
            <a:r>
              <a:rPr lang="en-US" dirty="0"/>
              <a:t>Needed to satisfy ICAEW, CILEX, and the Legal Ombudsman scheme</a:t>
            </a:r>
          </a:p>
          <a:p>
            <a:pPr marL="1028700" lvl="1" indent="-342900">
              <a:spcBef>
                <a:spcPts val="600"/>
              </a:spcBef>
              <a:spcAft>
                <a:spcPts val="600"/>
              </a:spcAft>
            </a:pPr>
            <a:r>
              <a:rPr lang="en-US" dirty="0"/>
              <a:t>Existing documents didn’t meet requirements or support staff in complaints issues.</a:t>
            </a:r>
          </a:p>
          <a:p>
            <a:pPr marL="342900" indent="-342900">
              <a:spcBef>
                <a:spcPts val="600"/>
              </a:spcBef>
              <a:spcAft>
                <a:spcPts val="600"/>
              </a:spcAft>
              <a:buFont typeface="Arial" panose="020B0604020202020204" pitchFamily="34" charset="0"/>
              <a:buChar char="•"/>
            </a:pPr>
            <a:r>
              <a:rPr lang="en-US" dirty="0"/>
              <a:t>What we delivered:</a:t>
            </a:r>
          </a:p>
          <a:p>
            <a:pPr marL="1028700" lvl="1" indent="-342900">
              <a:spcBef>
                <a:spcPts val="600"/>
              </a:spcBef>
              <a:spcAft>
                <a:spcPts val="600"/>
              </a:spcAft>
            </a:pPr>
            <a:r>
              <a:rPr lang="en-US" dirty="0"/>
              <a:t>Rebuilt Terms of Business and Complaints Policy to meet all regulators’ expectations</a:t>
            </a:r>
          </a:p>
          <a:p>
            <a:pPr marL="1028700" lvl="1" indent="-342900">
              <a:spcBef>
                <a:spcPts val="600"/>
              </a:spcBef>
              <a:spcAft>
                <a:spcPts val="600"/>
              </a:spcAft>
            </a:pPr>
            <a:r>
              <a:rPr lang="en-US" dirty="0"/>
              <a:t>Introduced clear, practical processes and guidance for staff to follow consistently.</a:t>
            </a:r>
          </a:p>
        </p:txBody>
      </p:sp>
    </p:spTree>
    <p:extLst>
      <p:ext uri="{BB962C8B-B14F-4D97-AF65-F5344CB8AC3E}">
        <p14:creationId xmlns:p14="http://schemas.microsoft.com/office/powerpoint/2010/main" val="1668147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32D58-B636-660C-FFAE-91157A1AC4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521245-EF31-A7A0-8BD4-A4F5FDC1EBFB}"/>
              </a:ext>
            </a:extLst>
          </p:cNvPr>
          <p:cNvSpPr>
            <a:spLocks noGrp="1"/>
          </p:cNvSpPr>
          <p:nvPr>
            <p:ph type="body" sz="quarter" idx="10"/>
          </p:nvPr>
        </p:nvSpPr>
        <p:spPr>
          <a:xfrm>
            <a:off x="659404" y="1168180"/>
            <a:ext cx="10872196" cy="1384520"/>
          </a:xfrm>
        </p:spPr>
        <p:txBody>
          <a:bodyPr/>
          <a:lstStyle/>
          <a:p>
            <a:pPr algn="ctr"/>
            <a:r>
              <a:rPr lang="en-US" dirty="0"/>
              <a:t>Case Studies: Multi-Regulator Accountancy &amp; Probate Firm (2)</a:t>
            </a:r>
          </a:p>
          <a:p>
            <a:pPr algn="ctr"/>
            <a:endParaRPr lang="en-US" dirty="0"/>
          </a:p>
        </p:txBody>
      </p:sp>
      <p:sp>
        <p:nvSpPr>
          <p:cNvPr id="3" name="Text Placeholder 2">
            <a:extLst>
              <a:ext uri="{FF2B5EF4-FFF2-40B4-BE49-F238E27FC236}">
                <a16:creationId xmlns:a16="http://schemas.microsoft.com/office/drawing/2014/main" id="{5487990E-5CB4-A49E-D9BD-B7F2975C2A39}"/>
              </a:ext>
            </a:extLst>
          </p:cNvPr>
          <p:cNvSpPr>
            <a:spLocks noGrp="1"/>
          </p:cNvSpPr>
          <p:nvPr>
            <p:ph type="body" sz="quarter" idx="11"/>
          </p:nvPr>
        </p:nvSpPr>
        <p:spPr>
          <a:xfrm>
            <a:off x="659404" y="1962149"/>
            <a:ext cx="10872196" cy="4010025"/>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The benefits:</a:t>
            </a:r>
          </a:p>
          <a:p>
            <a:pPr marL="1028700" lvl="1" indent="-342900">
              <a:spcBef>
                <a:spcPts val="600"/>
              </a:spcBef>
              <a:spcAft>
                <a:spcPts val="600"/>
              </a:spcAft>
            </a:pPr>
            <a:r>
              <a:rPr lang="en-US" dirty="0"/>
              <a:t>Ability to demonstrate a compliant and defensible complaints policy to multiple regulators</a:t>
            </a:r>
          </a:p>
          <a:p>
            <a:pPr marL="1028700" lvl="1" indent="-342900">
              <a:spcBef>
                <a:spcPts val="600"/>
              </a:spcBef>
              <a:spcAft>
                <a:spcPts val="600"/>
              </a:spcAft>
            </a:pPr>
            <a:r>
              <a:rPr lang="en-US" dirty="0"/>
              <a:t>Staff gained confidence, clarity and certainty when handling concerns</a:t>
            </a:r>
          </a:p>
          <a:p>
            <a:pPr marL="1028700" lvl="1" indent="-342900">
              <a:spcBef>
                <a:spcPts val="600"/>
              </a:spcBef>
              <a:spcAft>
                <a:spcPts val="600"/>
              </a:spcAft>
            </a:pPr>
            <a:r>
              <a:rPr lang="en-US" dirty="0"/>
              <a:t>Complaints could be handled swiftly, turning difficult client relationships around</a:t>
            </a:r>
          </a:p>
          <a:p>
            <a:pPr marL="1028700" lvl="1" indent="-342900">
              <a:spcBef>
                <a:spcPts val="600"/>
              </a:spcBef>
              <a:spcAft>
                <a:spcPts val="600"/>
              </a:spcAft>
            </a:pPr>
            <a:r>
              <a:rPr lang="en-US" dirty="0"/>
              <a:t>The firm could limit the wider impact of a complaint through early, structured action</a:t>
            </a:r>
          </a:p>
          <a:p>
            <a:pPr marL="1028700" lvl="1" indent="-342900">
              <a:spcBef>
                <a:spcPts val="600"/>
              </a:spcBef>
              <a:spcAft>
                <a:spcPts val="600"/>
              </a:spcAft>
            </a:pPr>
            <a:r>
              <a:rPr lang="en-US" dirty="0"/>
              <a:t>Signposted the importance of early notification to brokers and insurers, ensuring staff knew when and how to report circumstances or claims.</a:t>
            </a:r>
          </a:p>
        </p:txBody>
      </p:sp>
    </p:spTree>
    <p:extLst>
      <p:ext uri="{BB962C8B-B14F-4D97-AF65-F5344CB8AC3E}">
        <p14:creationId xmlns:p14="http://schemas.microsoft.com/office/powerpoint/2010/main" val="868146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59639-3B00-A937-9DC3-FFDB5D01C5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2F7A64-A67A-EE7D-B663-FDDF7210C786}"/>
              </a:ext>
            </a:extLst>
          </p:cNvPr>
          <p:cNvSpPr>
            <a:spLocks noGrp="1"/>
          </p:cNvSpPr>
          <p:nvPr>
            <p:ph type="body" sz="quarter" idx="10"/>
          </p:nvPr>
        </p:nvSpPr>
        <p:spPr>
          <a:xfrm>
            <a:off x="659404" y="577629"/>
            <a:ext cx="10872196" cy="1384520"/>
          </a:xfrm>
        </p:spPr>
        <p:txBody>
          <a:bodyPr/>
          <a:lstStyle/>
          <a:p>
            <a:pPr algn="ctr"/>
            <a:r>
              <a:rPr lang="en-US" dirty="0"/>
              <a:t>Case Studies: Start-Up with Over-Engineered Documentation (1)</a:t>
            </a:r>
          </a:p>
        </p:txBody>
      </p:sp>
      <p:sp>
        <p:nvSpPr>
          <p:cNvPr id="3" name="Text Placeholder 2">
            <a:extLst>
              <a:ext uri="{FF2B5EF4-FFF2-40B4-BE49-F238E27FC236}">
                <a16:creationId xmlns:a16="http://schemas.microsoft.com/office/drawing/2014/main" id="{92F79720-01E6-A1E2-1077-0E9E008B237A}"/>
              </a:ext>
            </a:extLst>
          </p:cNvPr>
          <p:cNvSpPr>
            <a:spLocks noGrp="1"/>
          </p:cNvSpPr>
          <p:nvPr>
            <p:ph type="body" sz="quarter" idx="11"/>
          </p:nvPr>
        </p:nvSpPr>
        <p:spPr>
          <a:xfrm>
            <a:off x="659404" y="2279870"/>
            <a:ext cx="10872196" cy="4010025"/>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The challenge:</a:t>
            </a:r>
          </a:p>
          <a:p>
            <a:pPr marL="1028700" lvl="1" indent="-342900">
              <a:spcBef>
                <a:spcPts val="600"/>
              </a:spcBef>
              <a:spcAft>
                <a:spcPts val="600"/>
              </a:spcAft>
            </a:pPr>
            <a:r>
              <a:rPr lang="en-US" dirty="0"/>
              <a:t>A one-person accountancy consultancy had inherited multi-jurisdictional templates from a large international firm</a:t>
            </a:r>
          </a:p>
          <a:p>
            <a:pPr marL="1028700" lvl="1" indent="-342900">
              <a:spcBef>
                <a:spcPts val="600"/>
              </a:spcBef>
              <a:spcAft>
                <a:spcPts val="600"/>
              </a:spcAft>
            </a:pPr>
            <a:r>
              <a:rPr lang="en-US" dirty="0"/>
              <a:t>Documentation was far too complex, making them difficult to use consistently or effectively, and created unnecessary risk.</a:t>
            </a:r>
          </a:p>
          <a:p>
            <a:pPr marL="342900" indent="-342900">
              <a:spcBef>
                <a:spcPts val="600"/>
              </a:spcBef>
              <a:spcAft>
                <a:spcPts val="600"/>
              </a:spcAft>
              <a:buFont typeface="Arial" panose="020B0604020202020204" pitchFamily="34" charset="0"/>
              <a:buChar char="•"/>
            </a:pPr>
            <a:r>
              <a:rPr lang="en-US" dirty="0"/>
              <a:t>What we delivered:</a:t>
            </a:r>
          </a:p>
          <a:p>
            <a:pPr marL="1028700" lvl="1" indent="-342900">
              <a:spcBef>
                <a:spcPts val="600"/>
              </a:spcBef>
              <a:spcAft>
                <a:spcPts val="600"/>
              </a:spcAft>
            </a:pPr>
            <a:r>
              <a:rPr lang="en-US" dirty="0"/>
              <a:t>Rebuilt the entire pack into simplified, practical and fit-for-purpose documents</a:t>
            </a:r>
          </a:p>
          <a:p>
            <a:pPr marL="1028700" lvl="1" indent="-342900">
              <a:spcBef>
                <a:spcPts val="600"/>
              </a:spcBef>
              <a:spcAft>
                <a:spcPts val="600"/>
              </a:spcAft>
            </a:pPr>
            <a:r>
              <a:rPr lang="en-US" dirty="0"/>
              <a:t>Ensured policies and processes aligned with the reality of a solo practice</a:t>
            </a:r>
          </a:p>
          <a:p>
            <a:pPr marL="1028700" lvl="1" indent="-342900">
              <a:spcBef>
                <a:spcPts val="600"/>
              </a:spcBef>
              <a:spcAft>
                <a:spcPts val="600"/>
              </a:spcAft>
            </a:pPr>
            <a:r>
              <a:rPr lang="en-US" dirty="0"/>
              <a:t>Provided clear guidance to support consistent application.</a:t>
            </a:r>
          </a:p>
        </p:txBody>
      </p:sp>
    </p:spTree>
    <p:extLst>
      <p:ext uri="{BB962C8B-B14F-4D97-AF65-F5344CB8AC3E}">
        <p14:creationId xmlns:p14="http://schemas.microsoft.com/office/powerpoint/2010/main" val="1864041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0BBDE-0350-4BEC-4181-E470B78FEC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8A9EF3-7D33-A67C-342E-EA3918D3E8CD}"/>
              </a:ext>
            </a:extLst>
          </p:cNvPr>
          <p:cNvSpPr>
            <a:spLocks noGrp="1"/>
          </p:cNvSpPr>
          <p:nvPr>
            <p:ph type="body" sz="quarter" idx="10"/>
          </p:nvPr>
        </p:nvSpPr>
        <p:spPr>
          <a:xfrm>
            <a:off x="659902" y="719869"/>
            <a:ext cx="10872196" cy="1384520"/>
          </a:xfrm>
        </p:spPr>
        <p:txBody>
          <a:bodyPr/>
          <a:lstStyle/>
          <a:p>
            <a:pPr algn="ctr"/>
            <a:r>
              <a:rPr lang="en-US" dirty="0"/>
              <a:t>Case Studies: Start-Up with Over-Engineered Documentation (2)</a:t>
            </a:r>
          </a:p>
        </p:txBody>
      </p:sp>
      <p:sp>
        <p:nvSpPr>
          <p:cNvPr id="3" name="Text Placeholder 2">
            <a:extLst>
              <a:ext uri="{FF2B5EF4-FFF2-40B4-BE49-F238E27FC236}">
                <a16:creationId xmlns:a16="http://schemas.microsoft.com/office/drawing/2014/main" id="{214B2E39-EE55-A468-FF73-65CF154901AC}"/>
              </a:ext>
            </a:extLst>
          </p:cNvPr>
          <p:cNvSpPr>
            <a:spLocks noGrp="1"/>
          </p:cNvSpPr>
          <p:nvPr>
            <p:ph type="body" sz="quarter" idx="11"/>
          </p:nvPr>
        </p:nvSpPr>
        <p:spPr>
          <a:xfrm>
            <a:off x="659404" y="2367280"/>
            <a:ext cx="10872196" cy="3604894"/>
          </a:xfrm>
        </p:spPr>
        <p:txBody>
          <a:bodyPr lIns="91440" tIns="45720" rIns="91440" bIns="45720" anchor="t"/>
          <a:lstStyle/>
          <a:p>
            <a:pPr marL="342900" indent="-342900">
              <a:spcBef>
                <a:spcPts val="600"/>
              </a:spcBef>
              <a:spcAft>
                <a:spcPts val="600"/>
              </a:spcAft>
              <a:buFont typeface="Arial" panose="020B0604020202020204" pitchFamily="34" charset="0"/>
              <a:buChar char="•"/>
            </a:pPr>
            <a:r>
              <a:rPr lang="en-US" dirty="0"/>
              <a:t>The benefits:</a:t>
            </a:r>
          </a:p>
          <a:p>
            <a:pPr marL="1028700" lvl="1" indent="-342900">
              <a:spcBef>
                <a:spcPts val="600"/>
              </a:spcBef>
              <a:spcAft>
                <a:spcPts val="600"/>
              </a:spcAft>
            </a:pPr>
            <a:r>
              <a:rPr lang="en-US" dirty="0"/>
              <a:t>A streamlined suite of documents the client can use confidently and consistently</a:t>
            </a:r>
          </a:p>
          <a:p>
            <a:pPr marL="1028700" lvl="1" indent="-342900">
              <a:spcBef>
                <a:spcPts val="600"/>
              </a:spcBef>
              <a:spcAft>
                <a:spcPts val="600"/>
              </a:spcAft>
            </a:pPr>
            <a:r>
              <a:rPr lang="en-US" dirty="0"/>
              <a:t>Engagement terms that match the services offered, reducing risk of complaints and misunderstandings</a:t>
            </a:r>
          </a:p>
          <a:p>
            <a:pPr marL="1028700" lvl="1" indent="-342900">
              <a:spcBef>
                <a:spcPts val="600"/>
              </a:spcBef>
              <a:spcAft>
                <a:spcPts val="600"/>
              </a:spcAft>
            </a:pPr>
            <a:r>
              <a:rPr lang="en-US" dirty="0"/>
              <a:t>Robust, understandable liability caps tailored to a small practice </a:t>
            </a:r>
          </a:p>
          <a:p>
            <a:pPr marL="1028700" lvl="1" indent="-342900">
              <a:spcBef>
                <a:spcPts val="600"/>
              </a:spcBef>
              <a:spcAft>
                <a:spcPts val="600"/>
              </a:spcAft>
            </a:pPr>
            <a:r>
              <a:rPr lang="en-US" dirty="0"/>
              <a:t>Strong foundations for future growth, built around practical processes rather than complex, unsuitable documentation.</a:t>
            </a:r>
          </a:p>
        </p:txBody>
      </p:sp>
    </p:spTree>
    <p:extLst>
      <p:ext uri="{BB962C8B-B14F-4D97-AF65-F5344CB8AC3E}">
        <p14:creationId xmlns:p14="http://schemas.microsoft.com/office/powerpoint/2010/main" val="1776314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E89A5-929A-CF5C-2561-CB1785C319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476807-FEB0-F4BE-9B03-05FF53850643}"/>
              </a:ext>
            </a:extLst>
          </p:cNvPr>
          <p:cNvSpPr>
            <a:spLocks noGrp="1"/>
          </p:cNvSpPr>
          <p:nvPr>
            <p:ph type="body" sz="quarter" idx="10"/>
          </p:nvPr>
        </p:nvSpPr>
        <p:spPr>
          <a:xfrm>
            <a:off x="659404" y="331217"/>
            <a:ext cx="10872196" cy="1114124"/>
          </a:xfrm>
        </p:spPr>
        <p:txBody>
          <a:bodyPr/>
          <a:lstStyle/>
          <a:p>
            <a:pPr algn="ctr"/>
            <a:r>
              <a:rPr lang="en-US" dirty="0"/>
              <a:t>Case Studies: Limiting Audit Liability &amp; ACSP</a:t>
            </a:r>
          </a:p>
        </p:txBody>
      </p:sp>
      <p:sp>
        <p:nvSpPr>
          <p:cNvPr id="3" name="Text Placeholder 2">
            <a:extLst>
              <a:ext uri="{FF2B5EF4-FFF2-40B4-BE49-F238E27FC236}">
                <a16:creationId xmlns:a16="http://schemas.microsoft.com/office/drawing/2014/main" id="{1DDBAEC5-DE44-B36D-AD15-5C2FD33B1C8D}"/>
              </a:ext>
            </a:extLst>
          </p:cNvPr>
          <p:cNvSpPr>
            <a:spLocks noGrp="1"/>
          </p:cNvSpPr>
          <p:nvPr>
            <p:ph type="body" sz="quarter" idx="11"/>
          </p:nvPr>
        </p:nvSpPr>
        <p:spPr>
          <a:xfrm>
            <a:off x="659404" y="1717041"/>
            <a:ext cx="10872196" cy="4509134"/>
          </a:xfrm>
        </p:spPr>
        <p:txBody>
          <a:bodyPr lIns="91440" tIns="45720" rIns="91440" bIns="45720" anchor="t"/>
          <a:lstStyle/>
          <a:p>
            <a:pPr marL="342900" indent="-342900">
              <a:spcBef>
                <a:spcPts val="400"/>
              </a:spcBef>
              <a:spcAft>
                <a:spcPts val="400"/>
              </a:spcAft>
              <a:buFont typeface="Arial" panose="020B0604020202020204" pitchFamily="34" charset="0"/>
              <a:buChar char="•"/>
            </a:pPr>
            <a:r>
              <a:rPr lang="en-US" dirty="0"/>
              <a:t>The challenge:</a:t>
            </a:r>
          </a:p>
          <a:p>
            <a:pPr marL="1028700" lvl="1" indent="-342900">
              <a:spcBef>
                <a:spcPts val="400"/>
              </a:spcBef>
              <a:spcAft>
                <a:spcPts val="400"/>
              </a:spcAft>
            </a:pPr>
            <a:r>
              <a:rPr lang="en-US" dirty="0"/>
              <a:t>The firm needed to limit liability for audit engagements, which sat outside its standard engagement process</a:t>
            </a:r>
          </a:p>
          <a:p>
            <a:pPr marL="1028700" lvl="1" indent="-342900">
              <a:spcBef>
                <a:spcPts val="400"/>
              </a:spcBef>
              <a:spcAft>
                <a:spcPts val="400"/>
              </a:spcAft>
            </a:pPr>
            <a:r>
              <a:rPr lang="en-US" dirty="0"/>
              <a:t>Existing documents did not set out the work covered, clarify the responsibilities owed (and limit these to the client), or address the specific risks associated with ACSP work (</a:t>
            </a:r>
            <a:r>
              <a:rPr lang="en-US" dirty="0" err="1"/>
              <a:t>Authorised</a:t>
            </a:r>
            <a:r>
              <a:rPr lang="en-US" dirty="0"/>
              <a:t> Corporate Service Provider).</a:t>
            </a:r>
          </a:p>
          <a:p>
            <a:pPr marL="342900" indent="-342900">
              <a:spcBef>
                <a:spcPts val="400"/>
              </a:spcBef>
              <a:spcAft>
                <a:spcPts val="400"/>
              </a:spcAft>
              <a:buFont typeface="Arial" panose="020B0604020202020204" pitchFamily="34" charset="0"/>
              <a:buChar char="•"/>
            </a:pPr>
            <a:r>
              <a:rPr lang="en-US" dirty="0"/>
              <a:t>What we delivered:</a:t>
            </a:r>
          </a:p>
          <a:p>
            <a:pPr marL="1028700" lvl="1" indent="-342900">
              <a:spcBef>
                <a:spcPts val="400"/>
              </a:spcBef>
              <a:spcAft>
                <a:spcPts val="400"/>
              </a:spcAft>
            </a:pPr>
            <a:r>
              <a:rPr lang="en-US" dirty="0"/>
              <a:t>Created a complete, purpose-built ACSP suite of documents</a:t>
            </a:r>
          </a:p>
          <a:p>
            <a:pPr marL="1028700" lvl="1" indent="-342900">
              <a:spcBef>
                <a:spcPts val="400"/>
              </a:spcBef>
              <a:spcAft>
                <a:spcPts val="400"/>
              </a:spcAft>
            </a:pPr>
            <a:r>
              <a:rPr lang="en-US" dirty="0"/>
              <a:t>Developed clear and enforceable audit-specific limitation of liability wording.</a:t>
            </a:r>
          </a:p>
          <a:p>
            <a:pPr marL="342900" indent="-342900">
              <a:spcBef>
                <a:spcPts val="400"/>
              </a:spcBef>
              <a:spcAft>
                <a:spcPts val="400"/>
              </a:spcAft>
              <a:buFont typeface="Arial" panose="020B0604020202020204" pitchFamily="34" charset="0"/>
              <a:buChar char="•"/>
            </a:pPr>
            <a:r>
              <a:rPr lang="en-US" dirty="0"/>
              <a:t>The benefits:</a:t>
            </a:r>
          </a:p>
          <a:p>
            <a:pPr marL="1028700" lvl="1" indent="-342900">
              <a:spcBef>
                <a:spcPts val="400"/>
              </a:spcBef>
              <a:spcAft>
                <a:spcPts val="400"/>
              </a:spcAft>
            </a:pPr>
            <a:r>
              <a:rPr lang="en-US" dirty="0"/>
              <a:t>Limited liability in audit engagements</a:t>
            </a:r>
          </a:p>
          <a:p>
            <a:pPr marL="1028700" lvl="1" indent="-342900">
              <a:spcBef>
                <a:spcPts val="400"/>
              </a:spcBef>
              <a:spcAft>
                <a:spcPts val="400"/>
              </a:spcAft>
            </a:pPr>
            <a:r>
              <a:rPr lang="en-US" dirty="0"/>
              <a:t>Stronger protections for ACSP engagements.</a:t>
            </a:r>
          </a:p>
          <a:p>
            <a:pPr marL="1028700" lvl="1" indent="-342900"/>
            <a:endParaRPr lang="en-US" dirty="0"/>
          </a:p>
        </p:txBody>
      </p:sp>
    </p:spTree>
    <p:extLst>
      <p:ext uri="{BB962C8B-B14F-4D97-AF65-F5344CB8AC3E}">
        <p14:creationId xmlns:p14="http://schemas.microsoft.com/office/powerpoint/2010/main" val="2351842807"/>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6e3c064376c11fed2330e07045c4c638">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369eb087b3f64892f3b7fb8762a0e2a5"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2.xml><?xml version="1.0" encoding="utf-8"?>
<ds:datastoreItem xmlns:ds="http://schemas.openxmlformats.org/officeDocument/2006/customXml" ds:itemID="{59527E2A-4D90-42E4-9C1A-D78A56305BC1}">
  <ds:schemaRefs>
    <ds:schemaRef ds:uri="http://www.w3.org/XML/1998/namespace"/>
    <ds:schemaRef ds:uri="http://purl.org/dc/elements/1.1/"/>
    <ds:schemaRef ds:uri="http://purl.org/dc/dcmitype/"/>
    <ds:schemaRef ds:uri="7afb9366-efe1-458b-9acd-a56fffd7047f"/>
    <ds:schemaRef ds:uri="http://schemas.microsoft.com/office/2006/metadata/properties"/>
    <ds:schemaRef ds:uri="3f0d60c3-ee2e-4b52-9658-95fded064de0"/>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9D61F8FD-773B-40AC-911A-9EC89CCB5E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0d60c3-ee2e-4b52-9658-95fded064de0"/>
    <ds:schemaRef ds:uri="7afb9366-efe1-458b-9acd-a56fffd7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131</TotalTime>
  <Words>2114</Words>
  <Application>Microsoft Office PowerPoint</Application>
  <PresentationFormat>Widescreen</PresentationFormat>
  <Paragraphs>211</Paragraphs>
  <Slides>25</Slides>
  <Notes>1</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25</vt:i4>
      </vt:variant>
    </vt:vector>
  </HeadingPairs>
  <TitlesOfParts>
    <vt:vector size="30" baseType="lpstr">
      <vt:lpstr>Aptos</vt:lpstr>
      <vt:lpstr>Arial</vt:lpstr>
      <vt:lpstr>Titles</vt:lpstr>
      <vt:lpstr>Content slides</vt:lpstr>
      <vt:lpstr>End slide</vt:lpstr>
      <vt:lpstr>RiskBites® 2025 Year Round-Up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RiskBites® 2025 Year Round-Up Any Questions?  Presented by Karen Eckstein, Polly Coram and Emma Myers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115</cp:revision>
  <dcterms:created xsi:type="dcterms:W3CDTF">2021-06-22T19:25:58Z</dcterms:created>
  <dcterms:modified xsi:type="dcterms:W3CDTF">2025-12-04T12:56:38Z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