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Lst>
  <p:sldIdLst>
    <p:sldId id="256" r:id="rId6"/>
    <p:sldId id="257" r:id="rId7"/>
    <p:sldId id="258" r:id="rId8"/>
    <p:sldId id="259" r:id="rId9"/>
    <p:sldId id="260" r:id="rId10"/>
    <p:sldId id="261" r:id="rId11"/>
    <p:sldId id="262" r:id="rId12"/>
    <p:sldId id="279"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2000" cy="685800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customXml" Target="../customXml/item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ustomXml" Target="../customXml/item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ection Header">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efault 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Oval 25"/>
          <p:cNvSpPr/>
          <p:nvPr/>
        </p:nvSpPr>
        <p:spPr>
          <a:xfrm>
            <a:off x="-1608480" y="-2220120"/>
            <a:ext cx="11298240" cy="112982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800" b="0" strike="noStrike" spc="-1">
              <a:solidFill>
                <a:schemeClr val="lt1"/>
              </a:solidFill>
              <a:latin typeface="Century Gothic"/>
            </a:endParaRPr>
          </a:p>
        </p:txBody>
      </p:sp>
      <p:sp>
        <p:nvSpPr>
          <p:cNvPr id="8" name="PlaceHolder 1"/>
          <p:cNvSpPr>
            <a:spLocks noGrp="1"/>
          </p:cNvSpPr>
          <p:nvPr>
            <p:ph type="title"/>
          </p:nvPr>
        </p:nvSpPr>
        <p:spPr>
          <a:xfrm>
            <a:off x="680040" y="2241360"/>
            <a:ext cx="7705800" cy="2398320"/>
          </a:xfrm>
          <a:prstGeom prst="rect">
            <a:avLst/>
          </a:prstGeom>
          <a:noFill/>
          <a:ln w="0">
            <a:noFill/>
          </a:ln>
        </p:spPr>
        <p:txBody>
          <a:bodyPr lIns="90000" tIns="45000" rIns="90000" bIns="45000" anchor="b">
            <a:noAutofit/>
          </a:bodyPr>
          <a:lstStyle/>
          <a:p>
            <a:pPr indent="0" defTabSz="914400">
              <a:lnSpc>
                <a:spcPct val="90000"/>
              </a:lnSpc>
              <a:buNone/>
            </a:pPr>
            <a:r>
              <a:rPr lang="en-US" sz="5000" b="0" strike="noStrike" spc="-1">
                <a:solidFill>
                  <a:schemeClr val="lt1"/>
                </a:solidFill>
                <a:latin typeface="Century Gothic"/>
              </a:rPr>
              <a:t>Click to edit Master title style</a:t>
            </a:r>
            <a:endParaRPr lang="en-US" sz="5000" b="0" strike="noStrike" spc="-1">
              <a:solidFill>
                <a:schemeClr val="dk1"/>
              </a:solidFill>
              <a:latin typeface="Century Gothic"/>
            </a:endParaRPr>
          </a:p>
        </p:txBody>
      </p:sp>
      <p:cxnSp>
        <p:nvCxnSpPr>
          <p:cNvPr id="2" name="Straight Connector 28"/>
          <p:cNvCxnSpPr/>
          <p:nvPr/>
        </p:nvCxnSpPr>
        <p:spPr>
          <a:xfrm>
            <a:off x="679680" y="6222960"/>
            <a:ext cx="10852200" cy="360"/>
          </a:xfrm>
          <a:prstGeom prst="straightConnector1">
            <a:avLst/>
          </a:prstGeom>
          <a:ln w="38100">
            <a:solidFill>
              <a:srgbClr val="ECE7D8"/>
            </a:solidFill>
          </a:ln>
        </p:spPr>
      </p:cxnSp>
      <p:sp>
        <p:nvSpPr>
          <p:cNvPr id="3" name="Rectangle 29"/>
          <p:cNvSpPr/>
          <p:nvPr/>
        </p:nvSpPr>
        <p:spPr>
          <a:xfrm>
            <a:off x="10137600" y="6273720"/>
            <a:ext cx="1378800" cy="252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r" defTabSz="914400">
              <a:lnSpc>
                <a:spcPct val="100000"/>
              </a:lnSpc>
            </a:pPr>
            <a:r>
              <a:rPr lang="en-US" sz="1070" b="0" strike="noStrike" spc="-1">
                <a:solidFill>
                  <a:schemeClr val="lt1"/>
                </a:solidFill>
                <a:latin typeface="Century Gothic"/>
              </a:rPr>
              <a:t>kareneckstein.co.uk</a:t>
            </a:r>
            <a:endParaRPr lang="en-GB" sz="1070" b="0" strike="noStrike" spc="-1">
              <a:solidFill>
                <a:srgbClr val="FFFFFF"/>
              </a:solidFill>
              <a:latin typeface="Arial"/>
            </a:endParaRPr>
          </a:p>
        </p:txBody>
      </p:sp>
      <p:pic>
        <p:nvPicPr>
          <p:cNvPr id="4" name="Picture 30"/>
          <p:cNvPicPr/>
          <p:nvPr/>
        </p:nvPicPr>
        <p:blipFill>
          <a:blip r:embed="rId3"/>
          <a:stretch/>
        </p:blipFill>
        <p:spPr>
          <a:xfrm>
            <a:off x="657360" y="539280"/>
            <a:ext cx="1536840" cy="779400"/>
          </a:xfrm>
          <a:prstGeom prst="rect">
            <a:avLst/>
          </a:prstGeom>
          <a:ln w="0">
            <a:noFill/>
          </a:ln>
        </p:spPr>
      </p:pic>
      <p:sp>
        <p:nvSpPr>
          <p:cNvPr id="5" name="PlaceHolder 2"/>
          <p:cNvSpPr>
            <a:spLocks noGrp="1"/>
          </p:cNvSpPr>
          <p:nvPr>
            <p:ph type="body"/>
          </p:nvPr>
        </p:nvSpPr>
        <p:spPr>
          <a:xfrm>
            <a:off x="657360" y="4838760"/>
            <a:ext cx="7705800" cy="972000"/>
          </a:xfrm>
          <a:prstGeom prst="rect">
            <a:avLst/>
          </a:prstGeom>
          <a:noFill/>
          <a:ln w="0">
            <a:noFill/>
          </a:ln>
        </p:spPr>
        <p:txBody>
          <a:bodyPr lIns="90000" tIns="45000" rIns="90000" bIns="45000" anchor="t">
            <a:noAutofit/>
          </a:bodyPr>
          <a:lstStyle/>
          <a:p>
            <a:pPr indent="0" defTabSz="914400">
              <a:lnSpc>
                <a:spcPct val="90000"/>
              </a:lnSpc>
              <a:spcBef>
                <a:spcPts val="1001"/>
              </a:spcBef>
              <a:buNone/>
              <a:tabLst>
                <a:tab pos="0" algn="l"/>
              </a:tabLst>
            </a:pPr>
            <a:r>
              <a:rPr lang="en-US" sz="2340" b="0" strike="noStrike" spc="-1">
                <a:solidFill>
                  <a:schemeClr val="lt1"/>
                </a:solidFill>
                <a:latin typeface="Century Gothic"/>
              </a:rPr>
              <a:t>Insert content here</a:t>
            </a:r>
            <a:endParaRPr lang="en-US" sz="2340" b="0" strike="noStrike" spc="-1">
              <a:solidFill>
                <a:schemeClr val="dk1"/>
              </a:solidFill>
              <a:latin typeface="Century Gothic"/>
            </a:endParaRPr>
          </a:p>
        </p:txBody>
      </p:sp>
      <p:sp>
        <p:nvSpPr>
          <p:cNvPr id="6" name="PlaceHolder 3"/>
          <p:cNvSpPr>
            <a:spLocks noGrp="1"/>
          </p:cNvSpPr>
          <p:nvPr>
            <p:ph type="body"/>
          </p:nvPr>
        </p:nvSpPr>
        <p:spPr>
          <a:xfrm>
            <a:off x="9690120" y="5206320"/>
            <a:ext cx="1980720" cy="600480"/>
          </a:xfrm>
          <a:prstGeom prst="rect">
            <a:avLst/>
          </a:prstGeom>
          <a:noFill/>
          <a:ln w="0">
            <a:noFill/>
          </a:ln>
        </p:spPr>
        <p:txBody>
          <a:bodyPr lIns="90000" tIns="45000" rIns="90000" bIns="45000" anchor="b">
            <a:noAutofit/>
          </a:bodyPr>
          <a:lstStyle/>
          <a:p>
            <a:pPr indent="0" defTabSz="914400">
              <a:lnSpc>
                <a:spcPct val="90000"/>
              </a:lnSpc>
              <a:spcBef>
                <a:spcPts val="1001"/>
              </a:spcBef>
              <a:buNone/>
              <a:tabLst>
                <a:tab pos="0" algn="l"/>
              </a:tabLst>
            </a:pPr>
            <a:r>
              <a:rPr lang="en-US" sz="1600" b="0" strike="noStrike" spc="-1">
                <a:solidFill>
                  <a:schemeClr val="lt1"/>
                </a:solidFill>
                <a:latin typeface="Century Gothic"/>
              </a:rPr>
              <a:t>Karen Eckstein </a:t>
            </a:r>
            <a:br>
              <a:rPr sz="1600"/>
            </a:br>
            <a:r>
              <a:rPr lang="en-US" sz="1600" b="0" strike="noStrike" spc="-1">
                <a:solidFill>
                  <a:schemeClr val="lt1"/>
                </a:solidFill>
                <a:latin typeface="Century Gothic"/>
              </a:rPr>
              <a:t>LLB, CTA, Cert IRM</a:t>
            </a:r>
            <a:endParaRPr lang="en-US" sz="1600" b="0" strike="noStrike" spc="-1">
              <a:solidFill>
                <a:schemeClr val="dk1"/>
              </a:solidFill>
              <a:latin typeface="Century Gothic"/>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7" name="Oval 6"/>
          <p:cNvSpPr/>
          <p:nvPr/>
        </p:nvSpPr>
        <p:spPr>
          <a:xfrm>
            <a:off x="7655760" y="2666880"/>
            <a:ext cx="8381520" cy="83815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800" b="0" strike="noStrike" spc="-1">
              <a:solidFill>
                <a:schemeClr val="lt1"/>
              </a:solidFill>
              <a:latin typeface="Century Gothic"/>
            </a:endParaRPr>
          </a:p>
        </p:txBody>
      </p:sp>
      <p:sp>
        <p:nvSpPr>
          <p:cNvPr id="8" name="Oval 7"/>
          <p:cNvSpPr/>
          <p:nvPr/>
        </p:nvSpPr>
        <p:spPr>
          <a:xfrm>
            <a:off x="7776360" y="-1979280"/>
            <a:ext cx="3974400" cy="4015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800" b="0" strike="noStrike" spc="-1">
              <a:solidFill>
                <a:schemeClr val="lt1"/>
              </a:solidFill>
              <a:latin typeface="Century Gothic"/>
            </a:endParaRPr>
          </a:p>
        </p:txBody>
      </p:sp>
      <p:cxnSp>
        <p:nvCxnSpPr>
          <p:cNvPr id="9" name="Straight Connector 8"/>
          <p:cNvCxnSpPr/>
          <p:nvPr/>
        </p:nvCxnSpPr>
        <p:spPr>
          <a:xfrm>
            <a:off x="679680" y="6222960"/>
            <a:ext cx="10852200" cy="360"/>
          </a:xfrm>
          <a:prstGeom prst="straightConnector1">
            <a:avLst/>
          </a:prstGeom>
          <a:ln w="38100">
            <a:solidFill>
              <a:srgbClr val="FFFFFF"/>
            </a:solidFill>
          </a:ln>
        </p:spPr>
      </p:cxnSp>
      <p:sp>
        <p:nvSpPr>
          <p:cNvPr id="10" name="Rectangle 9"/>
          <p:cNvSpPr/>
          <p:nvPr/>
        </p:nvSpPr>
        <p:spPr>
          <a:xfrm>
            <a:off x="10137600" y="6273720"/>
            <a:ext cx="1378800" cy="252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r" defTabSz="914400">
              <a:lnSpc>
                <a:spcPct val="100000"/>
              </a:lnSpc>
            </a:pPr>
            <a:r>
              <a:rPr lang="en-US" sz="1070" b="0" strike="noStrike" spc="-1">
                <a:solidFill>
                  <a:schemeClr val="lt1"/>
                </a:solidFill>
                <a:latin typeface="Century Gothic"/>
              </a:rPr>
              <a:t>kareneckstein.co.uk</a:t>
            </a:r>
            <a:endParaRPr lang="en-GB" sz="1070" b="0" strike="noStrike" spc="-1">
              <a:solidFill>
                <a:srgbClr val="000000"/>
              </a:solidFill>
              <a:latin typeface="Arial"/>
            </a:endParaRPr>
          </a:p>
        </p:txBody>
      </p:sp>
      <p:pic>
        <p:nvPicPr>
          <p:cNvPr id="11" name="Picture 10"/>
          <p:cNvPicPr/>
          <p:nvPr/>
        </p:nvPicPr>
        <p:blipFill>
          <a:blip r:embed="rId3"/>
          <a:stretch/>
        </p:blipFill>
        <p:spPr>
          <a:xfrm>
            <a:off x="657360" y="539280"/>
            <a:ext cx="1536840" cy="779400"/>
          </a:xfrm>
          <a:prstGeom prst="rect">
            <a:avLst/>
          </a:prstGeom>
          <a:ln w="0">
            <a:noFill/>
          </a:ln>
        </p:spPr>
      </p:pic>
      <p:sp>
        <p:nvSpPr>
          <p:cNvPr id="12" name="PlaceHolder 1"/>
          <p:cNvSpPr>
            <a:spLocks noGrp="1"/>
          </p:cNvSpPr>
          <p:nvPr>
            <p:ph type="title"/>
          </p:nvPr>
        </p:nvSpPr>
        <p:spPr>
          <a:xfrm>
            <a:off x="680040" y="2244960"/>
            <a:ext cx="7705800" cy="2398320"/>
          </a:xfrm>
          <a:prstGeom prst="rect">
            <a:avLst/>
          </a:prstGeom>
          <a:noFill/>
          <a:ln w="0">
            <a:noFill/>
          </a:ln>
        </p:spPr>
        <p:txBody>
          <a:bodyPr lIns="90000" tIns="45000" rIns="90000" bIns="45000" anchor="b">
            <a:noAutofit/>
          </a:bodyPr>
          <a:lstStyle/>
          <a:p>
            <a:pPr indent="0" defTabSz="914400">
              <a:lnSpc>
                <a:spcPct val="90000"/>
              </a:lnSpc>
              <a:buNone/>
            </a:pPr>
            <a:r>
              <a:rPr lang="en-US" sz="5000" b="0" strike="noStrike" spc="-1">
                <a:solidFill>
                  <a:schemeClr val="dk1"/>
                </a:solidFill>
                <a:latin typeface="Century Gothic"/>
              </a:rPr>
              <a:t>Click to edit Master title style</a:t>
            </a:r>
          </a:p>
        </p:txBody>
      </p:sp>
      <p:sp>
        <p:nvSpPr>
          <p:cNvPr id="13" name="PlaceHolder 2"/>
          <p:cNvSpPr>
            <a:spLocks noGrp="1"/>
          </p:cNvSpPr>
          <p:nvPr>
            <p:ph type="body"/>
          </p:nvPr>
        </p:nvSpPr>
        <p:spPr>
          <a:xfrm>
            <a:off x="680040" y="4842360"/>
            <a:ext cx="6838200" cy="972000"/>
          </a:xfrm>
          <a:prstGeom prst="rect">
            <a:avLst/>
          </a:prstGeom>
          <a:noFill/>
          <a:ln w="0">
            <a:noFill/>
          </a:ln>
        </p:spPr>
        <p:txBody>
          <a:bodyPr lIns="90000" tIns="45000" rIns="90000" bIns="45000" anchor="t">
            <a:noAutofit/>
          </a:bodyPr>
          <a:lstStyle/>
          <a:p>
            <a:pPr indent="0" defTabSz="914400">
              <a:lnSpc>
                <a:spcPct val="90000"/>
              </a:lnSpc>
              <a:spcBef>
                <a:spcPts val="1001"/>
              </a:spcBef>
              <a:buNone/>
              <a:tabLst>
                <a:tab pos="0" algn="l"/>
              </a:tabLst>
            </a:pPr>
            <a:r>
              <a:rPr lang="en-US" sz="2340" b="0" strike="noStrike" spc="-1">
                <a:solidFill>
                  <a:schemeClr val="dk1"/>
                </a:solidFill>
                <a:latin typeface="Century Gothic"/>
              </a:rPr>
              <a:t>Insert content here</a:t>
            </a:r>
          </a:p>
        </p:txBody>
      </p:sp>
      <p:sp>
        <p:nvSpPr>
          <p:cNvPr id="14" name="PlaceHolder 3"/>
          <p:cNvSpPr>
            <a:spLocks noGrp="1"/>
          </p:cNvSpPr>
          <p:nvPr>
            <p:ph type="body"/>
          </p:nvPr>
        </p:nvSpPr>
        <p:spPr>
          <a:xfrm>
            <a:off x="9690120" y="5206320"/>
            <a:ext cx="1980720" cy="600480"/>
          </a:xfrm>
          <a:prstGeom prst="rect">
            <a:avLst/>
          </a:prstGeom>
          <a:noFill/>
          <a:ln w="0">
            <a:noFill/>
          </a:ln>
        </p:spPr>
        <p:txBody>
          <a:bodyPr lIns="90000" tIns="45000" rIns="90000" bIns="45000" anchor="b">
            <a:noAutofit/>
          </a:bodyPr>
          <a:lstStyle/>
          <a:p>
            <a:pPr indent="0" defTabSz="914400">
              <a:lnSpc>
                <a:spcPct val="90000"/>
              </a:lnSpc>
              <a:spcBef>
                <a:spcPts val="1001"/>
              </a:spcBef>
              <a:buNone/>
              <a:tabLst>
                <a:tab pos="0" algn="l"/>
              </a:tabLst>
            </a:pPr>
            <a:r>
              <a:rPr lang="en-US" sz="1600" b="0" strike="noStrike" spc="-1">
                <a:solidFill>
                  <a:schemeClr val="lt1"/>
                </a:solidFill>
                <a:latin typeface="Century Gothic"/>
              </a:rPr>
              <a:t>Karen Eckstein </a:t>
            </a:r>
            <a:br>
              <a:rPr sz="1600"/>
            </a:br>
            <a:r>
              <a:rPr lang="en-US" sz="1600" b="0" strike="noStrike" spc="-1">
                <a:solidFill>
                  <a:schemeClr val="lt1"/>
                </a:solidFill>
                <a:latin typeface="Century Gothic"/>
              </a:rPr>
              <a:t>LLB, CTA, Cert IRM</a:t>
            </a:r>
            <a:endParaRPr lang="en-US" sz="1600" b="0" strike="noStrike" spc="-1">
              <a:solidFill>
                <a:schemeClr val="dk1"/>
              </a:solidFill>
              <a:latin typeface="Century Gothic"/>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p:cNvGrpSpPr/>
        <p:nvPr/>
      </p:nvGrpSpPr>
      <p:grpSpPr>
        <a:xfrm>
          <a:off x="0" y="0"/>
          <a:ext cx="0" cy="0"/>
          <a:chOff x="0" y="0"/>
          <a:chExt cx="0" cy="0"/>
        </a:xfrm>
      </p:grpSpPr>
      <p:sp>
        <p:nvSpPr>
          <p:cNvPr id="15" name="Oval 6"/>
          <p:cNvSpPr/>
          <p:nvPr/>
        </p:nvSpPr>
        <p:spPr>
          <a:xfrm>
            <a:off x="9795240" y="-1273320"/>
            <a:ext cx="4121280" cy="41212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800" b="0" strike="noStrike" spc="-1">
              <a:solidFill>
                <a:schemeClr val="lt1"/>
              </a:solidFill>
              <a:latin typeface="Century Gothic"/>
            </a:endParaRPr>
          </a:p>
        </p:txBody>
      </p:sp>
      <p:sp>
        <p:nvSpPr>
          <p:cNvPr id="16" name="Oval 7"/>
          <p:cNvSpPr/>
          <p:nvPr/>
        </p:nvSpPr>
        <p:spPr>
          <a:xfrm>
            <a:off x="7868160" y="3262680"/>
            <a:ext cx="5667120" cy="5667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800" b="0" strike="noStrike" spc="-1">
              <a:solidFill>
                <a:schemeClr val="lt1"/>
              </a:solidFill>
              <a:latin typeface="Century Gothic"/>
            </a:endParaRPr>
          </a:p>
        </p:txBody>
      </p:sp>
      <p:cxnSp>
        <p:nvCxnSpPr>
          <p:cNvPr id="17" name="Straight Connector 9"/>
          <p:cNvCxnSpPr/>
          <p:nvPr/>
        </p:nvCxnSpPr>
        <p:spPr>
          <a:xfrm>
            <a:off x="679680" y="6222960"/>
            <a:ext cx="10852200" cy="360"/>
          </a:xfrm>
          <a:prstGeom prst="straightConnector1">
            <a:avLst/>
          </a:prstGeom>
          <a:ln w="38100">
            <a:solidFill>
              <a:srgbClr val="ECE7D8"/>
            </a:solidFill>
          </a:ln>
        </p:spPr>
      </p:cxnSp>
      <p:sp>
        <p:nvSpPr>
          <p:cNvPr id="18" name="Rectangle 10"/>
          <p:cNvSpPr/>
          <p:nvPr/>
        </p:nvSpPr>
        <p:spPr>
          <a:xfrm>
            <a:off x="10137600" y="6273720"/>
            <a:ext cx="1378800" cy="252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r" defTabSz="914400">
              <a:lnSpc>
                <a:spcPct val="100000"/>
              </a:lnSpc>
            </a:pPr>
            <a:r>
              <a:rPr lang="en-US" sz="1070" b="0" strike="noStrike" spc="-1">
                <a:solidFill>
                  <a:schemeClr val="lt1"/>
                </a:solidFill>
                <a:latin typeface="Century Gothic"/>
              </a:rPr>
              <a:t>kareneckstein.co.uk</a:t>
            </a:r>
            <a:endParaRPr lang="en-GB" sz="1070" b="0" strike="noStrike" spc="-1">
              <a:solidFill>
                <a:srgbClr val="FFFFFF"/>
              </a:solidFill>
              <a:latin typeface="Arial"/>
            </a:endParaRPr>
          </a:p>
        </p:txBody>
      </p:sp>
      <p:pic>
        <p:nvPicPr>
          <p:cNvPr id="19" name="Picture 11"/>
          <p:cNvPicPr/>
          <p:nvPr/>
        </p:nvPicPr>
        <p:blipFill>
          <a:blip r:embed="rId3"/>
          <a:stretch/>
        </p:blipFill>
        <p:spPr>
          <a:xfrm>
            <a:off x="657360" y="539280"/>
            <a:ext cx="1536840" cy="779400"/>
          </a:xfrm>
          <a:prstGeom prst="rect">
            <a:avLst/>
          </a:prstGeom>
          <a:ln w="0">
            <a:noFill/>
          </a:ln>
        </p:spPr>
      </p:pic>
      <p:sp>
        <p:nvSpPr>
          <p:cNvPr id="20" name="PlaceHolder 1"/>
          <p:cNvSpPr>
            <a:spLocks noGrp="1"/>
          </p:cNvSpPr>
          <p:nvPr>
            <p:ph type="title"/>
          </p:nvPr>
        </p:nvSpPr>
        <p:spPr>
          <a:xfrm>
            <a:off x="680040" y="2241360"/>
            <a:ext cx="7705800" cy="2398320"/>
          </a:xfrm>
          <a:prstGeom prst="rect">
            <a:avLst/>
          </a:prstGeom>
          <a:noFill/>
          <a:ln w="0">
            <a:noFill/>
          </a:ln>
        </p:spPr>
        <p:txBody>
          <a:bodyPr lIns="90000" tIns="45000" rIns="90000" bIns="45000" anchor="b">
            <a:noAutofit/>
          </a:bodyPr>
          <a:lstStyle/>
          <a:p>
            <a:pPr indent="0" defTabSz="914400">
              <a:lnSpc>
                <a:spcPct val="90000"/>
              </a:lnSpc>
              <a:buNone/>
            </a:pPr>
            <a:r>
              <a:rPr lang="en-US" sz="5000" b="0" strike="noStrike" spc="-1">
                <a:solidFill>
                  <a:schemeClr val="lt1"/>
                </a:solidFill>
                <a:latin typeface="Century Gothic"/>
              </a:rPr>
              <a:t>Click to edit Master title style</a:t>
            </a:r>
            <a:endParaRPr lang="en-US" sz="5000" b="0" strike="noStrike" spc="-1">
              <a:solidFill>
                <a:schemeClr val="dk1"/>
              </a:solidFill>
              <a:latin typeface="Century Gothic"/>
            </a:endParaRPr>
          </a:p>
        </p:txBody>
      </p:sp>
      <p:sp>
        <p:nvSpPr>
          <p:cNvPr id="21" name="PlaceHolder 2"/>
          <p:cNvSpPr>
            <a:spLocks noGrp="1"/>
          </p:cNvSpPr>
          <p:nvPr>
            <p:ph type="body"/>
          </p:nvPr>
        </p:nvSpPr>
        <p:spPr>
          <a:xfrm>
            <a:off x="657360" y="4838760"/>
            <a:ext cx="6898680" cy="972000"/>
          </a:xfrm>
          <a:prstGeom prst="rect">
            <a:avLst/>
          </a:prstGeom>
          <a:noFill/>
          <a:ln w="0">
            <a:noFill/>
          </a:ln>
        </p:spPr>
        <p:txBody>
          <a:bodyPr lIns="90000" tIns="45000" rIns="90000" bIns="45000" anchor="t">
            <a:noAutofit/>
          </a:bodyPr>
          <a:lstStyle/>
          <a:p>
            <a:pPr indent="0" defTabSz="914400">
              <a:lnSpc>
                <a:spcPct val="90000"/>
              </a:lnSpc>
              <a:spcBef>
                <a:spcPts val="1001"/>
              </a:spcBef>
              <a:buNone/>
              <a:tabLst>
                <a:tab pos="0" algn="l"/>
              </a:tabLst>
            </a:pPr>
            <a:r>
              <a:rPr lang="en-US" sz="2340" b="0" strike="noStrike" spc="-1">
                <a:solidFill>
                  <a:schemeClr val="lt1"/>
                </a:solidFill>
                <a:latin typeface="Century Gothic"/>
              </a:rPr>
              <a:t>Insert content here</a:t>
            </a:r>
            <a:endParaRPr lang="en-US" sz="2340" b="0" strike="noStrike" spc="-1">
              <a:solidFill>
                <a:schemeClr val="dk1"/>
              </a:solidFill>
              <a:latin typeface="Century Gothic"/>
            </a:endParaRPr>
          </a:p>
        </p:txBody>
      </p:sp>
      <p:sp>
        <p:nvSpPr>
          <p:cNvPr id="22" name="PlaceHolder 3"/>
          <p:cNvSpPr>
            <a:spLocks noGrp="1"/>
          </p:cNvSpPr>
          <p:nvPr>
            <p:ph type="body"/>
          </p:nvPr>
        </p:nvSpPr>
        <p:spPr>
          <a:xfrm>
            <a:off x="9690120" y="5206320"/>
            <a:ext cx="1980720" cy="600480"/>
          </a:xfrm>
          <a:prstGeom prst="rect">
            <a:avLst/>
          </a:prstGeom>
          <a:noFill/>
          <a:ln w="0">
            <a:noFill/>
          </a:ln>
        </p:spPr>
        <p:txBody>
          <a:bodyPr lIns="90000" tIns="45000" rIns="90000" bIns="45000" anchor="b">
            <a:noAutofit/>
          </a:bodyPr>
          <a:lstStyle/>
          <a:p>
            <a:pPr indent="0" defTabSz="914400">
              <a:lnSpc>
                <a:spcPct val="90000"/>
              </a:lnSpc>
              <a:spcBef>
                <a:spcPts val="1001"/>
              </a:spcBef>
              <a:buNone/>
              <a:tabLst>
                <a:tab pos="0" algn="l"/>
              </a:tabLst>
            </a:pPr>
            <a:r>
              <a:rPr lang="en-US" sz="1600" b="0" strike="noStrike" spc="-1">
                <a:solidFill>
                  <a:schemeClr val="lt1"/>
                </a:solidFill>
                <a:latin typeface="Century Gothic"/>
              </a:rPr>
              <a:t>Karen Eckstein </a:t>
            </a:r>
            <a:br>
              <a:rPr sz="1600"/>
            </a:br>
            <a:r>
              <a:rPr lang="en-US" sz="1600" b="0" strike="noStrike" spc="-1">
                <a:solidFill>
                  <a:schemeClr val="lt1"/>
                </a:solidFill>
                <a:latin typeface="Century Gothic"/>
              </a:rPr>
              <a:t>LLB, CTA, Cert IRM</a:t>
            </a:r>
            <a:endParaRPr lang="en-US" sz="1600" b="0" strike="noStrike" spc="-1">
              <a:solidFill>
                <a:schemeClr val="dk1"/>
              </a:solidFill>
              <a:latin typeface="Century Gothic"/>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PlaceHolder 1"/>
          <p:cNvSpPr>
            <a:spLocks noGrp="1"/>
          </p:cNvSpPr>
          <p:nvPr>
            <p:ph type="body"/>
          </p:nvPr>
        </p:nvSpPr>
        <p:spPr>
          <a:xfrm>
            <a:off x="659520" y="1105200"/>
            <a:ext cx="10872000" cy="1121400"/>
          </a:xfrm>
          <a:prstGeom prst="rect">
            <a:avLst/>
          </a:prstGeom>
          <a:noFill/>
          <a:ln w="0">
            <a:noFill/>
          </a:ln>
        </p:spPr>
        <p:txBody>
          <a:bodyPr lIns="90000" tIns="45000" rIns="90000" bIns="45000" anchor="b">
            <a:noAutofit/>
          </a:bodyPr>
          <a:lstStyle/>
          <a:p>
            <a:pPr indent="0" defTabSz="914400">
              <a:lnSpc>
                <a:spcPct val="90000"/>
              </a:lnSpc>
              <a:spcBef>
                <a:spcPts val="1001"/>
              </a:spcBef>
              <a:buNone/>
              <a:tabLst>
                <a:tab pos="0" algn="l"/>
              </a:tabLst>
            </a:pPr>
            <a:r>
              <a:rPr lang="en-US" sz="4000" b="0" strike="noStrike" spc="-1">
                <a:solidFill>
                  <a:schemeClr val="dk2"/>
                </a:solidFill>
                <a:latin typeface="Century Gothic"/>
              </a:rPr>
              <a:t>Edit Master text styles</a:t>
            </a:r>
            <a:endParaRPr lang="en-US" sz="4000" b="0" strike="noStrike" spc="-1">
              <a:solidFill>
                <a:schemeClr val="dk1"/>
              </a:solidFill>
              <a:latin typeface="Century Gothic"/>
            </a:endParaRPr>
          </a:p>
        </p:txBody>
      </p:sp>
      <p:sp>
        <p:nvSpPr>
          <p:cNvPr id="24" name="PlaceHolder 2"/>
          <p:cNvSpPr>
            <a:spLocks noGrp="1"/>
          </p:cNvSpPr>
          <p:nvPr>
            <p:ph type="body"/>
          </p:nvPr>
        </p:nvSpPr>
        <p:spPr>
          <a:xfrm>
            <a:off x="659520" y="2494080"/>
            <a:ext cx="10872000" cy="3394440"/>
          </a:xfrm>
          <a:prstGeom prst="rect">
            <a:avLst/>
          </a:prstGeom>
          <a:noFill/>
          <a:ln w="0">
            <a:noFill/>
          </a:ln>
        </p:spPr>
        <p:txBody>
          <a:bodyPr lIns="90000" tIns="45000" rIns="90000" bIns="45000" anchor="t">
            <a:noAutofit/>
          </a:bodyPr>
          <a:lstStyle/>
          <a:p>
            <a:pPr indent="0" defTabSz="914400">
              <a:lnSpc>
                <a:spcPct val="90000"/>
              </a:lnSpc>
              <a:spcBef>
                <a:spcPts val="1001"/>
              </a:spcBef>
              <a:buNone/>
              <a:tabLst>
                <a:tab pos="0" algn="l"/>
              </a:tabLst>
            </a:pPr>
            <a:r>
              <a:rPr lang="en-US" sz="2200" b="1" strike="noStrike" spc="-1">
                <a:solidFill>
                  <a:schemeClr val="accent1"/>
                </a:solidFill>
                <a:latin typeface="Century Gothic"/>
              </a:rPr>
              <a:t>Edit Master text styles</a:t>
            </a:r>
            <a:endParaRPr lang="en-US" sz="2200" b="0" strike="noStrike" spc="-1">
              <a:solidFill>
                <a:schemeClr val="dk1"/>
              </a:solidFill>
              <a:latin typeface="Century Gothic"/>
            </a:endParaRPr>
          </a:p>
          <a:p>
            <a:pPr marL="685800" lvl="1" indent="-228600" defTabSz="914400">
              <a:lnSpc>
                <a:spcPct val="90000"/>
              </a:lnSpc>
              <a:spcBef>
                <a:spcPts val="499"/>
              </a:spcBef>
              <a:buClr>
                <a:srgbClr val="205770"/>
              </a:buClr>
              <a:buFont typeface="Arial"/>
              <a:buChar char="•"/>
              <a:tabLst>
                <a:tab pos="0" algn="l"/>
              </a:tabLst>
            </a:pPr>
            <a:r>
              <a:rPr lang="en-US" sz="2000" b="0" strike="noStrike" spc="-1">
                <a:solidFill>
                  <a:schemeClr val="dk1"/>
                </a:solidFill>
                <a:latin typeface="Century Gothic"/>
              </a:rPr>
              <a:t>Second level</a:t>
            </a:r>
          </a:p>
          <a:p>
            <a:pPr marL="1143000" lvl="2" indent="-228600" defTabSz="914400">
              <a:lnSpc>
                <a:spcPct val="90000"/>
              </a:lnSpc>
              <a:spcBef>
                <a:spcPts val="499"/>
              </a:spcBef>
              <a:buClr>
                <a:srgbClr val="205770"/>
              </a:buClr>
              <a:buFont typeface="Arial"/>
              <a:buChar char="•"/>
              <a:tabLst>
                <a:tab pos="0" algn="l"/>
              </a:tabLst>
            </a:pPr>
            <a:r>
              <a:rPr lang="en-US" sz="2000" b="0" strike="noStrike" spc="-1">
                <a:solidFill>
                  <a:schemeClr val="dk1"/>
                </a:solidFill>
                <a:latin typeface="Century Gothic"/>
              </a:rPr>
              <a:t>Third level</a:t>
            </a:r>
          </a:p>
          <a:p>
            <a:pPr marL="1600200" lvl="3" indent="-228600" defTabSz="914400">
              <a:lnSpc>
                <a:spcPct val="90000"/>
              </a:lnSpc>
              <a:spcBef>
                <a:spcPts val="499"/>
              </a:spcBef>
              <a:buClr>
                <a:srgbClr val="205770"/>
              </a:buClr>
              <a:buFont typeface="Arial"/>
              <a:buChar char="•"/>
              <a:tabLst>
                <a:tab pos="0" algn="l"/>
              </a:tabLst>
            </a:pPr>
            <a:r>
              <a:rPr lang="en-US" sz="2000" b="0" strike="noStrike" spc="-1">
                <a:solidFill>
                  <a:schemeClr val="dk1"/>
                </a:solidFill>
                <a:latin typeface="Century Gothic"/>
              </a:rPr>
              <a:t>Fourth level</a:t>
            </a:r>
          </a:p>
          <a:p>
            <a:pPr marL="2057400" lvl="4" indent="-228600" defTabSz="914400">
              <a:lnSpc>
                <a:spcPct val="90000"/>
              </a:lnSpc>
              <a:spcBef>
                <a:spcPts val="499"/>
              </a:spcBef>
              <a:buClr>
                <a:srgbClr val="205770"/>
              </a:buClr>
              <a:buFont typeface="Arial"/>
              <a:buChar char="•"/>
              <a:tabLst>
                <a:tab pos="0" algn="l"/>
              </a:tabLst>
            </a:pPr>
            <a:r>
              <a:rPr lang="en-US" sz="2000" b="0" strike="noStrike" spc="-1">
                <a:solidFill>
                  <a:schemeClr val="dk1"/>
                </a:solidFill>
                <a:latin typeface="Century Gothic"/>
              </a:rPr>
              <a:t>Fifth level</a:t>
            </a:r>
          </a:p>
          <a:p>
            <a:pPr indent="0" defTabSz="914400">
              <a:lnSpc>
                <a:spcPct val="90000"/>
              </a:lnSpc>
              <a:spcBef>
                <a:spcPts val="1001"/>
              </a:spcBef>
              <a:buNone/>
              <a:tabLst>
                <a:tab pos="0" algn="l"/>
              </a:tabLst>
            </a:pPr>
            <a:endParaRPr lang="en-US" sz="2200" b="0" strike="noStrike" spc="-1">
              <a:solidFill>
                <a:schemeClr val="dk1"/>
              </a:solidFill>
              <a:latin typeface="Century Gothic"/>
            </a:endParaRPr>
          </a:p>
        </p:txBody>
      </p:sp>
      <p:pic>
        <p:nvPicPr>
          <p:cNvPr id="25" name="Picture 19"/>
          <p:cNvPicPr/>
          <p:nvPr/>
        </p:nvPicPr>
        <p:blipFill>
          <a:blip r:embed="rId3"/>
          <a:stretch/>
        </p:blipFill>
        <p:spPr>
          <a:xfrm>
            <a:off x="680040" y="539280"/>
            <a:ext cx="599760" cy="298440"/>
          </a:xfrm>
          <a:prstGeom prst="rect">
            <a:avLst/>
          </a:prstGeom>
          <a:ln w="0">
            <a:noFill/>
          </a:ln>
        </p:spPr>
      </p:pic>
      <p:cxnSp>
        <p:nvCxnSpPr>
          <p:cNvPr id="26" name="Straight Connector 20"/>
          <p:cNvCxnSpPr/>
          <p:nvPr/>
        </p:nvCxnSpPr>
        <p:spPr>
          <a:xfrm>
            <a:off x="679680" y="6222960"/>
            <a:ext cx="10852200" cy="360"/>
          </a:xfrm>
          <a:prstGeom prst="straightConnector1">
            <a:avLst/>
          </a:prstGeom>
          <a:ln w="38100">
            <a:solidFill>
              <a:srgbClr val="D68C45"/>
            </a:solidFill>
          </a:ln>
        </p:spPr>
      </p:cxnSp>
      <p:sp>
        <p:nvSpPr>
          <p:cNvPr id="27" name="Rectangle 21"/>
          <p:cNvSpPr/>
          <p:nvPr/>
        </p:nvSpPr>
        <p:spPr>
          <a:xfrm>
            <a:off x="10137600" y="6273720"/>
            <a:ext cx="1378800" cy="252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r" defTabSz="914400">
              <a:lnSpc>
                <a:spcPct val="100000"/>
              </a:lnSpc>
            </a:pPr>
            <a:r>
              <a:rPr lang="en-US" sz="1070" b="0" strike="noStrike" spc="-1">
                <a:solidFill>
                  <a:schemeClr val="dk1"/>
                </a:solidFill>
                <a:latin typeface="Century Gothic"/>
              </a:rPr>
              <a:t>kareneckstein.co.uk</a:t>
            </a:r>
            <a:endParaRPr lang="en-GB" sz="1070" b="0" strike="noStrike" spc="-1">
              <a:solidFill>
                <a:srgbClr val="000000"/>
              </a:solidFill>
              <a:latin typeface="Arial"/>
            </a:endParaRPr>
          </a:p>
        </p:txBody>
      </p:sp>
      <p:sp>
        <p:nvSpPr>
          <p:cNvPr id="28"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strike="noStrike" spc="-1">
                <a:solidFill>
                  <a:schemeClr val="dk1"/>
                </a:solidFill>
                <a:latin typeface="Century Gothic"/>
              </a:rPr>
              <a:t>Click to edit the title text format</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cxnSp>
        <p:nvCxnSpPr>
          <p:cNvPr id="29" name="Straight Connector 7"/>
          <p:cNvCxnSpPr/>
          <p:nvPr/>
        </p:nvCxnSpPr>
        <p:spPr>
          <a:xfrm>
            <a:off x="679680" y="6222960"/>
            <a:ext cx="10852200" cy="360"/>
          </a:xfrm>
          <a:prstGeom prst="straightConnector1">
            <a:avLst/>
          </a:prstGeom>
          <a:ln w="38100">
            <a:solidFill>
              <a:srgbClr val="D68C45"/>
            </a:solidFill>
          </a:ln>
        </p:spPr>
      </p:cxnSp>
      <p:sp>
        <p:nvSpPr>
          <p:cNvPr id="30" name="Rectangle 8"/>
          <p:cNvSpPr/>
          <p:nvPr/>
        </p:nvSpPr>
        <p:spPr>
          <a:xfrm>
            <a:off x="10137600" y="6273720"/>
            <a:ext cx="1378800" cy="252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r" defTabSz="914400">
              <a:lnSpc>
                <a:spcPct val="100000"/>
              </a:lnSpc>
            </a:pPr>
            <a:r>
              <a:rPr lang="en-US" sz="1070" b="0" strike="noStrike" spc="-1">
                <a:solidFill>
                  <a:schemeClr val="lt1"/>
                </a:solidFill>
                <a:latin typeface="Century Gothic"/>
              </a:rPr>
              <a:t>kareneckstein.co.uk</a:t>
            </a:r>
            <a:endParaRPr lang="en-GB" sz="1070" b="0" strike="noStrike" spc="-1">
              <a:solidFill>
                <a:srgbClr val="FFFFFF"/>
              </a:solidFill>
              <a:latin typeface="Arial"/>
            </a:endParaRPr>
          </a:p>
        </p:txBody>
      </p:sp>
      <p:sp>
        <p:nvSpPr>
          <p:cNvPr id="31" name="PlaceHolder 1"/>
          <p:cNvSpPr>
            <a:spLocks noGrp="1"/>
          </p:cNvSpPr>
          <p:nvPr>
            <p:ph type="title"/>
          </p:nvPr>
        </p:nvSpPr>
        <p:spPr>
          <a:xfrm>
            <a:off x="3390840" y="2198880"/>
            <a:ext cx="8140320" cy="1997280"/>
          </a:xfrm>
          <a:prstGeom prst="rect">
            <a:avLst/>
          </a:prstGeom>
          <a:noFill/>
          <a:ln w="0">
            <a:noFill/>
          </a:ln>
        </p:spPr>
        <p:txBody>
          <a:bodyPr lIns="90000" tIns="45000" rIns="90000" bIns="45000" anchor="b">
            <a:noAutofit/>
          </a:bodyPr>
          <a:lstStyle/>
          <a:p>
            <a:pPr indent="0" defTabSz="914400">
              <a:lnSpc>
                <a:spcPct val="90000"/>
              </a:lnSpc>
              <a:buNone/>
            </a:pPr>
            <a:r>
              <a:rPr lang="en-US" sz="4000" b="0" strike="noStrike" spc="-1">
                <a:solidFill>
                  <a:schemeClr val="accent2"/>
                </a:solidFill>
                <a:latin typeface="Century Gothic"/>
              </a:rPr>
              <a:t>Sign off copy</a:t>
            </a:r>
            <a:endParaRPr lang="en-US" sz="4000" b="0" strike="noStrike" spc="-1">
              <a:solidFill>
                <a:schemeClr val="dk1"/>
              </a:solidFill>
              <a:latin typeface="Century Gothic"/>
            </a:endParaRPr>
          </a:p>
        </p:txBody>
      </p:sp>
      <p:pic>
        <p:nvPicPr>
          <p:cNvPr id="32" name="Picture 14"/>
          <p:cNvPicPr/>
          <p:nvPr/>
        </p:nvPicPr>
        <p:blipFill>
          <a:blip r:embed="rId3"/>
          <a:stretch/>
        </p:blipFill>
        <p:spPr>
          <a:xfrm>
            <a:off x="657360" y="539280"/>
            <a:ext cx="1536840" cy="779400"/>
          </a:xfrm>
          <a:prstGeom prst="rect">
            <a:avLst/>
          </a:prstGeom>
          <a:ln w="0">
            <a:noFill/>
          </a:ln>
        </p:spPr>
      </p:pic>
      <p:sp>
        <p:nvSpPr>
          <p:cNvPr id="33" name="TextBox 1"/>
          <p:cNvSpPr/>
          <p:nvPr/>
        </p:nvSpPr>
        <p:spPr>
          <a:xfrm>
            <a:off x="3390840" y="4528800"/>
            <a:ext cx="392544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800" b="1" strike="noStrike" spc="-1">
                <a:solidFill>
                  <a:schemeClr val="accent2"/>
                </a:solidFill>
                <a:latin typeface="Century Gothic"/>
              </a:rPr>
              <a:t>Karen Eckstein</a:t>
            </a:r>
            <a:endParaRPr lang="en-GB" sz="1800" b="0" strike="noStrike" spc="-1">
              <a:solidFill>
                <a:srgbClr val="FFFFFF"/>
              </a:solidFill>
              <a:latin typeface="Arial"/>
            </a:endParaRPr>
          </a:p>
          <a:p>
            <a:pPr defTabSz="914400">
              <a:lnSpc>
                <a:spcPct val="100000"/>
              </a:lnSpc>
            </a:pPr>
            <a:r>
              <a:rPr lang="en-GB" sz="1800" b="0" strike="noStrike" spc="-1">
                <a:solidFill>
                  <a:schemeClr val="lt1"/>
                </a:solidFill>
                <a:latin typeface="Century Gothic"/>
              </a:rPr>
              <a:t>07973 627039</a:t>
            </a:r>
            <a:endParaRPr lang="en-GB" sz="1800" b="0" strike="noStrike" spc="-1">
              <a:solidFill>
                <a:srgbClr val="FFFFFF"/>
              </a:solidFill>
              <a:latin typeface="Arial"/>
            </a:endParaRPr>
          </a:p>
          <a:p>
            <a:pPr defTabSz="914400">
              <a:lnSpc>
                <a:spcPct val="100000"/>
              </a:lnSpc>
            </a:pPr>
            <a:r>
              <a:rPr lang="en-GB" sz="1800" b="0" strike="noStrike" spc="-1">
                <a:solidFill>
                  <a:schemeClr val="lt1"/>
                </a:solidFill>
                <a:latin typeface="Century Gothic"/>
              </a:rPr>
              <a:t>kareneckstein.co.uk</a:t>
            </a:r>
            <a:endParaRPr lang="en-GB" sz="1800" b="0" strike="noStrike" spc="-1">
              <a:solidFill>
                <a:srgbClr val="FFFFFF"/>
              </a:solidFill>
              <a:latin typeface="Arial"/>
            </a:endParaRPr>
          </a:p>
          <a:p>
            <a:pPr defTabSz="914400">
              <a:lnSpc>
                <a:spcPct val="100000"/>
              </a:lnSpc>
            </a:pPr>
            <a:r>
              <a:rPr lang="en-GB" sz="1800" b="0" strike="noStrike" spc="-1">
                <a:solidFill>
                  <a:schemeClr val="lt1"/>
                </a:solidFill>
                <a:latin typeface="Century Gothic"/>
              </a:rPr>
              <a:t>karen@kareneckstein.co.uk</a:t>
            </a:r>
            <a:endParaRPr lang="en-GB" sz="1800" b="0" strike="noStrike" spc="-1">
              <a:solidFill>
                <a:srgbClr val="FFFFFF"/>
              </a:solidFill>
              <a:latin typeface="Arial"/>
            </a:endParaRPr>
          </a:p>
        </p:txBody>
      </p:sp>
      <p:sp>
        <p:nvSpPr>
          <p:cNvPr id="34"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FFFFFF"/>
              </a:buClr>
              <a:buSzPct val="45000"/>
              <a:buFont typeface="Wingdings" charset="2"/>
              <a:buChar char=""/>
            </a:pPr>
            <a:r>
              <a:rPr lang="en-US" sz="2800" b="0" strike="noStrike" spc="-1">
                <a:solidFill>
                  <a:schemeClr val="dk1"/>
                </a:solidFill>
                <a:latin typeface="Century Gothic"/>
              </a:rPr>
              <a:t>Click to edit the outline text format</a:t>
            </a:r>
          </a:p>
          <a:p>
            <a:pPr marL="864000" lvl="1" indent="-324000">
              <a:lnSpc>
                <a:spcPct val="90000"/>
              </a:lnSpc>
              <a:spcBef>
                <a:spcPts val="1134"/>
              </a:spcBef>
              <a:buClr>
                <a:srgbClr val="FFFFFF"/>
              </a:buClr>
              <a:buSzPct val="75000"/>
              <a:buFont typeface="Symbol" charset="2"/>
              <a:buChar char=""/>
            </a:pPr>
            <a:r>
              <a:rPr lang="en-US" sz="2000" b="0" strike="noStrike" spc="-1">
                <a:solidFill>
                  <a:schemeClr val="dk1"/>
                </a:solidFill>
                <a:latin typeface="Century Gothic"/>
              </a:rPr>
              <a:t>Second Outline Level</a:t>
            </a:r>
          </a:p>
          <a:p>
            <a:pPr marL="1296000" lvl="2" indent="-288000">
              <a:lnSpc>
                <a:spcPct val="90000"/>
              </a:lnSpc>
              <a:spcBef>
                <a:spcPts val="850"/>
              </a:spcBef>
              <a:buClr>
                <a:srgbClr val="FFFFFF"/>
              </a:buClr>
              <a:buSzPct val="45000"/>
              <a:buFont typeface="Wingdings" charset="2"/>
              <a:buChar char=""/>
            </a:pPr>
            <a:r>
              <a:rPr lang="en-US" sz="1800" b="0" strike="noStrike" spc="-1">
                <a:solidFill>
                  <a:schemeClr val="dk1"/>
                </a:solidFill>
                <a:latin typeface="Century Gothic"/>
              </a:rPr>
              <a:t>Third Outline Level</a:t>
            </a:r>
          </a:p>
          <a:p>
            <a:pPr marL="1728000" lvl="3" indent="-216000">
              <a:lnSpc>
                <a:spcPct val="90000"/>
              </a:lnSpc>
              <a:spcBef>
                <a:spcPts val="567"/>
              </a:spcBef>
              <a:buClr>
                <a:srgbClr val="FFFFFF"/>
              </a:buClr>
              <a:buSzPct val="75000"/>
              <a:buFont typeface="Symbol" charset="2"/>
              <a:buChar char=""/>
            </a:pPr>
            <a:r>
              <a:rPr lang="en-US" sz="1800" b="0" strike="noStrike" spc="-1">
                <a:solidFill>
                  <a:schemeClr val="dk1"/>
                </a:solidFill>
                <a:latin typeface="Century Gothic"/>
              </a:rPr>
              <a:t>Fourth Outline Level</a:t>
            </a:r>
          </a:p>
          <a:p>
            <a:pPr marL="2160000" lvl="4" indent="-216000">
              <a:lnSpc>
                <a:spcPct val="90000"/>
              </a:lnSpc>
              <a:spcBef>
                <a:spcPts val="283"/>
              </a:spcBef>
              <a:buClr>
                <a:srgbClr val="FFFFFF"/>
              </a:buClr>
              <a:buSzPct val="45000"/>
              <a:buFont typeface="Wingdings" charset="2"/>
              <a:buChar char=""/>
            </a:pPr>
            <a:r>
              <a:rPr lang="en-US" sz="2000" b="0" strike="noStrike" spc="-1">
                <a:solidFill>
                  <a:schemeClr val="dk1"/>
                </a:solidFill>
                <a:latin typeface="Century Gothic"/>
              </a:rPr>
              <a:t>Fifth Outline Level</a:t>
            </a:r>
          </a:p>
          <a:p>
            <a:pPr marL="2592000" lvl="5" indent="-216000">
              <a:lnSpc>
                <a:spcPct val="90000"/>
              </a:lnSpc>
              <a:spcBef>
                <a:spcPts val="283"/>
              </a:spcBef>
              <a:buClr>
                <a:srgbClr val="FFFFFF"/>
              </a:buClr>
              <a:buSzPct val="45000"/>
              <a:buFont typeface="Wingdings" charset="2"/>
              <a:buChar char=""/>
            </a:pPr>
            <a:r>
              <a:rPr lang="en-US" sz="2000" b="0" strike="noStrike" spc="-1">
                <a:solidFill>
                  <a:schemeClr val="dk1"/>
                </a:solidFill>
                <a:latin typeface="Century Gothic"/>
              </a:rPr>
              <a:t>Sixth Outline Level</a:t>
            </a:r>
          </a:p>
          <a:p>
            <a:pPr marL="3024000" lvl="6" indent="-216000">
              <a:lnSpc>
                <a:spcPct val="90000"/>
              </a:lnSpc>
              <a:spcBef>
                <a:spcPts val="283"/>
              </a:spcBef>
              <a:buClr>
                <a:srgbClr val="FFFFFF"/>
              </a:buClr>
              <a:buSzPct val="45000"/>
              <a:buFont typeface="Wingdings" charset="2"/>
              <a:buChar char=""/>
            </a:pPr>
            <a:r>
              <a:rPr lang="en-US" sz="2000" b="0" strike="noStrike" spc="-1">
                <a:solidFill>
                  <a:schemeClr val="dk1"/>
                </a:solidFill>
                <a:latin typeface="Century Gothic"/>
              </a:rPr>
              <a:t>Seventh Outline Level</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mailto:peter.wright@digitallawuk.com"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680040" y="2241360"/>
            <a:ext cx="7705800" cy="2398320"/>
          </a:xfrm>
          <a:prstGeom prst="rect">
            <a:avLst/>
          </a:prstGeom>
          <a:noFill/>
          <a:ln w="0">
            <a:noFill/>
          </a:ln>
        </p:spPr>
        <p:txBody>
          <a:bodyPr lIns="91440" tIns="45720" rIns="91440" bIns="45720" anchor="b">
            <a:noAutofit/>
          </a:bodyPr>
          <a:lstStyle/>
          <a:p>
            <a:pPr indent="0" defTabSz="914400">
              <a:lnSpc>
                <a:spcPct val="90000"/>
              </a:lnSpc>
              <a:buNone/>
            </a:pPr>
            <a:r>
              <a:rPr lang="en-GB" sz="5000" b="1" strike="noStrike" spc="-1">
                <a:solidFill>
                  <a:schemeClr val="lt1"/>
                </a:solidFill>
                <a:latin typeface="Century Gothic"/>
              </a:rPr>
              <a:t>AI, GDPR, IT and Supplier Risks: Where Things Go Wrong (and How to Fix Them)</a:t>
            </a:r>
            <a:endParaRPr lang="en-US" sz="5000" b="0" strike="noStrike" spc="-1">
              <a:solidFill>
                <a:schemeClr val="dk1"/>
              </a:solidFill>
              <a:latin typeface="Century Gothic"/>
            </a:endParaRPr>
          </a:p>
        </p:txBody>
      </p:sp>
      <p:sp>
        <p:nvSpPr>
          <p:cNvPr id="36" name="PlaceHolder 2"/>
          <p:cNvSpPr>
            <a:spLocks noGrp="1"/>
          </p:cNvSpPr>
          <p:nvPr>
            <p:ph/>
          </p:nvPr>
        </p:nvSpPr>
        <p:spPr>
          <a:xfrm>
            <a:off x="657360" y="4838760"/>
            <a:ext cx="7705800" cy="9720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n-US" sz="2300" b="0" strike="noStrike" spc="-1">
                <a:solidFill>
                  <a:schemeClr val="lt1"/>
                </a:solidFill>
                <a:latin typeface="Century Gothic"/>
              </a:rPr>
              <a:t>Presented by Peter Wright Solicitor and Managing Director of Digital Law for The RiskBites ® Club​​</a:t>
            </a:r>
            <a:endParaRPr lang="en-US" sz="2300" b="0" strike="noStrike" spc="-1">
              <a:solidFill>
                <a:schemeClr val="dk1"/>
              </a:solidFill>
              <a:latin typeface="Century Gothic"/>
            </a:endParaRPr>
          </a:p>
          <a:p>
            <a:pPr indent="0" defTabSz="914400">
              <a:lnSpc>
                <a:spcPct val="90000"/>
              </a:lnSpc>
              <a:spcBef>
                <a:spcPts val="1001"/>
              </a:spcBef>
              <a:buNone/>
              <a:tabLst>
                <a:tab pos="0" algn="l"/>
              </a:tabLst>
            </a:pPr>
            <a:r>
              <a:rPr lang="en-US" sz="2300" b="0" strike="noStrike" spc="-1">
                <a:solidFill>
                  <a:schemeClr val="lt1"/>
                </a:solidFill>
                <a:latin typeface="Century Gothic"/>
              </a:rPr>
              <a:t>12 May 2026</a:t>
            </a:r>
            <a:endParaRPr lang="en-US" sz="2300" b="0" strike="noStrike" spc="-1">
              <a:solidFill>
                <a:schemeClr val="dk1"/>
              </a:solidFill>
              <a:latin typeface="Century Gothic"/>
            </a:endParaRPr>
          </a:p>
        </p:txBody>
      </p:sp>
      <p:sp>
        <p:nvSpPr>
          <p:cNvPr id="37" name="PlaceHolder 3"/>
          <p:cNvSpPr>
            <a:spLocks noGrp="1"/>
          </p:cNvSpPr>
          <p:nvPr>
            <p:ph/>
          </p:nvPr>
        </p:nvSpPr>
        <p:spPr>
          <a:xfrm>
            <a:off x="9690120" y="5206320"/>
            <a:ext cx="1980720" cy="600480"/>
          </a:xfrm>
          <a:prstGeom prst="rect">
            <a:avLst/>
          </a:prstGeom>
          <a:noFill/>
          <a:ln w="0">
            <a:noFill/>
          </a:ln>
        </p:spPr>
        <p:txBody>
          <a:bodyPr lIns="90000" tIns="45000" rIns="90000" bIns="45000" anchor="b">
            <a:noAutofit/>
          </a:bodyPr>
          <a:lstStyle/>
          <a:p>
            <a:pPr indent="0">
              <a:lnSpc>
                <a:spcPct val="90000"/>
              </a:lnSpc>
              <a:spcBef>
                <a:spcPts val="1417"/>
              </a:spcBef>
              <a:buNone/>
            </a:pPr>
            <a:endParaRPr lang="en-US" sz="1600" b="0" strike="noStrike" spc="-1">
              <a:solidFill>
                <a:schemeClr val="lt1"/>
              </a:solidFill>
              <a:latin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laceHolder 1"/>
          <p:cNvSpPr>
            <a:spLocks noGrp="1"/>
          </p:cNvSpPr>
          <p:nvPr>
            <p:ph/>
          </p:nvPr>
        </p:nvSpPr>
        <p:spPr>
          <a:xfrm>
            <a:off x="659520" y="44784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AI Risk Mitigation</a:t>
            </a:r>
            <a:endParaRPr lang="en-US" sz="4000" b="0" strike="noStrike" spc="-1">
              <a:solidFill>
                <a:schemeClr val="dk1"/>
              </a:solidFill>
              <a:latin typeface="Century Gothic"/>
            </a:endParaRPr>
          </a:p>
        </p:txBody>
      </p:sp>
      <p:graphicFrame>
        <p:nvGraphicFramePr>
          <p:cNvPr id="53" name="Table 5"/>
          <p:cNvGraphicFramePr/>
          <p:nvPr/>
        </p:nvGraphicFramePr>
        <p:xfrm>
          <a:off x="545400" y="1168200"/>
          <a:ext cx="11099880" cy="4450080"/>
        </p:xfrm>
        <a:graphic>
          <a:graphicData uri="http://schemas.openxmlformats.org/drawingml/2006/table">
            <a:tbl>
              <a:tblPr/>
              <a:tblGrid>
                <a:gridCol w="4577040">
                  <a:extLst>
                    <a:ext uri="{9D8B030D-6E8A-4147-A177-3AD203B41FA5}">
                      <a16:colId xmlns:a16="http://schemas.microsoft.com/office/drawing/2014/main" val="20000"/>
                    </a:ext>
                  </a:extLst>
                </a:gridCol>
                <a:gridCol w="6522840">
                  <a:extLst>
                    <a:ext uri="{9D8B030D-6E8A-4147-A177-3AD203B41FA5}">
                      <a16:colId xmlns:a16="http://schemas.microsoft.com/office/drawing/2014/main" val="20001"/>
                    </a:ext>
                  </a:extLst>
                </a:gridCol>
              </a:tblGrid>
              <a:tr h="0">
                <a:tc>
                  <a:txBody>
                    <a:bodyPr/>
                    <a:lstStyle/>
                    <a:p>
                      <a:pPr defTabSz="914400">
                        <a:lnSpc>
                          <a:spcPct val="100000"/>
                        </a:lnSpc>
                      </a:pPr>
                      <a:r>
                        <a:rPr lang="en-GB" sz="1400" b="1" strike="noStrike" spc="-1">
                          <a:solidFill>
                            <a:schemeClr val="dk1"/>
                          </a:solidFill>
                          <a:latin typeface="Century Gothic"/>
                        </a:rPr>
                        <a:t>Risk</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Mitigation Actions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347760">
                <a:tc>
                  <a:txBody>
                    <a:bodyPr/>
                    <a:lstStyle/>
                    <a:p>
                      <a:pPr defTabSz="914400">
                        <a:lnSpc>
                          <a:spcPct val="100000"/>
                        </a:lnSpc>
                      </a:pPr>
                      <a:r>
                        <a:rPr lang="en-GB" sz="1400" b="1" strike="noStrike" spc="-1">
                          <a:solidFill>
                            <a:schemeClr val="dk1"/>
                          </a:solidFill>
                          <a:latin typeface="Century Gothic"/>
                        </a:rPr>
                        <a:t>Bias and discrimination in AI outputs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Use diverse, representative training data, conduct bias testing and audits, implement fairness metrics and maintain human oversight.</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1"/>
                  </a:ext>
                </a:extLst>
              </a:tr>
              <a:tr h="282600">
                <a:tc>
                  <a:txBody>
                    <a:bodyPr/>
                    <a:lstStyle/>
                    <a:p>
                      <a:pPr defTabSz="914400">
                        <a:lnSpc>
                          <a:spcPct val="100000"/>
                        </a:lnSpc>
                      </a:pPr>
                      <a:r>
                        <a:rPr lang="en-GB" sz="1400" b="1" strike="noStrike" spc="-1">
                          <a:solidFill>
                            <a:schemeClr val="dk1"/>
                          </a:solidFill>
                          <a:latin typeface="Century Gothic"/>
                        </a:rPr>
                        <a:t>Lack of transparency / explainability</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Use explainability tools, document model logic and limitations and provide clear user disclosures.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2"/>
                  </a:ext>
                </a:extLst>
              </a:tr>
              <a:tr h="282600">
                <a:tc>
                  <a:txBody>
                    <a:bodyPr/>
                    <a:lstStyle/>
                    <a:p>
                      <a:pPr defTabSz="914400">
                        <a:lnSpc>
                          <a:spcPct val="100000"/>
                        </a:lnSpc>
                      </a:pPr>
                      <a:r>
                        <a:rPr lang="en-GB" sz="1400" b="1" strike="noStrike" spc="-1">
                          <a:solidFill>
                            <a:schemeClr val="dk1"/>
                          </a:solidFill>
                          <a:latin typeface="Century Gothic"/>
                        </a:rPr>
                        <a:t>Data protection &amp; privacy breaches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Minimise personal data use, anonymise/pseudonymise datasets,  implement strong access controls, carry out DPIAs and comply with UK GDPR and ICO recommendations. </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3"/>
                  </a:ext>
                </a:extLst>
              </a:tr>
              <a:tr h="347760">
                <a:tc>
                  <a:txBody>
                    <a:bodyPr/>
                    <a:lstStyle/>
                    <a:p>
                      <a:pPr defTabSz="914400">
                        <a:lnSpc>
                          <a:spcPct val="100000"/>
                        </a:lnSpc>
                      </a:pPr>
                      <a:r>
                        <a:rPr lang="en-GB" sz="1400" b="1" strike="noStrike" spc="-1">
                          <a:solidFill>
                            <a:schemeClr val="dk1"/>
                          </a:solidFill>
                          <a:latin typeface="Century Gothic"/>
                        </a:rPr>
                        <a:t>Hallucinations / inaccurate outputs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Validate outputs against trusted sources, implement human overviews/review processes and define acceptable-use boundaries.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4"/>
                  </a:ext>
                </a:extLst>
              </a:tr>
              <a:tr h="217440">
                <a:tc>
                  <a:txBody>
                    <a:bodyPr/>
                    <a:lstStyle/>
                    <a:p>
                      <a:pPr defTabSz="914400">
                        <a:lnSpc>
                          <a:spcPct val="100000"/>
                        </a:lnSpc>
                      </a:pPr>
                      <a:r>
                        <a:rPr lang="en-GB" sz="1400" b="1" strike="noStrike" spc="-1">
                          <a:solidFill>
                            <a:schemeClr val="dk1"/>
                          </a:solidFill>
                          <a:latin typeface="Century Gothic"/>
                        </a:rPr>
                        <a:t>Over-reliance on AI (automation bias)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Train staff to critically assess AI outputs, require human approval for key decisions and clearly define where AI can/cannot be used.</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5"/>
                  </a:ext>
                </a:extLst>
              </a:tr>
              <a:tr h="282600">
                <a:tc>
                  <a:txBody>
                    <a:bodyPr/>
                    <a:lstStyle/>
                    <a:p>
                      <a:pPr defTabSz="914400">
                        <a:lnSpc>
                          <a:spcPct val="100000"/>
                        </a:lnSpc>
                      </a:pPr>
                      <a:r>
                        <a:rPr lang="en-GB" sz="1400" b="1" strike="noStrike" spc="-1">
                          <a:solidFill>
                            <a:schemeClr val="dk1"/>
                          </a:solidFill>
                          <a:latin typeface="Century Gothic"/>
                        </a:rPr>
                        <a:t>Security vulnerabilities (model or API abuse)</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Monitor usage and follow National Cyber Security Centre guidance.</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6"/>
                  </a:ext>
                </a:extLst>
              </a:tr>
              <a:tr h="282600">
                <a:tc>
                  <a:txBody>
                    <a:bodyPr/>
                    <a:lstStyle/>
                    <a:p>
                      <a:pPr defTabSz="914400">
                        <a:lnSpc>
                          <a:spcPct val="100000"/>
                        </a:lnSpc>
                      </a:pPr>
                      <a:r>
                        <a:rPr lang="en-GB" sz="1400" b="1" strike="noStrike" spc="-1">
                          <a:solidFill>
                            <a:schemeClr val="dk1"/>
                          </a:solidFill>
                          <a:latin typeface="Century Gothic"/>
                        </a:rPr>
                        <a:t>Third-party / vendor risk (AI providers)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Perform due diligence, assess model training sources, ensure contractual safeguards and monitor provider performance and compliance.</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7"/>
                  </a:ext>
                </a:extLst>
              </a:tr>
              <a:tr h="217440">
                <a:tc>
                  <a:txBody>
                    <a:bodyPr/>
                    <a:lstStyle/>
                    <a:p>
                      <a:pPr defTabSz="914400">
                        <a:lnSpc>
                          <a:spcPct val="100000"/>
                        </a:lnSpc>
                      </a:pPr>
                      <a:r>
                        <a:rPr lang="en-GB" sz="1400" b="1" strike="noStrike" spc="-1">
                          <a:solidFill>
                            <a:schemeClr val="dk1"/>
                          </a:solidFill>
                          <a:latin typeface="Century Gothic"/>
                        </a:rPr>
                        <a:t>Lack of governance and accountability</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Create AI governance frameworks, maintain model documentation and complete regular audits.</a:t>
                      </a:r>
                      <a:endParaRPr lang="en-GB" sz="1400" b="0" strike="noStrike" spc="-1">
                        <a:solidFill>
                          <a:srgbClr val="000000"/>
                        </a:solidFill>
                        <a:latin typeface="Arial"/>
                      </a:endParaRPr>
                    </a:p>
                  </a:txBody>
                  <a:tcPr marL="21600" marR="216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Supplier Contracts: Importance</a:t>
            </a:r>
            <a:endParaRPr lang="en-US" sz="4000" b="0" strike="noStrike" spc="-1">
              <a:solidFill>
                <a:schemeClr val="dk1"/>
              </a:solidFill>
              <a:latin typeface="Century Gothic"/>
            </a:endParaRPr>
          </a:p>
        </p:txBody>
      </p:sp>
      <p:sp>
        <p:nvSpPr>
          <p:cNvPr id="55" name="PlaceHolder 2"/>
          <p:cNvSpPr>
            <a:spLocks noGrp="1"/>
          </p:cNvSpPr>
          <p:nvPr>
            <p:ph/>
          </p:nvPr>
        </p:nvSpPr>
        <p:spPr>
          <a:xfrm>
            <a:off x="659520" y="1012320"/>
            <a:ext cx="10949040" cy="3978720"/>
          </a:xfrm>
          <a:prstGeom prst="rect">
            <a:avLst/>
          </a:prstGeom>
          <a:noFill/>
          <a:ln w="0">
            <a:noFill/>
          </a:ln>
        </p:spPr>
        <p:txBody>
          <a:bodyPr lIns="91440" tIns="45720" rIns="91440" bIns="45720" numCol="1" spcCol="0" anchor="ctr">
            <a:noAutofit/>
          </a:bodyPr>
          <a:lstStyle/>
          <a:p>
            <a:pPr indent="0" defTabSz="914400">
              <a:lnSpc>
                <a:spcPct val="100000"/>
              </a:lnSpc>
              <a:buNone/>
              <a:tabLst>
                <a:tab pos="0" algn="l"/>
              </a:tabLst>
            </a:pPr>
            <a:endParaRPr lang="en-US" sz="1800" b="0" strike="noStrike" spc="-1">
              <a:solidFill>
                <a:schemeClr val="dk1"/>
              </a:solidFill>
              <a:latin typeface="Century Gothic"/>
            </a:endParaRPr>
          </a:p>
          <a:p>
            <a:pPr marL="343080" indent="-343080" defTabSz="914400">
              <a:lnSpc>
                <a:spcPct val="100000"/>
              </a:lnSpc>
              <a:buClr>
                <a:srgbClr val="D68C45"/>
              </a:buClr>
              <a:buFont typeface="Arial"/>
              <a:buChar char="•"/>
              <a:tabLst>
                <a:tab pos="0" algn="l"/>
              </a:tabLst>
            </a:pPr>
            <a:r>
              <a:rPr lang="en-US" sz="2200" b="1" strike="noStrike" spc="-1">
                <a:solidFill>
                  <a:schemeClr val="accent1"/>
                </a:solidFill>
                <a:latin typeface="Century Gothic"/>
              </a:rPr>
              <a:t>Ensures compliance with UK laws such as UK GDPR and reduces legal risk. </a:t>
            </a:r>
            <a:endParaRPr lang="en-US" sz="2200" b="0" strike="noStrike" spc="-1">
              <a:solidFill>
                <a:schemeClr val="dk1"/>
              </a:solidFill>
              <a:latin typeface="Century Gothic"/>
            </a:endParaRPr>
          </a:p>
          <a:p>
            <a:pPr marL="343080" indent="-343080" defTabSz="914400">
              <a:lnSpc>
                <a:spcPct val="100000"/>
              </a:lnSpc>
              <a:buClr>
                <a:srgbClr val="D68C45"/>
              </a:buClr>
              <a:buFont typeface="Arial"/>
              <a:buChar char="•"/>
              <a:tabLst>
                <a:tab pos="0" algn="l"/>
              </a:tabLst>
            </a:pPr>
            <a:r>
              <a:rPr lang="en-US" sz="2200" b="1" strike="noStrike" spc="-1">
                <a:solidFill>
                  <a:schemeClr val="accent1"/>
                </a:solidFill>
                <a:latin typeface="Century Gothic"/>
              </a:rPr>
              <a:t>Protects sensitive data by confirming adequate security and privacy controls. </a:t>
            </a:r>
            <a:endParaRPr lang="en-US" sz="2200" b="0" strike="noStrike" spc="-1">
              <a:solidFill>
                <a:schemeClr val="dk1"/>
              </a:solidFill>
              <a:latin typeface="Century Gothic"/>
            </a:endParaRPr>
          </a:p>
          <a:p>
            <a:pPr marL="343080" indent="-343080" defTabSz="914400">
              <a:lnSpc>
                <a:spcPct val="100000"/>
              </a:lnSpc>
              <a:buClr>
                <a:srgbClr val="D68C45"/>
              </a:buClr>
              <a:buFont typeface="Arial"/>
              <a:buChar char="•"/>
              <a:tabLst>
                <a:tab pos="0" algn="l"/>
              </a:tabLst>
            </a:pPr>
            <a:r>
              <a:rPr lang="en-US" sz="2200" b="1" strike="noStrike" spc="-1">
                <a:solidFill>
                  <a:schemeClr val="accent1"/>
                </a:solidFill>
                <a:latin typeface="Century Gothic"/>
              </a:rPr>
              <a:t>Clarifies service levels, responsibilities, and performance expectations. </a:t>
            </a:r>
            <a:endParaRPr lang="en-US" sz="2200" b="0" strike="noStrike" spc="-1">
              <a:solidFill>
                <a:schemeClr val="dk1"/>
              </a:solidFill>
              <a:latin typeface="Century Gothic"/>
            </a:endParaRPr>
          </a:p>
          <a:p>
            <a:pPr marL="343080" indent="-343080" defTabSz="914400">
              <a:lnSpc>
                <a:spcPct val="100000"/>
              </a:lnSpc>
              <a:buClr>
                <a:srgbClr val="D68C45"/>
              </a:buClr>
              <a:buFont typeface="Arial"/>
              <a:buChar char="•"/>
              <a:tabLst>
                <a:tab pos="0" algn="l"/>
              </a:tabLst>
            </a:pPr>
            <a:r>
              <a:rPr lang="en-US" sz="2200" b="1" strike="noStrike" spc="-1">
                <a:solidFill>
                  <a:schemeClr val="accent1"/>
                </a:solidFill>
                <a:latin typeface="Century Gothic"/>
              </a:rPr>
              <a:t>Identifies financial risks including hidden costs and unfavourable pricing terms. </a:t>
            </a:r>
            <a:endParaRPr lang="en-US" sz="2200" b="0" strike="noStrike" spc="-1">
              <a:solidFill>
                <a:schemeClr val="dk1"/>
              </a:solidFill>
              <a:latin typeface="Century Gothic"/>
            </a:endParaRPr>
          </a:p>
          <a:p>
            <a:pPr marL="343080" indent="-343080" defTabSz="914400">
              <a:lnSpc>
                <a:spcPct val="100000"/>
              </a:lnSpc>
              <a:buClr>
                <a:srgbClr val="D68C45"/>
              </a:buClr>
              <a:buFont typeface="Arial"/>
              <a:buChar char="•"/>
              <a:tabLst>
                <a:tab pos="0" algn="l"/>
              </a:tabLst>
            </a:pPr>
            <a:r>
              <a:rPr lang="en-US" sz="2200" b="1" strike="noStrike" spc="-1">
                <a:solidFill>
                  <a:schemeClr val="accent1"/>
                </a:solidFill>
                <a:latin typeface="Century Gothic"/>
              </a:rPr>
              <a:t>Reduces dependency risks by addressing exit terms, vendor lock-in, and continuity plans.</a:t>
            </a:r>
            <a:endParaRPr lang="en-US" sz="2200" b="0" strike="noStrike" spc="-1">
              <a:solidFill>
                <a:schemeClr val="dk1"/>
              </a:solidFill>
              <a:latin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Supplier Contracts: Risks</a:t>
            </a:r>
            <a:endParaRPr lang="en-US" sz="4000" b="0" strike="noStrike" spc="-1">
              <a:solidFill>
                <a:schemeClr val="dk1"/>
              </a:solidFill>
              <a:latin typeface="Century Gothic"/>
            </a:endParaRPr>
          </a:p>
        </p:txBody>
      </p:sp>
      <p:sp>
        <p:nvSpPr>
          <p:cNvPr id="57"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Legal and regulatory breaches – risk of non-compliance with UK requirements such as UK GDPR and the Data Protection Act 2018, leading to fines or enforcement action.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security vulnerabilities – unclear or weak security obligations can increase risk of cyber incidents and data breaches.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Vendor lock-in and exit difficulties – weak termination terms can make it hard or costly to switch suppliers.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Limited legal protection – unclear liability and indemnity clauses can leave your organisation exposed during disputes or failures.</a:t>
            </a:r>
            <a:endParaRPr lang="en-US" sz="2200" b="0" strike="noStrike" spc="-1">
              <a:solidFill>
                <a:schemeClr val="dk1"/>
              </a:solidFill>
              <a:latin typeface="Century Gothic"/>
            </a:endParaRPr>
          </a:p>
          <a:p>
            <a:pPr indent="0" defTabSz="914400">
              <a:lnSpc>
                <a:spcPct val="90000"/>
              </a:lnSpc>
              <a:spcBef>
                <a:spcPts val="1001"/>
              </a:spcBef>
              <a:buNone/>
            </a:pPr>
            <a:endParaRPr lang="en-US" sz="2200" b="0" strike="noStrike" spc="-1">
              <a:solidFill>
                <a:schemeClr val="dk1"/>
              </a:solidFill>
              <a:latin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PlaceHolder 1"/>
          <p:cNvSpPr>
            <a:spLocks noGrp="1"/>
          </p:cNvSpPr>
          <p:nvPr>
            <p:ph/>
          </p:nvPr>
        </p:nvSpPr>
        <p:spPr>
          <a:xfrm>
            <a:off x="659880" y="299124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strike="noStrike" spc="-1">
                <a:solidFill>
                  <a:schemeClr val="dk2"/>
                </a:solidFill>
                <a:latin typeface="Century Gothic"/>
              </a:rPr>
              <a:t>The Importance of Due Diligence</a:t>
            </a:r>
            <a:endParaRPr lang="en-US" sz="4000" b="0" strike="noStrike" spc="-1">
              <a:solidFill>
                <a:schemeClr val="dk1"/>
              </a:solidFill>
              <a:latin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p:nvPr>
        </p:nvSpPr>
        <p:spPr>
          <a:xfrm>
            <a:off x="659520" y="5248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Questions to Ask Your Supplier</a:t>
            </a:r>
            <a:endParaRPr lang="en-US" sz="4000" b="0" strike="noStrike" spc="-1">
              <a:solidFill>
                <a:schemeClr val="dk1"/>
              </a:solidFill>
              <a:latin typeface="Century Gothic"/>
            </a:endParaRPr>
          </a:p>
        </p:txBody>
      </p:sp>
      <p:graphicFrame>
        <p:nvGraphicFramePr>
          <p:cNvPr id="60" name="Table 5"/>
          <p:cNvGraphicFramePr/>
          <p:nvPr/>
        </p:nvGraphicFramePr>
        <p:xfrm>
          <a:off x="772920" y="1358280"/>
          <a:ext cx="10757880" cy="4693920"/>
        </p:xfrm>
        <a:graphic>
          <a:graphicData uri="http://schemas.openxmlformats.org/drawingml/2006/table">
            <a:tbl>
              <a:tblPr/>
              <a:tblGrid>
                <a:gridCol w="3028680">
                  <a:extLst>
                    <a:ext uri="{9D8B030D-6E8A-4147-A177-3AD203B41FA5}">
                      <a16:colId xmlns:a16="http://schemas.microsoft.com/office/drawing/2014/main" val="20000"/>
                    </a:ext>
                  </a:extLst>
                </a:gridCol>
                <a:gridCol w="3647880">
                  <a:extLst>
                    <a:ext uri="{9D8B030D-6E8A-4147-A177-3AD203B41FA5}">
                      <a16:colId xmlns:a16="http://schemas.microsoft.com/office/drawing/2014/main" val="20001"/>
                    </a:ext>
                  </a:extLst>
                </a:gridCol>
                <a:gridCol w="4081320">
                  <a:extLst>
                    <a:ext uri="{9D8B030D-6E8A-4147-A177-3AD203B41FA5}">
                      <a16:colId xmlns:a16="http://schemas.microsoft.com/office/drawing/2014/main" val="20002"/>
                    </a:ext>
                  </a:extLst>
                </a:gridCol>
              </a:tblGrid>
              <a:tr h="200160">
                <a:tc>
                  <a:txBody>
                    <a:bodyPr/>
                    <a:lstStyle/>
                    <a:p>
                      <a:pPr defTabSz="914400">
                        <a:lnSpc>
                          <a:spcPct val="100000"/>
                        </a:lnSpc>
                      </a:pPr>
                      <a:r>
                        <a:rPr lang="en-GB" sz="1400" b="1" strike="noStrike" spc="-1">
                          <a:solidFill>
                            <a:schemeClr val="dk1"/>
                          </a:solidFill>
                          <a:latin typeface="Century Gothic"/>
                        </a:rPr>
                        <a:t>Area</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Key Questions to Ask</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Best Practice Response Looks Like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457920">
                <a:tc>
                  <a:txBody>
                    <a:bodyPr/>
                    <a:lstStyle/>
                    <a:p>
                      <a:pPr defTabSz="914400">
                        <a:lnSpc>
                          <a:spcPct val="100000"/>
                        </a:lnSpc>
                      </a:pPr>
                      <a:r>
                        <a:rPr lang="en-GB" sz="1400" b="1" strike="noStrike" spc="-1">
                          <a:solidFill>
                            <a:schemeClr val="dk1"/>
                          </a:solidFill>
                          <a:latin typeface="Century Gothic"/>
                        </a:rPr>
                        <a:t>Legal &amp; Compliance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Are you compliant with UK GDPR and the Data Protection Act 2018?</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Clear confirmation of compliance, documented policies, and ability to support Data Processing Agreements (“DPAs”).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1"/>
                  </a:ext>
                </a:extLst>
              </a:tr>
              <a:tr h="457920">
                <a:tc>
                  <a:txBody>
                    <a:bodyPr/>
                    <a:lstStyle/>
                    <a:p>
                      <a:pPr defTabSz="914400">
                        <a:lnSpc>
                          <a:spcPct val="100000"/>
                        </a:lnSpc>
                      </a:pPr>
                      <a:r>
                        <a:rPr lang="en-GB" sz="1400" b="1" strike="noStrike" spc="-1">
                          <a:solidFill>
                            <a:schemeClr val="dk1"/>
                          </a:solidFill>
                          <a:latin typeface="Century Gothic"/>
                        </a:rPr>
                        <a:t>Data Security</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security controls do you have in place to protect customer data?</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Strong controls such as encryption in transit and at rest, access controls, monitoring, and regular penetration testing.</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2"/>
                  </a:ext>
                </a:extLst>
              </a:tr>
              <a:tr h="371880">
                <a:tc>
                  <a:txBody>
                    <a:bodyPr/>
                    <a:lstStyle/>
                    <a:p>
                      <a:pPr defTabSz="914400">
                        <a:lnSpc>
                          <a:spcPct val="100000"/>
                        </a:lnSpc>
                      </a:pPr>
                      <a:r>
                        <a:rPr lang="en-GB" sz="1400" b="1" strike="noStrike" spc="-1">
                          <a:solidFill>
                            <a:schemeClr val="dk1"/>
                          </a:solidFill>
                          <a:latin typeface="Century Gothic"/>
                        </a:rPr>
                        <a:t>Certifications &amp; Standards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Do you hold any security or quality certifications (e.g. ISO 27001)?</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Up-to-date certifications from recognised standards bodies and willingness to share audit evidence.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3"/>
                  </a:ext>
                </a:extLst>
              </a:tr>
              <a:tr h="457920">
                <a:tc>
                  <a:txBody>
                    <a:bodyPr/>
                    <a:lstStyle/>
                    <a:p>
                      <a:pPr defTabSz="914400">
                        <a:lnSpc>
                          <a:spcPct val="100000"/>
                        </a:lnSpc>
                      </a:pPr>
                      <a:r>
                        <a:rPr lang="en-GB" sz="1400" b="1" strike="noStrike" spc="-1">
                          <a:solidFill>
                            <a:schemeClr val="dk1"/>
                          </a:solidFill>
                          <a:latin typeface="Century Gothic"/>
                        </a:rPr>
                        <a:t>Incident Management</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is your process for detecting and responding to security incidents or breaches?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Defined incident response plan, 24/7 monitoring, clear escalation process, and breach notification within agreed timeframes.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4"/>
                  </a:ext>
                </a:extLst>
              </a:tr>
              <a:tr h="371880">
                <a:tc>
                  <a:txBody>
                    <a:bodyPr/>
                    <a:lstStyle/>
                    <a:p>
                      <a:pPr defTabSz="914400">
                        <a:lnSpc>
                          <a:spcPct val="100000"/>
                        </a:lnSpc>
                      </a:pPr>
                      <a:r>
                        <a:rPr lang="en-GB" sz="1400" b="1" strike="noStrike" spc="-1">
                          <a:solidFill>
                            <a:schemeClr val="dk1"/>
                          </a:solidFill>
                          <a:latin typeface="Century Gothic"/>
                        </a:rPr>
                        <a:t>Service Levels (SLAs)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uptime and performance guarantees do you provide?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Clearly defined SLAs (e.g. 99.9% uptime), with service credits or penalties for underperformance.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5"/>
                  </a:ext>
                </a:extLst>
              </a:tr>
              <a:tr h="371880">
                <a:tc>
                  <a:txBody>
                    <a:bodyPr/>
                    <a:lstStyle/>
                    <a:p>
                      <a:pPr defTabSz="914400">
                        <a:lnSpc>
                          <a:spcPct val="100000"/>
                        </a:lnSpc>
                      </a:pPr>
                      <a:r>
                        <a:rPr lang="en-GB" sz="1400" b="1" strike="noStrike" spc="-1">
                          <a:solidFill>
                            <a:schemeClr val="dk1"/>
                          </a:solidFill>
                          <a:latin typeface="Century Gothic"/>
                        </a:rPr>
                        <a:t>Data Location &amp; Processing</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Where is data stored and processed? Is it transferred outside the UK?</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Transparent data residency information and lawful transfer mechanisms if data leaves the UK.</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PlaceHolder 1"/>
          <p:cNvSpPr>
            <a:spLocks noGrp="1"/>
          </p:cNvSpPr>
          <p:nvPr>
            <p:ph/>
          </p:nvPr>
        </p:nvSpPr>
        <p:spPr>
          <a:xfrm>
            <a:off x="659520" y="5248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Questions to Ask Your Supplier</a:t>
            </a:r>
            <a:endParaRPr lang="en-US" sz="4000" b="0" strike="noStrike" spc="-1">
              <a:solidFill>
                <a:schemeClr val="dk1"/>
              </a:solidFill>
              <a:latin typeface="Century Gothic"/>
            </a:endParaRPr>
          </a:p>
        </p:txBody>
      </p:sp>
      <p:graphicFrame>
        <p:nvGraphicFramePr>
          <p:cNvPr id="62" name="Table 5"/>
          <p:cNvGraphicFramePr/>
          <p:nvPr/>
        </p:nvGraphicFramePr>
        <p:xfrm>
          <a:off x="772920" y="1358280"/>
          <a:ext cx="10757880" cy="3230880"/>
        </p:xfrm>
        <a:graphic>
          <a:graphicData uri="http://schemas.openxmlformats.org/drawingml/2006/table">
            <a:tbl>
              <a:tblPr/>
              <a:tblGrid>
                <a:gridCol w="3105720">
                  <a:extLst>
                    <a:ext uri="{9D8B030D-6E8A-4147-A177-3AD203B41FA5}">
                      <a16:colId xmlns:a16="http://schemas.microsoft.com/office/drawing/2014/main" val="20000"/>
                    </a:ext>
                  </a:extLst>
                </a:gridCol>
                <a:gridCol w="3638160">
                  <a:extLst>
                    <a:ext uri="{9D8B030D-6E8A-4147-A177-3AD203B41FA5}">
                      <a16:colId xmlns:a16="http://schemas.microsoft.com/office/drawing/2014/main" val="20001"/>
                    </a:ext>
                  </a:extLst>
                </a:gridCol>
                <a:gridCol w="4014000">
                  <a:extLst>
                    <a:ext uri="{9D8B030D-6E8A-4147-A177-3AD203B41FA5}">
                      <a16:colId xmlns:a16="http://schemas.microsoft.com/office/drawing/2014/main" val="20002"/>
                    </a:ext>
                  </a:extLst>
                </a:gridCol>
              </a:tblGrid>
              <a:tr h="200160">
                <a:tc>
                  <a:txBody>
                    <a:bodyPr/>
                    <a:lstStyle/>
                    <a:p>
                      <a:pPr defTabSz="914400">
                        <a:lnSpc>
                          <a:spcPct val="100000"/>
                        </a:lnSpc>
                      </a:pPr>
                      <a:r>
                        <a:rPr lang="en-GB" sz="1400" b="1" strike="noStrike" spc="-1">
                          <a:solidFill>
                            <a:schemeClr val="dk1"/>
                          </a:solidFill>
                          <a:latin typeface="Century Gothic"/>
                        </a:rPr>
                        <a:t>Area</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Key Questions to Ask</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Best Practice Response Looks Like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371880">
                <a:tc>
                  <a:txBody>
                    <a:bodyPr/>
                    <a:lstStyle/>
                    <a:p>
                      <a:pPr defTabSz="914400">
                        <a:lnSpc>
                          <a:spcPct val="100000"/>
                        </a:lnSpc>
                      </a:pPr>
                      <a:r>
                        <a:rPr lang="en-GB" sz="1400" b="1" strike="noStrike" spc="-1">
                          <a:solidFill>
                            <a:schemeClr val="dk1"/>
                          </a:solidFill>
                          <a:latin typeface="Century Gothic"/>
                        </a:rPr>
                        <a:t>Subcontractors &amp; Third Parties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Do you use any third-party providers or subcontractors?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Full disclosure of third parties, with equivalent security and compliance obligations passed down.</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1"/>
                  </a:ext>
                </a:extLst>
              </a:tr>
              <a:tr h="457920">
                <a:tc>
                  <a:txBody>
                    <a:bodyPr/>
                    <a:lstStyle/>
                    <a:p>
                      <a:pPr defTabSz="914400">
                        <a:lnSpc>
                          <a:spcPct val="100000"/>
                        </a:lnSpc>
                      </a:pPr>
                      <a:r>
                        <a:rPr lang="en-GB" sz="1400" b="1" strike="noStrike" spc="-1">
                          <a:solidFill>
                            <a:schemeClr val="dk1"/>
                          </a:solidFill>
                          <a:latin typeface="Century Gothic"/>
                        </a:rPr>
                        <a:t>Business Continuity</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are your disaster recovery and backup arrangements?</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Documented business continuity plan with defined roles, responsibilities and timeframes. </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2"/>
                  </a:ext>
                </a:extLst>
              </a:tr>
              <a:tr h="371880">
                <a:tc>
                  <a:txBody>
                    <a:bodyPr/>
                    <a:lstStyle/>
                    <a:p>
                      <a:pPr defTabSz="914400">
                        <a:lnSpc>
                          <a:spcPct val="100000"/>
                        </a:lnSpc>
                      </a:pPr>
                      <a:r>
                        <a:rPr lang="en-GB" sz="1400" b="1" strike="noStrike" spc="-1">
                          <a:solidFill>
                            <a:schemeClr val="dk1"/>
                          </a:solidFill>
                          <a:latin typeface="Century Gothic"/>
                        </a:rPr>
                        <a:t>Exit &amp; Data Portability</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happens to our data if we terminate the contract?</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Clear exit plan, secure data return in usable format and guaranteed deletion after contract end.</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3"/>
                  </a:ext>
                </a:extLst>
              </a:tr>
              <a:tr h="457920">
                <a:tc>
                  <a:txBody>
                    <a:bodyPr/>
                    <a:lstStyle/>
                    <a:p>
                      <a:pPr defTabSz="914400">
                        <a:lnSpc>
                          <a:spcPct val="100000"/>
                        </a:lnSpc>
                      </a:pPr>
                      <a:r>
                        <a:rPr lang="en-GB" sz="1400" b="1" strike="noStrike" spc="-1">
                          <a:solidFill>
                            <a:schemeClr val="dk1"/>
                          </a:solidFill>
                          <a:latin typeface="Century Gothic"/>
                        </a:rPr>
                        <a:t>Support &amp; Escalation</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What support channels and response times are available?</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dk1"/>
                          </a:solidFill>
                          <a:latin typeface="Century Gothic"/>
                        </a:rPr>
                        <a:t>Multi-channel support (phone/email/ticketing), tiered escalation, and guaranteed response times based on severity.</a:t>
                      </a:r>
                      <a:endParaRPr lang="en-GB" sz="1400" b="0" strike="noStrike" spc="-1">
                        <a:solidFill>
                          <a:srgbClr val="000000"/>
                        </a:solidFill>
                        <a:latin typeface="Arial"/>
                      </a:endParaRPr>
                    </a:p>
                  </a:txBody>
                  <a:tcPr marL="28440" marR="2844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PlaceHolder 1"/>
          <p:cNvSpPr>
            <a:spLocks noGrp="1"/>
          </p:cNvSpPr>
          <p:nvPr>
            <p:ph/>
          </p:nvPr>
        </p:nvSpPr>
        <p:spPr>
          <a:xfrm>
            <a:off x="659520" y="52200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ICO Case Studies</a:t>
            </a:r>
            <a:endParaRPr lang="en-US" sz="4000" b="0" strike="noStrike" spc="-1">
              <a:solidFill>
                <a:schemeClr val="dk1"/>
              </a:solidFill>
              <a:latin typeface="Century Gothic"/>
            </a:endParaRPr>
          </a:p>
        </p:txBody>
      </p:sp>
      <p:pic>
        <p:nvPicPr>
          <p:cNvPr id="64" name="Picture 6"/>
          <p:cNvPicPr/>
          <p:nvPr/>
        </p:nvPicPr>
        <p:blipFill>
          <a:blip r:embed="rId2"/>
          <a:stretch/>
        </p:blipFill>
        <p:spPr>
          <a:xfrm>
            <a:off x="2117520" y="959760"/>
            <a:ext cx="7956720" cy="5125320"/>
          </a:xfrm>
          <a:prstGeom prst="rect">
            <a:avLst/>
          </a:prstGeom>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laceHolder 1"/>
          <p:cNvSpPr>
            <a:spLocks noGrp="1"/>
          </p:cNvSpPr>
          <p:nvPr>
            <p:ph/>
          </p:nvPr>
        </p:nvSpPr>
        <p:spPr>
          <a:xfrm>
            <a:off x="659520" y="52200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ICO Case Studies</a:t>
            </a:r>
            <a:endParaRPr lang="en-US" sz="4000" b="0" strike="noStrike" spc="-1">
              <a:solidFill>
                <a:schemeClr val="dk1"/>
              </a:solidFill>
              <a:latin typeface="Century Gothic"/>
            </a:endParaRPr>
          </a:p>
        </p:txBody>
      </p:sp>
      <p:pic>
        <p:nvPicPr>
          <p:cNvPr id="66" name="Picture 3"/>
          <p:cNvPicPr/>
          <p:nvPr/>
        </p:nvPicPr>
        <p:blipFill>
          <a:blip r:embed="rId2"/>
          <a:stretch/>
        </p:blipFill>
        <p:spPr>
          <a:xfrm>
            <a:off x="1545840" y="1213560"/>
            <a:ext cx="9099000" cy="443088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p:nvPr>
        </p:nvSpPr>
        <p:spPr>
          <a:xfrm>
            <a:off x="659520" y="52200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ICO Case Studies</a:t>
            </a:r>
            <a:endParaRPr lang="en-US" sz="4000" b="0" strike="noStrike" spc="-1">
              <a:solidFill>
                <a:schemeClr val="dk1"/>
              </a:solidFill>
              <a:latin typeface="Century Gothic"/>
            </a:endParaRPr>
          </a:p>
        </p:txBody>
      </p:sp>
      <p:pic>
        <p:nvPicPr>
          <p:cNvPr id="68" name="Picture 4"/>
          <p:cNvPicPr/>
          <p:nvPr/>
        </p:nvPicPr>
        <p:blipFill>
          <a:blip r:embed="rId2"/>
          <a:stretch/>
        </p:blipFill>
        <p:spPr>
          <a:xfrm>
            <a:off x="919800" y="1098360"/>
            <a:ext cx="10350720" cy="482976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PlaceHolder 1"/>
          <p:cNvSpPr>
            <a:spLocks noGrp="1"/>
          </p:cNvSpPr>
          <p:nvPr>
            <p:ph/>
          </p:nvPr>
        </p:nvSpPr>
        <p:spPr>
          <a:xfrm>
            <a:off x="659520" y="52200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ICO Case Studies</a:t>
            </a:r>
            <a:endParaRPr lang="en-US" sz="4000" b="0" strike="noStrike" spc="-1">
              <a:solidFill>
                <a:schemeClr val="dk1"/>
              </a:solidFill>
              <a:latin typeface="Century Gothic"/>
            </a:endParaRPr>
          </a:p>
        </p:txBody>
      </p:sp>
      <p:pic>
        <p:nvPicPr>
          <p:cNvPr id="70" name="Picture 3"/>
          <p:cNvPicPr/>
          <p:nvPr/>
        </p:nvPicPr>
        <p:blipFill>
          <a:blip r:embed="rId2"/>
          <a:stretch/>
        </p:blipFill>
        <p:spPr>
          <a:xfrm>
            <a:off x="1042920" y="989640"/>
            <a:ext cx="10105200" cy="487800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Today: </a:t>
            </a:r>
            <a:endParaRPr lang="en-US" sz="4000" b="0" strike="noStrike" spc="-1">
              <a:solidFill>
                <a:schemeClr val="dk1"/>
              </a:solidFill>
              <a:latin typeface="Century Gothic"/>
            </a:endParaRPr>
          </a:p>
        </p:txBody>
      </p:sp>
      <p:sp>
        <p:nvSpPr>
          <p:cNvPr id="39"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Common Data Protection risks and how to mitigate these to comply with legal and regulatory obligations;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Common IT risks and actions to be considered;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Risks around the use of generative AI;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Supplier Contracts – common pitfalls and advice in relation to due diligence exercises;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Case studies from the ICO and lessons learned;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Practical takeaways including, questions to ask your suppliers and an overview of key internal governance procedures, including AI governance. </a:t>
            </a:r>
            <a:endParaRPr lang="en-US" sz="2200" b="0" strike="noStrike" spc="-1">
              <a:solidFill>
                <a:schemeClr val="dk1"/>
              </a:solidFill>
              <a:latin typeface="Century Gothic"/>
            </a:endParaRPr>
          </a:p>
          <a:p>
            <a:pPr indent="0" defTabSz="914400">
              <a:lnSpc>
                <a:spcPct val="90000"/>
              </a:lnSpc>
              <a:spcBef>
                <a:spcPts val="1001"/>
              </a:spcBef>
              <a:buNone/>
            </a:pPr>
            <a:endParaRPr lang="en-US" sz="2200" b="0" strike="noStrike" spc="-1">
              <a:solidFill>
                <a:schemeClr val="dk1"/>
              </a:solidFill>
              <a:latin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Internal Governance</a:t>
            </a:r>
            <a:endParaRPr lang="en-US" sz="4000" b="0" strike="noStrike" spc="-1">
              <a:solidFill>
                <a:schemeClr val="dk1"/>
              </a:solidFill>
              <a:latin typeface="Century Gothic"/>
            </a:endParaRPr>
          </a:p>
        </p:txBody>
      </p:sp>
      <p:sp>
        <p:nvSpPr>
          <p:cNvPr id="72"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Protection Policy;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AI Policy or Guidelines;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Breach Response Plan;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Retention and Disposal Policy;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Incident Management Procedure;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Due Diligence Procedure;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Training and Awareness Policy;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DPIA’s;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Legitimate Interest Assessments (“LIAs”). </a:t>
            </a:r>
            <a:endParaRPr lang="en-US" sz="2200" b="0" strike="noStrike" spc="-1">
              <a:solidFill>
                <a:schemeClr val="dk1"/>
              </a:solidFill>
              <a:latin typeface="Century Gothic"/>
            </a:endParaRPr>
          </a:p>
          <a:p>
            <a:pPr indent="0" defTabSz="914400">
              <a:lnSpc>
                <a:spcPct val="90000"/>
              </a:lnSpc>
              <a:spcBef>
                <a:spcPts val="1001"/>
              </a:spcBef>
              <a:buNone/>
            </a:pPr>
            <a:endParaRPr lang="en-US" sz="2200" b="0" strike="noStrike" spc="-1">
              <a:solidFill>
                <a:schemeClr val="dk1"/>
              </a:solidFill>
              <a:latin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AI Governance</a:t>
            </a:r>
            <a:endParaRPr lang="en-US" sz="4000" b="0" strike="noStrike" spc="-1">
              <a:solidFill>
                <a:schemeClr val="dk1"/>
              </a:solidFill>
              <a:latin typeface="Century Gothic"/>
            </a:endParaRPr>
          </a:p>
        </p:txBody>
      </p:sp>
      <p:sp>
        <p:nvSpPr>
          <p:cNvPr id="74"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0" defTabSz="914400">
              <a:lnSpc>
                <a:spcPct val="90000"/>
              </a:lnSpc>
              <a:spcBef>
                <a:spcPts val="1001"/>
              </a:spcBef>
              <a:buNone/>
            </a:pPr>
            <a:endParaRPr lang="en-US" sz="2200" b="0" strike="noStrike" spc="-1" dirty="0">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dirty="0">
                <a:solidFill>
                  <a:schemeClr val="accent1"/>
                </a:solidFill>
                <a:latin typeface="Century Gothic"/>
              </a:rPr>
              <a:t>AI Policy or Guidelines; </a:t>
            </a:r>
            <a:endParaRPr lang="en-US" sz="2200" b="0" strike="noStrike" spc="-1" dirty="0">
              <a:solidFill>
                <a:schemeClr val="dk1"/>
              </a:solidFill>
              <a:latin typeface="Century Gothic"/>
            </a:endParaRPr>
          </a:p>
          <a:p>
            <a:pPr marL="882900" lvl="1" indent="-342900" defTabSz="914400">
              <a:lnSpc>
                <a:spcPct val="90000"/>
              </a:lnSpc>
              <a:spcBef>
                <a:spcPts val="1134"/>
              </a:spcBef>
              <a:buClr>
                <a:schemeClr val="accent1"/>
              </a:buClr>
              <a:buSzPct val="75000"/>
            </a:pPr>
            <a:r>
              <a:rPr lang="en-GB" sz="2200" b="1" strike="noStrike" spc="-1" dirty="0">
                <a:solidFill>
                  <a:schemeClr val="accent1"/>
                </a:solidFill>
                <a:latin typeface="Century Gothic"/>
              </a:rPr>
              <a:t>Procurement</a:t>
            </a:r>
            <a:endParaRPr lang="en-US" sz="2200" b="0" strike="noStrike" spc="-1" dirty="0">
              <a:solidFill>
                <a:schemeClr val="dk1"/>
              </a:solidFill>
              <a:latin typeface="Century Gothic"/>
            </a:endParaRPr>
          </a:p>
          <a:p>
            <a:pPr marL="882900" lvl="1" indent="-342900" defTabSz="914400">
              <a:lnSpc>
                <a:spcPct val="90000"/>
              </a:lnSpc>
              <a:spcBef>
                <a:spcPts val="1134"/>
              </a:spcBef>
              <a:buClr>
                <a:schemeClr val="accent1"/>
              </a:buClr>
              <a:buSzPct val="75000"/>
            </a:pPr>
            <a:r>
              <a:rPr lang="en-GB" sz="2200" b="1" strike="noStrike" spc="-1" dirty="0">
                <a:solidFill>
                  <a:schemeClr val="accent1"/>
                </a:solidFill>
                <a:latin typeface="Century Gothic"/>
              </a:rPr>
              <a:t>Transparency</a:t>
            </a:r>
            <a:endParaRPr lang="en-US" sz="2200" b="0" strike="noStrike" spc="-1" dirty="0">
              <a:solidFill>
                <a:schemeClr val="dk1"/>
              </a:solidFill>
              <a:latin typeface="Century Gothic"/>
            </a:endParaRPr>
          </a:p>
          <a:p>
            <a:pPr marL="882900" lvl="1" indent="-342900" defTabSz="914400">
              <a:lnSpc>
                <a:spcPct val="90000"/>
              </a:lnSpc>
              <a:spcBef>
                <a:spcPts val="1134"/>
              </a:spcBef>
              <a:buClr>
                <a:schemeClr val="accent1"/>
              </a:buClr>
              <a:buSzPct val="75000"/>
            </a:pPr>
            <a:r>
              <a:rPr lang="en-GB" sz="2200" b="1" strike="noStrike" spc="-1" dirty="0">
                <a:solidFill>
                  <a:schemeClr val="accent1"/>
                </a:solidFill>
                <a:latin typeface="Century Gothic"/>
              </a:rPr>
              <a:t>UK Sector specific regulation Vs EU AI Act</a:t>
            </a:r>
            <a:endParaRPr lang="en-US" sz="2200" b="0" strike="noStrike" spc="-1" dirty="0">
              <a:solidFill>
                <a:schemeClr val="dk1"/>
              </a:solidFill>
              <a:latin typeface="Century Gothic"/>
            </a:endParaRPr>
          </a:p>
          <a:p>
            <a:pPr marL="882900" lvl="1" indent="-342900" defTabSz="914400">
              <a:lnSpc>
                <a:spcPct val="90000"/>
              </a:lnSpc>
              <a:spcBef>
                <a:spcPts val="1134"/>
              </a:spcBef>
              <a:buClr>
                <a:schemeClr val="accent1"/>
              </a:buClr>
              <a:buSzPct val="75000"/>
            </a:pPr>
            <a:r>
              <a:rPr lang="en-GB" sz="2200" b="1" strike="noStrike" spc="-1" dirty="0">
                <a:solidFill>
                  <a:schemeClr val="accent1"/>
                </a:solidFill>
                <a:latin typeface="Century Gothic"/>
              </a:rPr>
              <a:t>Risk Identification: AI DPIA</a:t>
            </a:r>
            <a:endParaRPr lang="en-US" sz="2200" b="0" strike="noStrike" spc="-1" dirty="0">
              <a:solidFill>
                <a:schemeClr val="dk1"/>
              </a:solidFill>
              <a:latin typeface="Century Gothic"/>
            </a:endParaRPr>
          </a:p>
          <a:p>
            <a:pPr marL="882900" lvl="1" indent="-342900" defTabSz="914400">
              <a:lnSpc>
                <a:spcPct val="90000"/>
              </a:lnSpc>
              <a:spcBef>
                <a:spcPts val="1134"/>
              </a:spcBef>
              <a:buClr>
                <a:schemeClr val="accent1"/>
              </a:buClr>
              <a:buSzPct val="75000"/>
            </a:pPr>
            <a:r>
              <a:rPr lang="en-GB" sz="2200" b="1" strike="noStrike" spc="-1" dirty="0">
                <a:solidFill>
                  <a:schemeClr val="accent1"/>
                </a:solidFill>
                <a:latin typeface="Century Gothic"/>
              </a:rPr>
              <a:t>Regular review and updating as technology evolves</a:t>
            </a:r>
            <a:endParaRPr lang="en-US" sz="2200" b="0" strike="noStrike" spc="-1" dirty="0">
              <a:solidFill>
                <a:schemeClr val="dk1"/>
              </a:solidFill>
              <a:latin typeface="Century Gothic"/>
            </a:endParaRPr>
          </a:p>
          <a:p>
            <a:pPr marL="343080" indent="0" defTabSz="914400">
              <a:lnSpc>
                <a:spcPct val="90000"/>
              </a:lnSpc>
              <a:spcBef>
                <a:spcPts val="1001"/>
              </a:spcBef>
              <a:buNone/>
            </a:pPr>
            <a:endParaRPr lang="en-US" sz="2200" b="0" strike="noStrike" spc="-1" dirty="0">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dirty="0">
                <a:solidFill>
                  <a:schemeClr val="accent1"/>
                </a:solidFill>
                <a:latin typeface="Century Gothic"/>
              </a:rPr>
              <a:t>Staff AI Training</a:t>
            </a:r>
            <a:endParaRPr lang="en-US" sz="2200" b="0" strike="noStrike" spc="-1" dirty="0">
              <a:solidFill>
                <a:schemeClr val="dk1"/>
              </a:solidFill>
              <a:latin typeface="Century Gothic"/>
            </a:endParaRPr>
          </a:p>
          <a:p>
            <a:pPr indent="0" defTabSz="914400">
              <a:lnSpc>
                <a:spcPct val="90000"/>
              </a:lnSpc>
              <a:spcBef>
                <a:spcPts val="1001"/>
              </a:spcBef>
              <a:buNone/>
            </a:pPr>
            <a:endParaRPr lang="en-US" sz="2200" b="0" strike="noStrike" spc="-1" dirty="0">
              <a:solidFill>
                <a:schemeClr val="dk1"/>
              </a:solidFill>
              <a:latin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p:nvPr>
        </p:nvSpPr>
        <p:spPr>
          <a:xfrm>
            <a:off x="660000" y="449927"/>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dirty="0">
                <a:solidFill>
                  <a:schemeClr val="dk2"/>
                </a:solidFill>
                <a:uFillTx/>
                <a:latin typeface="Century Gothic"/>
              </a:rPr>
              <a:t>Summary</a:t>
            </a:r>
            <a:endParaRPr lang="en-US" sz="4000" b="0" strike="noStrike" spc="-1" dirty="0">
              <a:solidFill>
                <a:schemeClr val="dk1"/>
              </a:solidFill>
              <a:latin typeface="Century Gothic"/>
            </a:endParaRPr>
          </a:p>
        </p:txBody>
      </p:sp>
      <p:sp>
        <p:nvSpPr>
          <p:cNvPr id="76" name="PlaceHolder 2"/>
          <p:cNvSpPr>
            <a:spLocks noGrp="1"/>
          </p:cNvSpPr>
          <p:nvPr>
            <p:ph/>
          </p:nvPr>
        </p:nvSpPr>
        <p:spPr>
          <a:xfrm>
            <a:off x="659520" y="1605600"/>
            <a:ext cx="10756440" cy="4206600"/>
          </a:xfrm>
          <a:prstGeom prst="rect">
            <a:avLst/>
          </a:prstGeom>
          <a:noFill/>
          <a:ln w="0">
            <a:noFill/>
          </a:ln>
        </p:spPr>
        <p:txBody>
          <a:bodyPr lIns="91440" tIns="45720" rIns="91440" bIns="45720" numCol="1" spcCol="0" anchor="ctr">
            <a:noAutofit/>
          </a:bodyPr>
          <a:lstStyle/>
          <a:p>
            <a:pPr marL="285840" indent="-285840" defTabSz="914400">
              <a:lnSpc>
                <a:spcPct val="100000"/>
              </a:lnSpc>
              <a:buClr>
                <a:srgbClr val="D68C45"/>
              </a:buClr>
              <a:buFont typeface="Arial"/>
              <a:buChar char="•"/>
            </a:pPr>
            <a:r>
              <a:rPr lang="en-US" sz="1800" b="1" strike="noStrike" spc="-1" dirty="0">
                <a:solidFill>
                  <a:schemeClr val="accent1"/>
                </a:solidFill>
                <a:latin typeface="Arial"/>
              </a:rPr>
              <a:t>Compliance risk – failing to meet legal and regulatory obligations. </a:t>
            </a:r>
            <a:endParaRPr lang="en-US" sz="1800" b="0" strike="noStrike" spc="-1" dirty="0">
              <a:solidFill>
                <a:schemeClr val="dk1"/>
              </a:solidFill>
              <a:latin typeface="Century Gothic"/>
            </a:endParaRPr>
          </a:p>
          <a:p>
            <a:pPr marL="285840" indent="-285840" defTabSz="914400">
              <a:lnSpc>
                <a:spcPct val="100000"/>
              </a:lnSpc>
              <a:buClr>
                <a:srgbClr val="205770"/>
              </a:buClr>
              <a:buFont typeface="Arial"/>
              <a:buChar char="•"/>
            </a:pPr>
            <a:r>
              <a:rPr lang="en-US" sz="1800" b="1" strike="noStrike" spc="-1" dirty="0">
                <a:solidFill>
                  <a:schemeClr val="dk1"/>
                </a:solidFill>
                <a:latin typeface="Arial"/>
              </a:rPr>
              <a:t>Action Point: ensure requirements are identified, documented and embedded in supplier controls. </a:t>
            </a:r>
            <a:endParaRPr lang="en-US" sz="1800" b="0" strike="noStrike" spc="-1" dirty="0">
              <a:solidFill>
                <a:schemeClr val="dk1"/>
              </a:solidFill>
              <a:latin typeface="Century Gothic"/>
            </a:endParaRPr>
          </a:p>
          <a:p>
            <a:pPr marL="285840" indent="-285840" defTabSz="914400">
              <a:lnSpc>
                <a:spcPct val="100000"/>
              </a:lnSpc>
              <a:buClr>
                <a:srgbClr val="D68C45"/>
              </a:buClr>
              <a:buFont typeface="Arial"/>
              <a:buChar char="•"/>
              <a:tabLst>
                <a:tab pos="0" algn="l"/>
              </a:tabLst>
            </a:pPr>
            <a:r>
              <a:rPr lang="en-US" sz="1800" b="1" strike="noStrike" spc="-1" dirty="0">
                <a:solidFill>
                  <a:schemeClr val="accent1"/>
                </a:solidFill>
                <a:latin typeface="Arial"/>
              </a:rPr>
              <a:t>Security risk – exposure of data and systems to cyber threats or misuse. </a:t>
            </a:r>
            <a:endParaRPr lang="en-US" sz="1800" b="0" strike="noStrike" spc="-1" dirty="0">
              <a:solidFill>
                <a:schemeClr val="dk1"/>
              </a:solidFill>
              <a:latin typeface="Century Gothic"/>
            </a:endParaRPr>
          </a:p>
          <a:p>
            <a:pPr marL="285840" indent="-285840" defTabSz="914400">
              <a:lnSpc>
                <a:spcPct val="100000"/>
              </a:lnSpc>
              <a:buClr>
                <a:srgbClr val="205770"/>
              </a:buClr>
              <a:buFont typeface="Arial"/>
              <a:buChar char="•"/>
              <a:tabLst>
                <a:tab pos="0" algn="l"/>
              </a:tabLst>
            </a:pPr>
            <a:r>
              <a:rPr lang="en-US" sz="1800" b="1" strike="noStrike" spc="-1" dirty="0">
                <a:solidFill>
                  <a:schemeClr val="dk1"/>
                </a:solidFill>
                <a:latin typeface="Arial"/>
              </a:rPr>
              <a:t>Action Point: assess protections and agree minimum security standards and monitoring. </a:t>
            </a:r>
            <a:endParaRPr lang="en-US" sz="1800" b="0" strike="noStrike" spc="-1" dirty="0">
              <a:solidFill>
                <a:schemeClr val="dk1"/>
              </a:solidFill>
              <a:latin typeface="Century Gothic"/>
            </a:endParaRPr>
          </a:p>
          <a:p>
            <a:pPr marL="285840" indent="-285840" defTabSz="914400">
              <a:lnSpc>
                <a:spcPct val="100000"/>
              </a:lnSpc>
              <a:buClr>
                <a:srgbClr val="D68C45"/>
              </a:buClr>
              <a:buFont typeface="Arial"/>
              <a:buChar char="•"/>
              <a:tabLst>
                <a:tab pos="0" algn="l"/>
              </a:tabLst>
            </a:pPr>
            <a:r>
              <a:rPr lang="en-US" sz="1800" b="1" strike="noStrike" spc="-1" dirty="0">
                <a:solidFill>
                  <a:schemeClr val="accent1"/>
                </a:solidFill>
                <a:latin typeface="Arial"/>
              </a:rPr>
              <a:t>Supplier risk – poor oversight or reliance on third parties. </a:t>
            </a:r>
            <a:endParaRPr lang="en-US" sz="1800" b="0" strike="noStrike" spc="-1" dirty="0">
              <a:solidFill>
                <a:schemeClr val="dk1"/>
              </a:solidFill>
              <a:latin typeface="Century Gothic"/>
            </a:endParaRPr>
          </a:p>
          <a:p>
            <a:pPr marL="285840" indent="-285840" defTabSz="914400">
              <a:lnSpc>
                <a:spcPct val="100000"/>
              </a:lnSpc>
              <a:buClr>
                <a:srgbClr val="205770"/>
              </a:buClr>
              <a:buFont typeface="Arial"/>
              <a:buChar char="•"/>
              <a:tabLst>
                <a:tab pos="0" algn="l"/>
              </a:tabLst>
            </a:pPr>
            <a:r>
              <a:rPr lang="en-US" sz="1800" b="1" strike="noStrike" spc="-1" dirty="0">
                <a:solidFill>
                  <a:schemeClr val="dk1"/>
                </a:solidFill>
                <a:latin typeface="Arial"/>
              </a:rPr>
              <a:t>Action Point: carry out due diligence and establish ongoing performance reviews. </a:t>
            </a:r>
            <a:endParaRPr lang="en-US" sz="1800" b="0" strike="noStrike" spc="-1" dirty="0">
              <a:solidFill>
                <a:schemeClr val="dk1"/>
              </a:solidFill>
              <a:latin typeface="Century Gothic"/>
            </a:endParaRPr>
          </a:p>
          <a:p>
            <a:pPr marL="285840" indent="-285840" defTabSz="914400">
              <a:lnSpc>
                <a:spcPct val="100000"/>
              </a:lnSpc>
              <a:buClr>
                <a:srgbClr val="D68C45"/>
              </a:buClr>
              <a:buFont typeface="Arial"/>
              <a:buChar char="•"/>
              <a:tabLst>
                <a:tab pos="0" algn="l"/>
              </a:tabLst>
            </a:pPr>
            <a:r>
              <a:rPr lang="en-US" sz="1800" b="1" strike="noStrike" spc="-1" dirty="0">
                <a:solidFill>
                  <a:schemeClr val="accent1"/>
                </a:solidFill>
                <a:latin typeface="Arial"/>
              </a:rPr>
              <a:t>Contract risk – unclear or incomplete agreements creating uncertainty. </a:t>
            </a:r>
            <a:endParaRPr lang="en-US" sz="1800" b="0" strike="noStrike" spc="-1" dirty="0">
              <a:solidFill>
                <a:schemeClr val="dk1"/>
              </a:solidFill>
              <a:latin typeface="Century Gothic"/>
            </a:endParaRPr>
          </a:p>
          <a:p>
            <a:pPr marL="285840" indent="-285840" defTabSz="914400">
              <a:lnSpc>
                <a:spcPct val="100000"/>
              </a:lnSpc>
              <a:buClr>
                <a:srgbClr val="205770"/>
              </a:buClr>
              <a:buFont typeface="Arial"/>
              <a:buChar char="•"/>
              <a:tabLst>
                <a:tab pos="0" algn="l"/>
              </a:tabLst>
            </a:pPr>
            <a:r>
              <a:rPr lang="en-US" sz="1800" b="1" strike="noStrike" spc="-1" dirty="0">
                <a:solidFill>
                  <a:schemeClr val="dk1"/>
                </a:solidFill>
                <a:latin typeface="Arial"/>
              </a:rPr>
              <a:t>Action Point: review and strengthen contract terms, responsibilities, and accountability. </a:t>
            </a:r>
            <a:endParaRPr lang="en-US" sz="1800" b="0" strike="noStrike" spc="-1" dirty="0">
              <a:solidFill>
                <a:schemeClr val="dk1"/>
              </a:solidFill>
              <a:latin typeface="Century Gothic"/>
            </a:endParaRPr>
          </a:p>
          <a:p>
            <a:pPr marL="285840" indent="-285840" defTabSz="914400">
              <a:lnSpc>
                <a:spcPct val="100000"/>
              </a:lnSpc>
              <a:buClr>
                <a:srgbClr val="D68C45"/>
              </a:buClr>
              <a:buFont typeface="Arial"/>
              <a:buChar char="•"/>
              <a:tabLst>
                <a:tab pos="0" algn="l"/>
              </a:tabLst>
            </a:pPr>
            <a:r>
              <a:rPr lang="en-US" sz="1800" b="1" strike="noStrike" spc="-1" dirty="0">
                <a:solidFill>
                  <a:schemeClr val="accent1"/>
                </a:solidFill>
                <a:latin typeface="Arial"/>
              </a:rPr>
              <a:t>Dependency risk – over-reliance on suppliers without clear exit or continuity options. </a:t>
            </a:r>
            <a:endParaRPr lang="en-US" sz="1800" b="0" strike="noStrike" spc="-1" dirty="0">
              <a:solidFill>
                <a:schemeClr val="dk1"/>
              </a:solidFill>
              <a:latin typeface="Century Gothic"/>
            </a:endParaRPr>
          </a:p>
          <a:p>
            <a:pPr marL="285840" indent="-285840" defTabSz="914400">
              <a:lnSpc>
                <a:spcPct val="100000"/>
              </a:lnSpc>
              <a:buClr>
                <a:srgbClr val="205770"/>
              </a:buClr>
              <a:buFont typeface="Arial"/>
              <a:buChar char="•"/>
              <a:tabLst>
                <a:tab pos="0" algn="l"/>
              </a:tabLst>
            </a:pPr>
            <a:r>
              <a:rPr lang="en-US" sz="1800" b="1" strike="noStrike" spc="-1" dirty="0">
                <a:solidFill>
                  <a:schemeClr val="dk1"/>
                </a:solidFill>
                <a:latin typeface="Arial"/>
              </a:rPr>
              <a:t>Action Point: define exit strategies, data portability, and contingency planning early. </a:t>
            </a:r>
            <a:endParaRPr lang="en-US" sz="1800" b="0" strike="noStrike" spc="-1" dirty="0">
              <a:solidFill>
                <a:schemeClr val="dk1"/>
              </a:solidFill>
              <a:latin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p:nvPr>
        </p:nvSpPr>
        <p:spPr>
          <a:xfrm>
            <a:off x="659880" y="321012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strike="noStrike" spc="-1">
                <a:solidFill>
                  <a:schemeClr val="dk2"/>
                </a:solidFill>
                <a:latin typeface="Century Gothic"/>
              </a:rPr>
              <a:t>Questions? </a:t>
            </a:r>
            <a:endParaRPr lang="en-US" sz="4000" b="0" strike="noStrike" spc="-1">
              <a:solidFill>
                <a:schemeClr val="dk1"/>
              </a:solidFill>
              <a:latin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p:nvPr/>
        </p:nvSpPr>
        <p:spPr>
          <a:xfrm>
            <a:off x="675720" y="1488960"/>
            <a:ext cx="2415240" cy="4373280"/>
          </a:xfrm>
          <a:prstGeom prst="rect">
            <a:avLst/>
          </a:prstGeom>
          <a:noFill/>
          <a:ln w="0">
            <a:noFill/>
          </a:ln>
        </p:spPr>
        <p:style>
          <a:lnRef idx="0">
            <a:scrgbClr r="0" g="0" b="0"/>
          </a:lnRef>
          <a:fillRef idx="0">
            <a:scrgbClr r="0" g="0" b="0"/>
          </a:fillRef>
          <a:effectRef idx="0">
            <a:scrgbClr r="0" g="0" b="0"/>
          </a:effectRef>
          <a:fontRef idx="minor"/>
        </p:style>
        <p:txBody>
          <a:bodyPr anchor="b">
            <a:noAutofit/>
          </a:bodyPr>
          <a:lstStyle/>
          <a:p>
            <a:pPr defTabSz="914400">
              <a:lnSpc>
                <a:spcPct val="90000"/>
              </a:lnSpc>
              <a:spcBef>
                <a:spcPts val="1001"/>
              </a:spcBef>
            </a:pPr>
            <a:r>
              <a:rPr lang="en-US" sz="1100" b="1" strike="noStrike" spc="-1">
                <a:solidFill>
                  <a:schemeClr val="accent2"/>
                </a:solidFill>
                <a:latin typeface="Century Gothic"/>
                <a:ea typeface="Century Gothic"/>
              </a:rPr>
              <a:t>Disclaimer</a:t>
            </a:r>
            <a:br>
              <a:rPr sz="800"/>
            </a:br>
            <a:r>
              <a:rPr lang="en-US" sz="800" b="1" strike="noStrike" spc="-1">
                <a:solidFill>
                  <a:schemeClr val="dk1"/>
                </a:solidFill>
                <a:latin typeface="Century Gothic"/>
                <a:ea typeface="Century Gothic"/>
              </a:rPr>
              <a:t>.</a:t>
            </a:r>
            <a:br>
              <a:rPr sz="800"/>
            </a:br>
            <a:r>
              <a:rPr lang="en-US" sz="800" b="0" strike="noStrike" spc="-1">
                <a:solidFill>
                  <a:schemeClr val="lt1"/>
                </a:solidFill>
                <a:latin typeface="Century Gothic"/>
                <a:ea typeface="Century Gothic"/>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GB" sz="800" b="0" strike="noStrike" spc="-1">
              <a:solidFill>
                <a:srgbClr val="FFFFFF"/>
              </a:solidFill>
              <a:latin typeface="Arial"/>
            </a:endParaRPr>
          </a:p>
          <a:p>
            <a:pPr defTabSz="914400">
              <a:lnSpc>
                <a:spcPct val="90000"/>
              </a:lnSpc>
              <a:spcBef>
                <a:spcPts val="1001"/>
              </a:spcBef>
            </a:pPr>
            <a:r>
              <a:rPr lang="en-US" sz="800" b="0" strike="noStrike" spc="-1">
                <a:solidFill>
                  <a:schemeClr val="lt1"/>
                </a:solidFill>
                <a:latin typeface="Century Gothic"/>
                <a:ea typeface="Century Gothic"/>
              </a:rPr>
              <a:t>We disclaim all and any liability for any actions you take (or omit to take) in reliance upon the contents of this presentation. </a:t>
            </a:r>
            <a:endParaRPr lang="en-GB" sz="800" b="0" strike="noStrike" spc="-1">
              <a:solidFill>
                <a:srgbClr val="FFFFFF"/>
              </a:solidFill>
              <a:latin typeface="Arial"/>
            </a:endParaRPr>
          </a:p>
          <a:p>
            <a:pPr defTabSz="914400">
              <a:lnSpc>
                <a:spcPct val="90000"/>
              </a:lnSpc>
              <a:spcBef>
                <a:spcPts val="1001"/>
              </a:spcBef>
            </a:pPr>
            <a:r>
              <a:rPr lang="en-US" sz="800" b="0" strike="noStrike" spc="-1">
                <a:solidFill>
                  <a:schemeClr val="lt1"/>
                </a:solidFill>
                <a:latin typeface="Century Gothic"/>
                <a:ea typeface="Century Gothic"/>
              </a:rPr>
              <a:t>Our contact details are below should you wish to contact us for professional advice.</a:t>
            </a:r>
            <a:endParaRPr lang="en-GB" sz="800" b="0" strike="noStrike" spc="-1">
              <a:solidFill>
                <a:srgbClr val="FFFFFF"/>
              </a:solidFill>
              <a:latin typeface="Arial"/>
            </a:endParaRPr>
          </a:p>
          <a:p>
            <a:pPr defTabSz="914400">
              <a:lnSpc>
                <a:spcPct val="90000"/>
              </a:lnSpc>
              <a:spcBef>
                <a:spcPts val="1001"/>
              </a:spcBef>
            </a:pPr>
            <a:r>
              <a:rPr lang="en-US" sz="800" b="0" strike="noStrike" spc="-1">
                <a:solidFill>
                  <a:schemeClr val="lt1"/>
                </a:solidFill>
                <a:latin typeface="Century Gothic"/>
                <a:ea typeface="Century Gothic"/>
              </a:rPr>
              <a:t>Risk@kareneckstein.co.uk</a:t>
            </a:r>
            <a:endParaRPr lang="en-GB" sz="800" b="0" strike="noStrike" spc="-1">
              <a:solidFill>
                <a:srgbClr val="FFFFFF"/>
              </a:solidFill>
              <a:latin typeface="Arial"/>
            </a:endParaRPr>
          </a:p>
          <a:p>
            <a:pPr defTabSz="914400">
              <a:lnSpc>
                <a:spcPct val="90000"/>
              </a:lnSpc>
              <a:spcBef>
                <a:spcPts val="1001"/>
              </a:spcBef>
            </a:pPr>
            <a:r>
              <a:rPr lang="en-US" sz="800" b="0" strike="noStrike" spc="-1">
                <a:solidFill>
                  <a:schemeClr val="lt1"/>
                </a:solidFill>
                <a:latin typeface="Century Gothic"/>
                <a:ea typeface="Century Gothic"/>
              </a:rPr>
              <a:t>07973627039</a:t>
            </a:r>
            <a:endParaRPr lang="en-GB" sz="800" b="0" strike="noStrike" spc="-1">
              <a:solidFill>
                <a:srgbClr val="FFFFFF"/>
              </a:solidFill>
              <a:latin typeface="Arial"/>
            </a:endParaRPr>
          </a:p>
        </p:txBody>
      </p:sp>
      <p:sp>
        <p:nvSpPr>
          <p:cNvPr id="79" name="PlaceHolder 1"/>
          <p:cNvSpPr>
            <a:spLocks noGrp="1"/>
          </p:cNvSpPr>
          <p:nvPr>
            <p:ph type="title"/>
          </p:nvPr>
        </p:nvSpPr>
        <p:spPr>
          <a:xfrm>
            <a:off x="3390840" y="2198880"/>
            <a:ext cx="8140320" cy="1997280"/>
          </a:xfrm>
          <a:prstGeom prst="rect">
            <a:avLst/>
          </a:prstGeom>
          <a:noFill/>
          <a:ln w="0">
            <a:noFill/>
          </a:ln>
        </p:spPr>
        <p:txBody>
          <a:bodyPr lIns="91440" tIns="45720" rIns="91440" bIns="45720" anchor="b">
            <a:noAutofit/>
          </a:bodyPr>
          <a:lstStyle/>
          <a:p>
            <a:pPr indent="0" defTabSz="914400">
              <a:lnSpc>
                <a:spcPct val="90000"/>
              </a:lnSpc>
              <a:spcBef>
                <a:spcPts val="601"/>
              </a:spcBef>
              <a:buNone/>
            </a:pPr>
            <a:r>
              <a:rPr lang="en-GB" sz="3600" b="1" strike="noStrike" spc="-1">
                <a:solidFill>
                  <a:schemeClr val="accent2"/>
                </a:solidFill>
                <a:latin typeface="Century Gothic"/>
              </a:rPr>
              <a:t>AI, GDPR, IT and Supplier Risks: Where Things Go Wrong (and How to Fix Them)</a:t>
            </a:r>
            <a:br>
              <a:rPr sz="4000"/>
            </a:br>
            <a:br>
              <a:rPr sz="4000"/>
            </a:br>
            <a:r>
              <a:rPr lang="en-GB" sz="2000" b="0" strike="noStrike" spc="-1">
                <a:solidFill>
                  <a:schemeClr val="lt1"/>
                </a:solidFill>
                <a:latin typeface="Century Gothic"/>
              </a:rPr>
              <a:t>Presented by Peter Wright, Solicitor and Managing Director of Digital Law for The RiskBites ® Club</a:t>
            </a:r>
            <a:br>
              <a:rPr sz="2000"/>
            </a:br>
            <a:r>
              <a:rPr lang="en-GB" sz="2000" b="0" strike="noStrike" spc="-1">
                <a:solidFill>
                  <a:schemeClr val="lt1"/>
                </a:solidFill>
                <a:latin typeface="Century Gothic"/>
              </a:rPr>
              <a:t>​​</a:t>
            </a:r>
            <a:br>
              <a:rPr sz="4000"/>
            </a:br>
            <a:r>
              <a:rPr lang="en-GB" sz="2000" b="0" strike="noStrike" spc="-1">
                <a:solidFill>
                  <a:schemeClr val="accent2"/>
                </a:solidFill>
                <a:latin typeface="Century Gothic"/>
              </a:rPr>
              <a:t>For more information contact: </a:t>
            </a:r>
            <a:r>
              <a:rPr lang="en-GB" sz="2000" b="0" u="sng" strike="noStrike" spc="-1">
                <a:solidFill>
                  <a:schemeClr val="accent2"/>
                </a:solidFill>
                <a:uFillTx/>
                <a:latin typeface="Century Gothic"/>
                <a:hlinkClick r:id="rId2"/>
              </a:rPr>
              <a:t>peter.wright@digitallawuk.com</a:t>
            </a:r>
            <a:r>
              <a:rPr lang="en-GB" sz="2000" b="0" strike="noStrike" spc="-1">
                <a:solidFill>
                  <a:schemeClr val="accent2"/>
                </a:solidFill>
                <a:latin typeface="Century Gothic"/>
              </a:rPr>
              <a:t> </a:t>
            </a:r>
            <a:endParaRPr lang="en-US" sz="2000" b="0" strike="noStrike" spc="-1">
              <a:solidFill>
                <a:schemeClr val="dk1"/>
              </a:solidFill>
              <a:latin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Risk Landscape: Overview</a:t>
            </a:r>
            <a:endParaRPr lang="en-US" sz="4000" b="0" strike="noStrike" spc="-1">
              <a:solidFill>
                <a:schemeClr val="dk1"/>
              </a:solidFill>
              <a:latin typeface="Century Gothic"/>
            </a:endParaRPr>
          </a:p>
        </p:txBody>
      </p:sp>
      <p:sp>
        <p:nvSpPr>
          <p:cNvPr id="41"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US" sz="2200" b="1" strike="noStrike" spc="-1">
                <a:solidFill>
                  <a:schemeClr val="accent1"/>
                </a:solidFill>
                <a:latin typeface="Century Gothic"/>
              </a:rPr>
              <a:t>R</a:t>
            </a:r>
            <a:r>
              <a:rPr lang="en-GB" sz="2200" b="1" strike="noStrike" spc="-1">
                <a:solidFill>
                  <a:schemeClr val="accent1"/>
                </a:solidFill>
                <a:latin typeface="Century Gothic"/>
              </a:rPr>
              <a:t>apid AI Adoption – the increase of widespread AI use with limited appreciation for risk;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Evolving Data Protection Compliance Obligations – specifically around the use of AI;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Increased Cyber Threats;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Reliance on Complex Third-Party Agreements;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Expanded Use of Cloud-Based and AI-Based Vendors;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Governance and Accountability Challenges. </a:t>
            </a:r>
            <a:endParaRPr lang="en-US" sz="2200" b="0" strike="noStrike" spc="-1">
              <a:solidFill>
                <a:schemeClr val="dk1"/>
              </a:solidFill>
              <a:latin typeface="Century Gothic"/>
            </a:endParaRPr>
          </a:p>
          <a:p>
            <a:pPr indent="0" defTabSz="914400">
              <a:lnSpc>
                <a:spcPct val="90000"/>
              </a:lnSpc>
              <a:spcBef>
                <a:spcPts val="1001"/>
              </a:spcBef>
              <a:buNone/>
              <a:tabLst>
                <a:tab pos="0" algn="l"/>
              </a:tabLst>
            </a:pPr>
            <a:endParaRPr lang="en-US" sz="2200" b="0" strike="noStrike" spc="-1">
              <a:solidFill>
                <a:schemeClr val="dk1"/>
              </a:solidFill>
              <a:latin typeface="Century Gothic"/>
            </a:endParaRPr>
          </a:p>
          <a:p>
            <a:pPr indent="0" defTabSz="914400">
              <a:lnSpc>
                <a:spcPct val="90000"/>
              </a:lnSpc>
              <a:spcBef>
                <a:spcPts val="1001"/>
              </a:spcBef>
              <a:buNone/>
              <a:tabLst>
                <a:tab pos="0" algn="l"/>
              </a:tabLst>
            </a:pPr>
            <a:r>
              <a:rPr lang="en-GB" sz="2200" b="1" strike="noStrike" spc="-1">
                <a:solidFill>
                  <a:schemeClr val="dk1"/>
                </a:solidFill>
                <a:latin typeface="Century Gothic"/>
              </a:rPr>
              <a:t>Risk is increasingly interconnected. Effective mitigation requires a joined-up approach across AI, data protection, IT systems and supplier management.</a:t>
            </a:r>
            <a:endParaRPr lang="en-US" sz="2200" b="0" strike="noStrike" spc="-1">
              <a:solidFill>
                <a:schemeClr val="dk1"/>
              </a:solidFill>
              <a:latin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Data Protection Risks</a:t>
            </a:r>
            <a:endParaRPr lang="en-US" sz="4000" b="0" strike="noStrike" spc="-1">
              <a:solidFill>
                <a:schemeClr val="dk1"/>
              </a:solidFill>
              <a:latin typeface="Century Gothic"/>
            </a:endParaRPr>
          </a:p>
        </p:txBody>
      </p:sp>
      <p:sp>
        <p:nvSpPr>
          <p:cNvPr id="43" name="PlaceHolder 2"/>
          <p:cNvSpPr>
            <a:spLocks noGrp="1"/>
          </p:cNvSpPr>
          <p:nvPr>
            <p:ph/>
          </p:nvPr>
        </p:nvSpPr>
        <p:spPr>
          <a:xfrm>
            <a:off x="659520" y="159228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US" sz="2200" b="1" strike="noStrike" spc="-1">
                <a:solidFill>
                  <a:schemeClr val="accent1"/>
                </a:solidFill>
                <a:latin typeface="Century Gothic"/>
              </a:rPr>
              <a:t>N</a:t>
            </a:r>
            <a:r>
              <a:rPr lang="en-GB" sz="2200" b="1" strike="noStrike" spc="-1">
                <a:solidFill>
                  <a:schemeClr val="accent1"/>
                </a:solidFill>
                <a:latin typeface="Century Gothic"/>
              </a:rPr>
              <a:t>on-compliance with core principles of Data Protection Act 2018, UK GDPR and the Data Use and Access Act (“DUAA”);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Unclear lawful basis for processing;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Inadequate transparency;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security weaknesses;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breaches and delayed reporting;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Poor data subject rights handling;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Unlawful international data transfers;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Lack of accountability and documentation;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Third-party supplier risks;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Excessive data retention. </a:t>
            </a:r>
            <a:endParaRPr lang="en-US" sz="2200" b="0" strike="noStrike" spc="-1">
              <a:solidFill>
                <a:schemeClr val="dk1"/>
              </a:solidFill>
              <a:latin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laceHolder 1"/>
          <p:cNvSpPr>
            <a:spLocks noGrp="1"/>
          </p:cNvSpPr>
          <p:nvPr>
            <p:ph/>
          </p:nvPr>
        </p:nvSpPr>
        <p:spPr>
          <a:xfrm>
            <a:off x="659520" y="52200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strike="noStrike" spc="-1" dirty="0">
                <a:solidFill>
                  <a:schemeClr val="dk2"/>
                </a:solidFill>
                <a:latin typeface="Century Gothic"/>
              </a:rPr>
              <a:t>Data Protection: Risk Mitigation</a:t>
            </a:r>
            <a:endParaRPr lang="en-US" sz="4000" b="0" strike="noStrike" spc="-1" dirty="0">
              <a:solidFill>
                <a:schemeClr val="dk1"/>
              </a:solidFill>
              <a:latin typeface="Century Gothic"/>
            </a:endParaRPr>
          </a:p>
        </p:txBody>
      </p:sp>
      <p:graphicFrame>
        <p:nvGraphicFramePr>
          <p:cNvPr id="45" name="Table 5"/>
          <p:cNvGraphicFramePr/>
          <p:nvPr>
            <p:extLst>
              <p:ext uri="{D42A27DB-BD31-4B8C-83A1-F6EECF244321}">
                <p14:modId xmlns:p14="http://schemas.microsoft.com/office/powerpoint/2010/main" val="475891259"/>
              </p:ext>
            </p:extLst>
          </p:nvPr>
        </p:nvGraphicFramePr>
        <p:xfrm>
          <a:off x="837720" y="1179360"/>
          <a:ext cx="10772078" cy="4964580"/>
        </p:xfrm>
        <a:graphic>
          <a:graphicData uri="http://schemas.openxmlformats.org/drawingml/2006/table">
            <a:tbl>
              <a:tblPr/>
              <a:tblGrid>
                <a:gridCol w="3583413">
                  <a:extLst>
                    <a:ext uri="{9D8B030D-6E8A-4147-A177-3AD203B41FA5}">
                      <a16:colId xmlns:a16="http://schemas.microsoft.com/office/drawing/2014/main" val="20000"/>
                    </a:ext>
                  </a:extLst>
                </a:gridCol>
                <a:gridCol w="7188665">
                  <a:extLst>
                    <a:ext uri="{9D8B030D-6E8A-4147-A177-3AD203B41FA5}">
                      <a16:colId xmlns:a16="http://schemas.microsoft.com/office/drawing/2014/main" val="20001"/>
                    </a:ext>
                  </a:extLst>
                </a:gridCol>
              </a:tblGrid>
              <a:tr h="286850">
                <a:tc>
                  <a:txBody>
                    <a:bodyPr/>
                    <a:lstStyle/>
                    <a:p>
                      <a:pPr defTabSz="914400">
                        <a:lnSpc>
                          <a:spcPct val="100000"/>
                        </a:lnSpc>
                      </a:pPr>
                      <a:r>
                        <a:rPr lang="en-GB" sz="1400" b="1" strike="noStrike" spc="-1">
                          <a:solidFill>
                            <a:schemeClr val="dk1"/>
                          </a:solidFill>
                          <a:latin typeface="Century Gothic"/>
                        </a:rPr>
                        <a:t>Risk Area</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Actions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487644">
                <a:tc>
                  <a:txBody>
                    <a:bodyPr/>
                    <a:lstStyle/>
                    <a:p>
                      <a:pPr defTabSz="914400">
                        <a:lnSpc>
                          <a:spcPct val="100000"/>
                        </a:lnSpc>
                      </a:pPr>
                      <a:r>
                        <a:rPr lang="en-GB" sz="1400" b="1" strike="noStrike" spc="-1">
                          <a:solidFill>
                            <a:schemeClr val="dk1"/>
                          </a:solidFill>
                          <a:latin typeface="Century Gothic"/>
                        </a:rPr>
                        <a:t>Non-compliance with core principles under UK GDPR</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Embed data protection principles into policies, training, and day-to-day processes.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1"/>
                  </a:ext>
                </a:extLst>
              </a:tr>
              <a:tr h="344220">
                <a:tc>
                  <a:txBody>
                    <a:bodyPr/>
                    <a:lstStyle/>
                    <a:p>
                      <a:pPr defTabSz="914400">
                        <a:lnSpc>
                          <a:spcPct val="100000"/>
                        </a:lnSpc>
                      </a:pPr>
                      <a:r>
                        <a:rPr lang="en-GB" sz="1400" b="1" strike="noStrike" spc="-1">
                          <a:solidFill>
                            <a:schemeClr val="dk1"/>
                          </a:solidFill>
                          <a:latin typeface="Century Gothic"/>
                        </a:rPr>
                        <a:t>Unclear lawful basis for processing</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Identify and document a valid lawful basis for all processing activities.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2"/>
                  </a:ext>
                </a:extLst>
              </a:tr>
              <a:tr h="344220">
                <a:tc>
                  <a:txBody>
                    <a:bodyPr/>
                    <a:lstStyle/>
                    <a:p>
                      <a:pPr defTabSz="914400">
                        <a:lnSpc>
                          <a:spcPct val="100000"/>
                        </a:lnSpc>
                      </a:pPr>
                      <a:r>
                        <a:rPr lang="en-GB" sz="1400" b="1" strike="noStrike" spc="-1">
                          <a:solidFill>
                            <a:schemeClr val="dk1"/>
                          </a:solidFill>
                          <a:latin typeface="Century Gothic"/>
                        </a:rPr>
                        <a:t>Inadequate transparency</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Maintain clear, accessible, and up-to-date privacy notices and policies. </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3"/>
                  </a:ext>
                </a:extLst>
              </a:tr>
              <a:tr h="491597">
                <a:tc>
                  <a:txBody>
                    <a:bodyPr/>
                    <a:lstStyle/>
                    <a:p>
                      <a:pPr defTabSz="914400">
                        <a:lnSpc>
                          <a:spcPct val="100000"/>
                        </a:lnSpc>
                      </a:pPr>
                      <a:r>
                        <a:rPr lang="en-GB" sz="1400" b="1" strike="noStrike" spc="-1">
                          <a:solidFill>
                            <a:schemeClr val="dk1"/>
                          </a:solidFill>
                          <a:latin typeface="Century Gothic"/>
                        </a:rPr>
                        <a:t>Data security weaknesses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Implement appropriate technical and organisational security measures (e.g. access controls, encryption).</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4"/>
                  </a:ext>
                </a:extLst>
              </a:tr>
              <a:tr h="491597">
                <a:tc>
                  <a:txBody>
                    <a:bodyPr/>
                    <a:lstStyle/>
                    <a:p>
                      <a:pPr defTabSz="914400">
                        <a:lnSpc>
                          <a:spcPct val="100000"/>
                        </a:lnSpc>
                      </a:pPr>
                      <a:r>
                        <a:rPr lang="en-GB" sz="1400" b="1" strike="noStrike" spc="-1">
                          <a:solidFill>
                            <a:schemeClr val="dk1"/>
                          </a:solidFill>
                          <a:latin typeface="Century Gothic"/>
                        </a:rPr>
                        <a:t>Data breaches and delayed reporting</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Establish and test incident response plans; ensure timely reporting to the Information Commissioner's Office (“ICO”).</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5"/>
                  </a:ext>
                </a:extLst>
              </a:tr>
              <a:tr h="491597">
                <a:tc>
                  <a:txBody>
                    <a:bodyPr/>
                    <a:lstStyle/>
                    <a:p>
                      <a:pPr defTabSz="914400">
                        <a:lnSpc>
                          <a:spcPct val="100000"/>
                        </a:lnSpc>
                      </a:pPr>
                      <a:r>
                        <a:rPr lang="en-GB" sz="1400" b="1" strike="noStrike" spc="-1">
                          <a:solidFill>
                            <a:schemeClr val="dk1"/>
                          </a:solidFill>
                          <a:latin typeface="Century Gothic"/>
                        </a:rPr>
                        <a:t>Poor handling of data subject rights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rgbClr val="D68C45"/>
                          </a:solidFill>
                          <a:latin typeface="Century Gothic"/>
                        </a:rPr>
                        <a:t>Put in place processes to manage and respond to requests within required timeframes.</a:t>
                      </a:r>
                      <a:endParaRPr lang="en-GB" sz="1400" b="0" strike="noStrike" spc="-1" dirty="0">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6"/>
                  </a:ext>
                </a:extLst>
              </a:tr>
              <a:tr h="487644">
                <a:tc>
                  <a:txBody>
                    <a:bodyPr/>
                    <a:lstStyle/>
                    <a:p>
                      <a:pPr defTabSz="914400">
                        <a:lnSpc>
                          <a:spcPct val="100000"/>
                        </a:lnSpc>
                      </a:pPr>
                      <a:r>
                        <a:rPr lang="en-GB" sz="1400" b="1" strike="noStrike" spc="-1">
                          <a:solidFill>
                            <a:schemeClr val="dk1"/>
                          </a:solidFill>
                          <a:latin typeface="Century Gothic"/>
                        </a:rPr>
                        <a:t>Unlawful international data transfers</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Use approved transfer mechanisms and carry out transfer risk assessments as appropriate. </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7"/>
                  </a:ext>
                </a:extLst>
              </a:tr>
              <a:tr h="491597">
                <a:tc>
                  <a:txBody>
                    <a:bodyPr/>
                    <a:lstStyle/>
                    <a:p>
                      <a:pPr defTabSz="914400">
                        <a:lnSpc>
                          <a:spcPct val="100000"/>
                        </a:lnSpc>
                      </a:pPr>
                      <a:r>
                        <a:rPr lang="en-GB" sz="1400" b="1" strike="noStrike" spc="-1">
                          <a:solidFill>
                            <a:schemeClr val="dk1"/>
                          </a:solidFill>
                          <a:latin typeface="Century Gothic"/>
                        </a:rPr>
                        <a:t>Lack of accountability and documentation</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Maintain records of processing, policies, and Data Protection Impact Assessments (“DPIAs”) where required.</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8"/>
                  </a:ext>
                </a:extLst>
              </a:tr>
              <a:tr h="487644">
                <a:tc>
                  <a:txBody>
                    <a:bodyPr/>
                    <a:lstStyle/>
                    <a:p>
                      <a:pPr defTabSz="914400">
                        <a:lnSpc>
                          <a:spcPct val="100000"/>
                        </a:lnSpc>
                      </a:pPr>
                      <a:r>
                        <a:rPr lang="en-GB" sz="1400" b="1" strike="noStrike" spc="-1">
                          <a:solidFill>
                            <a:schemeClr val="dk1"/>
                          </a:solidFill>
                          <a:latin typeface="Century Gothic"/>
                        </a:rPr>
                        <a:t>Third-party/supplier risk</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rgbClr val="D68C45"/>
                          </a:solidFill>
                          <a:latin typeface="Century Gothic"/>
                        </a:rPr>
                        <a:t>Conduct due diligence and ensure robust data processing agreements are in place.</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9"/>
                  </a:ext>
                </a:extLst>
              </a:tr>
              <a:tr h="344220">
                <a:tc>
                  <a:txBody>
                    <a:bodyPr/>
                    <a:lstStyle/>
                    <a:p>
                      <a:pPr defTabSz="914400">
                        <a:lnSpc>
                          <a:spcPct val="100000"/>
                        </a:lnSpc>
                      </a:pPr>
                      <a:r>
                        <a:rPr lang="en-GB" sz="1400" b="1" strike="noStrike" spc="-1">
                          <a:solidFill>
                            <a:schemeClr val="dk1"/>
                          </a:solidFill>
                          <a:latin typeface="Century Gothic"/>
                        </a:rPr>
                        <a:t>Excessive data retention</a:t>
                      </a:r>
                      <a:endParaRPr lang="en-GB" sz="1400" b="0" strike="noStrike" spc="-1">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rgbClr val="D68C45"/>
                          </a:solidFill>
                          <a:latin typeface="Century Gothic"/>
                        </a:rPr>
                        <a:t>Implement and enforce clear data retention and deletion policies.</a:t>
                      </a:r>
                      <a:endParaRPr lang="en-GB" sz="1400" b="0" strike="noStrike" spc="-1" dirty="0">
                        <a:solidFill>
                          <a:srgbClr val="000000"/>
                        </a:solidFill>
                        <a:latin typeface="Arial"/>
                      </a:endParaRPr>
                    </a:p>
                  </a:txBody>
                  <a:tcPr marL="50400" marR="5040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IT Risks</a:t>
            </a:r>
            <a:endParaRPr lang="en-US" sz="4000" b="0" strike="noStrike" spc="-1">
              <a:solidFill>
                <a:schemeClr val="dk1"/>
              </a:solidFill>
              <a:latin typeface="Century Gothic"/>
            </a:endParaRPr>
          </a:p>
        </p:txBody>
      </p:sp>
      <p:sp>
        <p:nvSpPr>
          <p:cNvPr id="47" name="PlaceHolder 2"/>
          <p:cNvSpPr>
            <a:spLocks noGrp="1"/>
          </p:cNvSpPr>
          <p:nvPr>
            <p:ph/>
          </p:nvPr>
        </p:nvSpPr>
        <p:spPr>
          <a:xfrm>
            <a:off x="659520" y="159228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Cyber Attacks;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Breaches;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Weak Access Controls;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Insider Threats;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Unpatched Systems/Updates;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Third-Party/Supply Chain Risks;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Regulatory Non-Compliance;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Physical Security Breaches;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Poor Incident Response Procedures;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Lack of Staff Awareness. </a:t>
            </a:r>
            <a:endParaRPr lang="en-US" sz="2200" b="0" strike="noStrike" spc="-1">
              <a:solidFill>
                <a:schemeClr val="dk1"/>
              </a:solidFill>
              <a:latin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p:cNvSpPr>
          <p:nvPr>
            <p:ph/>
          </p:nvPr>
        </p:nvSpPr>
        <p:spPr>
          <a:xfrm>
            <a:off x="659880" y="46224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IT Risk Mitigation</a:t>
            </a:r>
            <a:endParaRPr lang="en-US" sz="4000" b="0" strike="noStrike" spc="-1">
              <a:solidFill>
                <a:schemeClr val="dk1"/>
              </a:solidFill>
              <a:latin typeface="Century Gothic"/>
            </a:endParaRPr>
          </a:p>
        </p:txBody>
      </p:sp>
      <p:graphicFrame>
        <p:nvGraphicFramePr>
          <p:cNvPr id="49" name="Table 5"/>
          <p:cNvGraphicFramePr/>
          <p:nvPr>
            <p:extLst>
              <p:ext uri="{D42A27DB-BD31-4B8C-83A1-F6EECF244321}">
                <p14:modId xmlns:p14="http://schemas.microsoft.com/office/powerpoint/2010/main" val="769947430"/>
              </p:ext>
            </p:extLst>
          </p:nvPr>
        </p:nvGraphicFramePr>
        <p:xfrm>
          <a:off x="739714" y="1874520"/>
          <a:ext cx="11085480" cy="3108960"/>
        </p:xfrm>
        <a:graphic>
          <a:graphicData uri="http://schemas.openxmlformats.org/drawingml/2006/table">
            <a:tbl>
              <a:tblPr/>
              <a:tblGrid>
                <a:gridCol w="2799000">
                  <a:extLst>
                    <a:ext uri="{9D8B030D-6E8A-4147-A177-3AD203B41FA5}">
                      <a16:colId xmlns:a16="http://schemas.microsoft.com/office/drawing/2014/main" val="20000"/>
                    </a:ext>
                  </a:extLst>
                </a:gridCol>
                <a:gridCol w="8286480">
                  <a:extLst>
                    <a:ext uri="{9D8B030D-6E8A-4147-A177-3AD203B41FA5}">
                      <a16:colId xmlns:a16="http://schemas.microsoft.com/office/drawing/2014/main" val="20001"/>
                    </a:ext>
                  </a:extLst>
                </a:gridCol>
              </a:tblGrid>
              <a:tr h="0">
                <a:tc>
                  <a:txBody>
                    <a:bodyPr/>
                    <a:lstStyle/>
                    <a:p>
                      <a:pPr defTabSz="914400">
                        <a:lnSpc>
                          <a:spcPct val="100000"/>
                        </a:lnSpc>
                      </a:pPr>
                      <a:r>
                        <a:rPr lang="en-GB" sz="1400" b="1" strike="noStrike" spc="-1" dirty="0">
                          <a:solidFill>
                            <a:schemeClr val="dk1"/>
                          </a:solidFill>
                          <a:latin typeface="Century Gothic"/>
                        </a:rPr>
                        <a:t>Risk</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Mitigation Actions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364320">
                <a:tc>
                  <a:txBody>
                    <a:bodyPr/>
                    <a:lstStyle/>
                    <a:p>
                      <a:pPr defTabSz="914400">
                        <a:lnSpc>
                          <a:spcPct val="100000"/>
                        </a:lnSpc>
                      </a:pPr>
                      <a:r>
                        <a:rPr lang="en-GB" sz="1400" b="1" strike="noStrike" spc="-1">
                          <a:solidFill>
                            <a:schemeClr val="dk1"/>
                          </a:solidFill>
                          <a:latin typeface="Century Gothic"/>
                        </a:rPr>
                        <a:t>Cyber attacks (phishing, malware, ransomware)</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Staff awareness training, email filtering, endpoint protection (EDR/antivirus), multi-factor authentication (“MFA”), regular patching, network segmentation and appropriate incident response plans.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1"/>
                  </a:ext>
                </a:extLst>
              </a:tr>
              <a:tr h="295920">
                <a:tc>
                  <a:txBody>
                    <a:bodyPr/>
                    <a:lstStyle/>
                    <a:p>
                      <a:pPr defTabSz="914400">
                        <a:lnSpc>
                          <a:spcPct val="100000"/>
                        </a:lnSpc>
                      </a:pPr>
                      <a:r>
                        <a:rPr lang="en-GB" sz="1400" b="1" strike="noStrike" spc="-1">
                          <a:solidFill>
                            <a:schemeClr val="dk1"/>
                          </a:solidFill>
                          <a:latin typeface="Century Gothic"/>
                        </a:rPr>
                        <a:t>Data breaches (personal or sensitive data)</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Data encryption (at rest &amp; in transit), access controls, regular audits and compliance with UK GDPR.</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2"/>
                  </a:ext>
                </a:extLst>
              </a:tr>
              <a:tr h="295920">
                <a:tc>
                  <a:txBody>
                    <a:bodyPr/>
                    <a:lstStyle/>
                    <a:p>
                      <a:pPr defTabSz="914400">
                        <a:lnSpc>
                          <a:spcPct val="100000"/>
                        </a:lnSpc>
                      </a:pPr>
                      <a:r>
                        <a:rPr lang="en-GB" sz="1400" b="1" strike="noStrike" spc="-1">
                          <a:solidFill>
                            <a:schemeClr val="dk1"/>
                          </a:solidFill>
                          <a:latin typeface="Century Gothic"/>
                        </a:rPr>
                        <a:t>Weak access controls / credential theft</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Enforce strong password policies, MFA wherever possible, use of single sign-on (SSO) and regular access reviews.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3"/>
                  </a:ext>
                </a:extLst>
              </a:tr>
              <a:tr h="295920">
                <a:tc>
                  <a:txBody>
                    <a:bodyPr/>
                    <a:lstStyle/>
                    <a:p>
                      <a:pPr defTabSz="914400">
                        <a:lnSpc>
                          <a:spcPct val="100000"/>
                        </a:lnSpc>
                      </a:pPr>
                      <a:r>
                        <a:rPr lang="en-GB" sz="1400" b="1" strike="noStrike" spc="-1">
                          <a:solidFill>
                            <a:schemeClr val="dk1"/>
                          </a:solidFill>
                          <a:latin typeface="Century Gothic"/>
                        </a:rPr>
                        <a:t>Insider threats (malicious or accidental)</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chemeClr val="accent1"/>
                          </a:solidFill>
                          <a:latin typeface="Century Gothic"/>
                        </a:rPr>
                        <a:t>Role-based access control, monitoring/logging, user behaviour analytics, clear policies, staff training and joiner/mover/leaver processes.</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4"/>
                  </a:ext>
                </a:extLst>
              </a:tr>
              <a:tr h="227520">
                <a:tc>
                  <a:txBody>
                    <a:bodyPr/>
                    <a:lstStyle/>
                    <a:p>
                      <a:pPr defTabSz="914400">
                        <a:lnSpc>
                          <a:spcPct val="100000"/>
                        </a:lnSpc>
                      </a:pPr>
                      <a:r>
                        <a:rPr lang="en-GB" sz="1400" b="1" strike="noStrike" spc="-1" dirty="0">
                          <a:solidFill>
                            <a:schemeClr val="dk1"/>
                          </a:solidFill>
                          <a:latin typeface="Century Gothic"/>
                        </a:rPr>
                        <a:t>Unpatched systems &amp; software vulnerabilities</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chemeClr val="accent1"/>
                          </a:solidFill>
                          <a:latin typeface="Century Gothic"/>
                        </a:rPr>
                        <a:t>Automated patch management, vulnerability scanning and penetration testing. </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53824-924E-4632-0F38-F0C2DDA579D1}"/>
            </a:ext>
          </a:extLst>
        </p:cNvPr>
        <p:cNvGrpSpPr/>
        <p:nvPr/>
      </p:nvGrpSpPr>
      <p:grpSpPr>
        <a:xfrm>
          <a:off x="0" y="0"/>
          <a:ext cx="0" cy="0"/>
          <a:chOff x="0" y="0"/>
          <a:chExt cx="0" cy="0"/>
        </a:xfrm>
      </p:grpSpPr>
      <p:sp>
        <p:nvSpPr>
          <p:cNvPr id="48" name="PlaceHolder 1">
            <a:extLst>
              <a:ext uri="{FF2B5EF4-FFF2-40B4-BE49-F238E27FC236}">
                <a16:creationId xmlns:a16="http://schemas.microsoft.com/office/drawing/2014/main" id="{D02B8DDB-D800-9737-84E0-73ECCBEAFD1B}"/>
              </a:ext>
            </a:extLst>
          </p:cNvPr>
          <p:cNvSpPr>
            <a:spLocks noGrp="1"/>
          </p:cNvSpPr>
          <p:nvPr>
            <p:ph/>
          </p:nvPr>
        </p:nvSpPr>
        <p:spPr>
          <a:xfrm>
            <a:off x="659880" y="46224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IT Risk Mitigation</a:t>
            </a:r>
            <a:endParaRPr lang="en-US" sz="4000" b="0" strike="noStrike" spc="-1">
              <a:solidFill>
                <a:schemeClr val="dk1"/>
              </a:solidFill>
              <a:latin typeface="Century Gothic"/>
            </a:endParaRPr>
          </a:p>
        </p:txBody>
      </p:sp>
      <p:graphicFrame>
        <p:nvGraphicFramePr>
          <p:cNvPr id="49" name="Table 5">
            <a:extLst>
              <a:ext uri="{FF2B5EF4-FFF2-40B4-BE49-F238E27FC236}">
                <a16:creationId xmlns:a16="http://schemas.microsoft.com/office/drawing/2014/main" id="{A491C803-ED7F-6786-38DB-8F4A89400A7F}"/>
              </a:ext>
            </a:extLst>
          </p:cNvPr>
          <p:cNvGraphicFramePr/>
          <p:nvPr>
            <p:extLst>
              <p:ext uri="{D42A27DB-BD31-4B8C-83A1-F6EECF244321}">
                <p14:modId xmlns:p14="http://schemas.microsoft.com/office/powerpoint/2010/main" val="727739463"/>
              </p:ext>
            </p:extLst>
          </p:nvPr>
        </p:nvGraphicFramePr>
        <p:xfrm>
          <a:off x="770537" y="1897528"/>
          <a:ext cx="11085480" cy="2682240"/>
        </p:xfrm>
        <a:graphic>
          <a:graphicData uri="http://schemas.openxmlformats.org/drawingml/2006/table">
            <a:tbl>
              <a:tblPr/>
              <a:tblGrid>
                <a:gridCol w="2799000">
                  <a:extLst>
                    <a:ext uri="{9D8B030D-6E8A-4147-A177-3AD203B41FA5}">
                      <a16:colId xmlns:a16="http://schemas.microsoft.com/office/drawing/2014/main" val="20000"/>
                    </a:ext>
                  </a:extLst>
                </a:gridCol>
                <a:gridCol w="8286480">
                  <a:extLst>
                    <a:ext uri="{9D8B030D-6E8A-4147-A177-3AD203B41FA5}">
                      <a16:colId xmlns:a16="http://schemas.microsoft.com/office/drawing/2014/main" val="20001"/>
                    </a:ext>
                  </a:extLst>
                </a:gridCol>
              </a:tblGrid>
              <a:tr h="0">
                <a:tc>
                  <a:txBody>
                    <a:bodyPr/>
                    <a:lstStyle/>
                    <a:p>
                      <a:pPr defTabSz="914400">
                        <a:lnSpc>
                          <a:spcPct val="100000"/>
                        </a:lnSpc>
                      </a:pPr>
                      <a:r>
                        <a:rPr lang="en-GB" sz="1400" b="1" strike="noStrike" spc="-1">
                          <a:solidFill>
                            <a:schemeClr val="dk1"/>
                          </a:solidFill>
                          <a:latin typeface="Century Gothic"/>
                        </a:rPr>
                        <a:t>Risk</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Mitigation Actions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0"/>
                  </a:ext>
                </a:extLst>
              </a:tr>
              <a:tr h="295920">
                <a:tc>
                  <a:txBody>
                    <a:bodyPr/>
                    <a:lstStyle/>
                    <a:p>
                      <a:pPr defTabSz="914400">
                        <a:lnSpc>
                          <a:spcPct val="100000"/>
                        </a:lnSpc>
                      </a:pPr>
                      <a:r>
                        <a:rPr lang="en-GB" sz="1400" b="1" strike="noStrike" spc="-1" dirty="0">
                          <a:solidFill>
                            <a:schemeClr val="dk1"/>
                          </a:solidFill>
                          <a:latin typeface="Century Gothic"/>
                        </a:rPr>
                        <a:t>Third-party / supply chain risks</a:t>
                      </a:r>
                      <a:endParaRPr lang="en-GB" sz="1400" b="0" strike="noStrike" spc="-1" dirty="0">
                        <a:solidFill>
                          <a:srgbClr val="000000"/>
                        </a:solidFill>
                        <a:latin typeface="Arial"/>
                      </a:endParaRPr>
                    </a:p>
                  </a:txBody>
                  <a:tcPr marL="22680" marR="22680" anchor="ctr">
                    <a:lnL w="12240">
                      <a:solidFill>
                        <a:srgbClr val="205770"/>
                      </a:solidFill>
                      <a:prstDash val="solid"/>
                    </a:lnL>
                    <a:lnR w="12240" cap="flat" cmpd="sng" algn="ctr">
                      <a:solidFill>
                        <a:srgbClr val="205770"/>
                      </a:solidFill>
                      <a:prstDash val="solid"/>
                      <a:round/>
                      <a:headEnd type="none" w="med" len="med"/>
                      <a:tailEnd type="none" w="med" len="med"/>
                    </a:lnR>
                    <a:lnT w="12240" cap="flat" cmpd="sng" algn="ctr">
                      <a:solidFill>
                        <a:srgbClr val="205770"/>
                      </a:solidFill>
                      <a:prstDash val="solid"/>
                      <a:round/>
                      <a:headEnd type="none" w="med" len="med"/>
                      <a:tailEnd type="none" w="med" len="med"/>
                    </a:lnT>
                    <a:lnB w="12240">
                      <a:solidFill>
                        <a:srgbClr val="205770"/>
                      </a:solidFill>
                      <a:prstDash val="solid"/>
                    </a:lnB>
                    <a:noFill/>
                  </a:tcPr>
                </a:tc>
                <a:tc>
                  <a:txBody>
                    <a:bodyPr/>
                    <a:lstStyle/>
                    <a:p>
                      <a:pPr defTabSz="914400">
                        <a:lnSpc>
                          <a:spcPct val="100000"/>
                        </a:lnSpc>
                      </a:pPr>
                      <a:r>
                        <a:rPr lang="en-GB" sz="1400" b="1" strike="noStrike" spc="-1" dirty="0">
                          <a:solidFill>
                            <a:schemeClr val="accent1"/>
                          </a:solidFill>
                          <a:latin typeface="Century Gothic"/>
                        </a:rPr>
                        <a:t>Vendor due diligence, security requirements in contracts and ongoing supplier assessments.</a:t>
                      </a:r>
                      <a:endParaRPr lang="en-GB" sz="1400" b="0" strike="noStrike" spc="-1" dirty="0">
                        <a:solidFill>
                          <a:srgbClr val="000000"/>
                        </a:solidFill>
                        <a:latin typeface="Arial"/>
                      </a:endParaRPr>
                    </a:p>
                  </a:txBody>
                  <a:tcPr marL="22680" marR="22680" anchor="ctr">
                    <a:lnL w="12240" cap="flat" cmpd="sng" algn="ctr">
                      <a:solidFill>
                        <a:srgbClr val="205770"/>
                      </a:solidFill>
                      <a:prstDash val="solid"/>
                      <a:round/>
                      <a:headEnd type="none" w="med" len="med"/>
                      <a:tailEnd type="none" w="med" len="med"/>
                    </a:lnL>
                    <a:lnR w="12240">
                      <a:solidFill>
                        <a:srgbClr val="205770"/>
                      </a:solidFill>
                      <a:prstDash val="solid"/>
                    </a:lnR>
                    <a:lnT w="12240" cap="flat" cmpd="sng" algn="ctr">
                      <a:solidFill>
                        <a:srgbClr val="205770"/>
                      </a:solidFill>
                      <a:prstDash val="solid"/>
                      <a:round/>
                      <a:headEnd type="none" w="med" len="med"/>
                      <a:tailEnd type="none" w="med" len="med"/>
                    </a:lnT>
                    <a:lnB w="12240">
                      <a:solidFill>
                        <a:srgbClr val="205770"/>
                      </a:solidFill>
                      <a:prstDash val="solid"/>
                    </a:lnB>
                    <a:noFill/>
                  </a:tcPr>
                </a:tc>
                <a:extLst>
                  <a:ext uri="{0D108BD9-81ED-4DB2-BD59-A6C34878D82A}">
                    <a16:rowId xmlns:a16="http://schemas.microsoft.com/office/drawing/2014/main" val="10006"/>
                  </a:ext>
                </a:extLst>
              </a:tr>
              <a:tr h="295920">
                <a:tc>
                  <a:txBody>
                    <a:bodyPr/>
                    <a:lstStyle/>
                    <a:p>
                      <a:pPr defTabSz="914400">
                        <a:lnSpc>
                          <a:spcPct val="100000"/>
                        </a:lnSpc>
                      </a:pPr>
                      <a:r>
                        <a:rPr lang="en-GB" sz="1400" b="1" strike="noStrike" spc="-1">
                          <a:solidFill>
                            <a:schemeClr val="dk1"/>
                          </a:solidFill>
                          <a:latin typeface="Century Gothic"/>
                        </a:rPr>
                        <a:t>Regulatory non-compliance (e.g. data protection, industry rules)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Regular audits, appoint a Data Protection Officer (“DPO”) (if required) and ensure that policies comply with the UK Data Protection Act 2018 and the Data Use and Access Act (“DUAA”). </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7"/>
                  </a:ext>
                </a:extLst>
              </a:tr>
              <a:tr h="227520">
                <a:tc>
                  <a:txBody>
                    <a:bodyPr/>
                    <a:lstStyle/>
                    <a:p>
                      <a:pPr defTabSz="914400">
                        <a:lnSpc>
                          <a:spcPct val="100000"/>
                        </a:lnSpc>
                      </a:pPr>
                      <a:r>
                        <a:rPr lang="en-GB" sz="1400" b="1" strike="noStrike" spc="-1">
                          <a:solidFill>
                            <a:schemeClr val="dk1"/>
                          </a:solidFill>
                          <a:latin typeface="Century Gothic"/>
                        </a:rPr>
                        <a:t>Physical security breaches (device theft, office access)</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a:solidFill>
                            <a:schemeClr val="accent1"/>
                          </a:solidFill>
                          <a:latin typeface="Century Gothic"/>
                        </a:rPr>
                        <a:t>Access controls (badges, CCTV), device encryption, secure disposal of hardware and clear desk policy.</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8"/>
                  </a:ext>
                </a:extLst>
              </a:tr>
              <a:tr h="295920">
                <a:tc>
                  <a:txBody>
                    <a:bodyPr/>
                    <a:lstStyle/>
                    <a:p>
                      <a:pPr defTabSz="914400">
                        <a:lnSpc>
                          <a:spcPct val="100000"/>
                        </a:lnSpc>
                      </a:pPr>
                      <a:r>
                        <a:rPr lang="en-GB" sz="1400" b="1" strike="noStrike" spc="-1">
                          <a:solidFill>
                            <a:schemeClr val="dk1"/>
                          </a:solidFill>
                          <a:latin typeface="Century Gothic"/>
                        </a:rPr>
                        <a:t>Inadequate incident response capability</a:t>
                      </a:r>
                      <a:endParaRPr lang="en-GB" sz="1400" b="0" strike="noStrike" spc="-1">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chemeClr val="accent1"/>
                          </a:solidFill>
                          <a:latin typeface="Century Gothic"/>
                        </a:rPr>
                        <a:t>Documented incident response plan, defined roles, tabletop exercises and integration with National Cyber Security Centre incident guidance.</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09"/>
                  </a:ext>
                </a:extLst>
              </a:tr>
              <a:tr h="159120">
                <a:tc>
                  <a:txBody>
                    <a:bodyPr/>
                    <a:lstStyle/>
                    <a:p>
                      <a:pPr defTabSz="914400">
                        <a:lnSpc>
                          <a:spcPct val="100000"/>
                        </a:lnSpc>
                      </a:pPr>
                      <a:r>
                        <a:rPr lang="en-GB" sz="1400" b="1" strike="noStrike" spc="-1" dirty="0">
                          <a:solidFill>
                            <a:schemeClr val="dk1"/>
                          </a:solidFill>
                          <a:latin typeface="Century Gothic"/>
                        </a:rPr>
                        <a:t>Lack of staff security awareness</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tc>
                  <a:txBody>
                    <a:bodyPr/>
                    <a:lstStyle/>
                    <a:p>
                      <a:pPr defTabSz="914400">
                        <a:lnSpc>
                          <a:spcPct val="100000"/>
                        </a:lnSpc>
                      </a:pPr>
                      <a:r>
                        <a:rPr lang="en-GB" sz="1400" b="1" strike="noStrike" spc="-1" dirty="0">
                          <a:solidFill>
                            <a:schemeClr val="accent1"/>
                          </a:solidFill>
                          <a:latin typeface="Century Gothic"/>
                        </a:rPr>
                        <a:t>Ongoing training, phishing simulations, clear reporting channels and security culture initiatives.</a:t>
                      </a:r>
                      <a:endParaRPr lang="en-GB" sz="1400" b="0" strike="noStrike" spc="-1" dirty="0">
                        <a:solidFill>
                          <a:srgbClr val="000000"/>
                        </a:solidFill>
                        <a:latin typeface="Arial"/>
                      </a:endParaRPr>
                    </a:p>
                  </a:txBody>
                  <a:tcPr marL="22680" marR="22680" anchor="ctr">
                    <a:lnL w="12240">
                      <a:solidFill>
                        <a:srgbClr val="205770"/>
                      </a:solidFill>
                      <a:prstDash val="solid"/>
                    </a:lnL>
                    <a:lnR w="12240">
                      <a:solidFill>
                        <a:srgbClr val="205770"/>
                      </a:solidFill>
                      <a:prstDash val="solid"/>
                    </a:lnR>
                    <a:lnT w="12240">
                      <a:solidFill>
                        <a:srgbClr val="205770"/>
                      </a:solidFill>
                      <a:prstDash val="solid"/>
                    </a:lnT>
                    <a:lnB w="12240">
                      <a:solidFill>
                        <a:srgbClr val="205770"/>
                      </a:solidFill>
                      <a:prstDash val="solid"/>
                    </a:lnB>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440818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laceHolder 1"/>
          <p:cNvSpPr>
            <a:spLocks noGrp="1"/>
          </p:cNvSpPr>
          <p:nvPr>
            <p:ph/>
          </p:nvPr>
        </p:nvSpPr>
        <p:spPr>
          <a:xfrm>
            <a:off x="659520" y="1025280"/>
            <a:ext cx="10872000" cy="437400"/>
          </a:xfrm>
          <a:prstGeom prst="rect">
            <a:avLst/>
          </a:prstGeom>
          <a:noFill/>
          <a:ln w="0">
            <a:noFill/>
          </a:ln>
        </p:spPr>
        <p:txBody>
          <a:bodyPr lIns="90000" tIns="45000" rIns="90000" bIns="45000" anchor="b">
            <a:noAutofit/>
          </a:bodyPr>
          <a:lstStyle/>
          <a:p>
            <a:pPr indent="0" algn="ctr" defTabSz="914400">
              <a:lnSpc>
                <a:spcPct val="90000"/>
              </a:lnSpc>
              <a:spcBef>
                <a:spcPts val="1001"/>
              </a:spcBef>
              <a:buNone/>
              <a:tabLst>
                <a:tab pos="0" algn="l"/>
              </a:tabLst>
            </a:pPr>
            <a:r>
              <a:rPr lang="en-US" sz="4000" b="1" u="sng" strike="noStrike" spc="-1">
                <a:solidFill>
                  <a:schemeClr val="dk2"/>
                </a:solidFill>
                <a:uFillTx/>
                <a:latin typeface="Century Gothic"/>
              </a:rPr>
              <a:t>AI Risks</a:t>
            </a:r>
            <a:endParaRPr lang="en-US" sz="4000" b="0" strike="noStrike" spc="-1">
              <a:solidFill>
                <a:schemeClr val="dk1"/>
              </a:solidFill>
              <a:latin typeface="Century Gothic"/>
            </a:endParaRPr>
          </a:p>
        </p:txBody>
      </p:sp>
      <p:sp>
        <p:nvSpPr>
          <p:cNvPr id="51" name="PlaceHolder 2"/>
          <p:cNvSpPr>
            <a:spLocks noGrp="1"/>
          </p:cNvSpPr>
          <p:nvPr>
            <p:ph/>
          </p:nvPr>
        </p:nvSpPr>
        <p:spPr>
          <a:xfrm>
            <a:off x="659520" y="1731600"/>
            <a:ext cx="10872000" cy="4240080"/>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D68C45"/>
              </a:buClr>
              <a:buFont typeface="Arial"/>
              <a:buChar char="•"/>
            </a:pPr>
            <a:r>
              <a:rPr lang="en-US" sz="2200" b="1" strike="noStrike" spc="-1">
                <a:solidFill>
                  <a:schemeClr val="accent1"/>
                </a:solidFill>
                <a:latin typeface="Century Gothic"/>
              </a:rPr>
              <a:t>B</a:t>
            </a:r>
            <a:r>
              <a:rPr lang="en-GB" sz="2200" b="1" strike="noStrike" spc="-1">
                <a:solidFill>
                  <a:schemeClr val="accent1"/>
                </a:solidFill>
                <a:latin typeface="Century Gothic"/>
              </a:rPr>
              <a:t>ias and Discriminative AI Outputs;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Lack of Transparency;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Data Protection/Privacy Breaches;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Hallucinations and Inaccurate Outputs;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Over-reliance on AI;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Security Vulnerabilities;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Third-Party/Vendor Risks; and </a:t>
            </a:r>
            <a:endParaRPr lang="en-US" sz="2200" b="0" strike="noStrike" spc="-1">
              <a:solidFill>
                <a:schemeClr val="dk1"/>
              </a:solidFill>
              <a:latin typeface="Century Gothic"/>
            </a:endParaRPr>
          </a:p>
          <a:p>
            <a:pPr marL="343080" indent="-343080" defTabSz="914400">
              <a:lnSpc>
                <a:spcPct val="90000"/>
              </a:lnSpc>
              <a:spcBef>
                <a:spcPts val="1001"/>
              </a:spcBef>
              <a:buClr>
                <a:srgbClr val="D68C45"/>
              </a:buClr>
              <a:buFont typeface="Arial"/>
              <a:buChar char="•"/>
            </a:pPr>
            <a:r>
              <a:rPr lang="en-GB" sz="2200" b="1" strike="noStrike" spc="-1">
                <a:solidFill>
                  <a:schemeClr val="accent1"/>
                </a:solidFill>
                <a:latin typeface="Century Gothic"/>
              </a:rPr>
              <a:t>Lack of AI Governance. </a:t>
            </a:r>
            <a:endParaRPr lang="en-US" sz="2200" b="0" strike="noStrike" spc="-1">
              <a:solidFill>
                <a:schemeClr val="dk1"/>
              </a:solidFill>
              <a:latin typeface="Century Gothic"/>
            </a:endParaRPr>
          </a:p>
        </p:txBody>
      </p:sp>
    </p:spTree>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majorFont>
      <a:minorFont>
        <a:latin typeface="Century Gothic" panose="020F03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majorFont>
      <a:minorFont>
        <a:latin typeface="Century Gothic" panose="020F03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majorFont>
      <a:minorFont>
        <a:latin typeface="Century Gothic" panose="020F03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majorFont>
      <a:minorFont>
        <a:latin typeface="Century Gothic" panose="020F03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majorFont>
      <a:minorFont>
        <a:latin typeface="Century Gothic" panose="020F03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1a4216ddc10697c0cab274740d34131a">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7d701655fd2365573727532cbda12a4c"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Props1.xml><?xml version="1.0" encoding="utf-8"?>
<ds:datastoreItem xmlns:ds="http://schemas.openxmlformats.org/officeDocument/2006/customXml" ds:itemID="{572016E4-D96A-4A84-9EF1-5F896205E4F8}"/>
</file>

<file path=customXml/itemProps2.xml><?xml version="1.0" encoding="utf-8"?>
<ds:datastoreItem xmlns:ds="http://schemas.openxmlformats.org/officeDocument/2006/customXml" ds:itemID="{93938731-85EF-40A3-BD5F-8FBAD7965F22}"/>
</file>

<file path=customXml/itemProps3.xml><?xml version="1.0" encoding="utf-8"?>
<ds:datastoreItem xmlns:ds="http://schemas.openxmlformats.org/officeDocument/2006/customXml" ds:itemID="{2FEC04F8-39C6-4CA2-90AE-B714F78BA254}"/>
</file>

<file path=docProps/app.xml><?xml version="1.0" encoding="utf-8"?>
<Properties xmlns="http://schemas.openxmlformats.org/officeDocument/2006/extended-properties" xmlns:vt="http://schemas.openxmlformats.org/officeDocument/2006/docPropsVTypes">
  <Template/>
  <TotalTime>0</TotalTime>
  <Words>1928</Words>
  <Application>Microsoft Office PowerPoint</Application>
  <PresentationFormat>Widescreen</PresentationFormat>
  <Paragraphs>211</Paragraphs>
  <Slides>24</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24</vt:i4>
      </vt:variant>
    </vt:vector>
  </HeadingPairs>
  <TitlesOfParts>
    <vt:vector size="33" baseType="lpstr">
      <vt:lpstr>Arial</vt:lpstr>
      <vt:lpstr>Century Gothic</vt:lpstr>
      <vt:lpstr>Symbol</vt:lpstr>
      <vt:lpstr>Wingdings</vt:lpstr>
      <vt:lpstr>Titles</vt:lpstr>
      <vt:lpstr>Titles</vt:lpstr>
      <vt:lpstr>Titles</vt:lpstr>
      <vt:lpstr>Content slides</vt:lpstr>
      <vt:lpstr>End slide</vt:lpstr>
      <vt:lpstr>AI, GDPR, IT and Supplier Risks: Where Things Go Wrong (and How to Fix Them)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 GDPR, IT and Supplier Risks: Where Things Go Wrong (and How to Fix Them)  Presented by Peter Wright, Solicitor and Managing Director of Digital Law for The RiskBites ® Club ​​ For more information contact: peter.wright@digitallawuk.com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dc:description/>
  <cp:lastModifiedBy>DigitalLaw UK</cp:lastModifiedBy>
  <cp:revision>134</cp:revision>
  <dcterms:created xsi:type="dcterms:W3CDTF">2021-06-22T19:25:58Z</dcterms:created>
  <dcterms:modified xsi:type="dcterms:W3CDTF">2026-04-29T15:12:06Z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y fmtid="{D5CDD505-2E9C-101B-9397-08002B2CF9AE}" pid="4" name="PresentationFormat">
    <vt:lpwstr>Widescreen</vt:lpwstr>
  </property>
  <property fmtid="{D5CDD505-2E9C-101B-9397-08002B2CF9AE}" pid="5" name="Slides">
    <vt:i4>23</vt:i4>
  </property>
</Properties>
</file>