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2" r:id="rId5"/>
    <p:sldMasterId id="2147483654" r:id="rId6"/>
  </p:sldMasterIdLst>
  <p:notesMasterIdLst>
    <p:notesMasterId r:id="rId22"/>
  </p:notesMasterIdLst>
  <p:sldIdLst>
    <p:sldId id="256" r:id="rId7"/>
    <p:sldId id="267" r:id="rId8"/>
    <p:sldId id="262" r:id="rId9"/>
    <p:sldId id="268" r:id="rId10"/>
    <p:sldId id="266" r:id="rId11"/>
    <p:sldId id="265" r:id="rId12"/>
    <p:sldId id="271" r:id="rId13"/>
    <p:sldId id="273" r:id="rId14"/>
    <p:sldId id="272" r:id="rId15"/>
    <p:sldId id="270" r:id="rId16"/>
    <p:sldId id="269" r:id="rId17"/>
    <p:sldId id="274" r:id="rId18"/>
    <p:sldId id="275" r:id="rId19"/>
    <p:sldId id="276" r:id="rId20"/>
    <p:sldId id="26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8C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D43023-7548-4670-A461-85AB6B472811}" v="60" dt="2025-06-07T12:53:21.6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C1DDD0-68B8-4403-BDB8-14CAA1422E93}" type="datetimeFigureOut">
              <a:rPr lang="en-GB" smtClean="0"/>
              <a:t>10/06/2025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B452B1-04BA-452F-B82C-C70AEB599BEE}" type="slidenum">
              <a:rPr lang="en-GB" smtClean="0"/>
              <a:t>‹#›</a:t>
            </a:fld>
            <a:endParaRPr lang="en-GB"/>
          </a:p>
        </p:txBody>
      </p:sp>
    </p:spTree>
    <p:extLst>
      <p:ext uri="{BB962C8B-B14F-4D97-AF65-F5344CB8AC3E}">
        <p14:creationId xmlns:p14="http://schemas.microsoft.com/office/powerpoint/2010/main" val="14165499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Good afternoon, everyone and that you for that introduction.</a:t>
            </a:r>
          </a:p>
        </p:txBody>
      </p:sp>
      <p:sp>
        <p:nvSpPr>
          <p:cNvPr id="4" name="Slide Number Placeholder 3"/>
          <p:cNvSpPr>
            <a:spLocks noGrp="1"/>
          </p:cNvSpPr>
          <p:nvPr>
            <p:ph type="sldNum" sz="quarter" idx="5"/>
          </p:nvPr>
        </p:nvSpPr>
        <p:spPr/>
        <p:txBody>
          <a:bodyPr/>
          <a:lstStyle/>
          <a:p>
            <a:fld id="{60B452B1-04BA-452F-B82C-C70AEB599BEE}" type="slidenum">
              <a:rPr lang="en-GB" smtClean="0"/>
              <a:t>1</a:t>
            </a:fld>
            <a:endParaRPr lang="en-GB"/>
          </a:p>
        </p:txBody>
      </p:sp>
    </p:spTree>
    <p:extLst>
      <p:ext uri="{BB962C8B-B14F-4D97-AF65-F5344CB8AC3E}">
        <p14:creationId xmlns:p14="http://schemas.microsoft.com/office/powerpoint/2010/main" val="26990416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an AI tool makes a mistake, whose fault is it? Without a governance framework, no one knows. That’s dangerous — especially under GDPR, where accountability is key. Governance makes sure roles, responsibilities, and approvals are clearly defined.</a:t>
            </a:r>
          </a:p>
        </p:txBody>
      </p:sp>
      <p:sp>
        <p:nvSpPr>
          <p:cNvPr id="4" name="Slide Number Placeholder 3"/>
          <p:cNvSpPr>
            <a:spLocks noGrp="1"/>
          </p:cNvSpPr>
          <p:nvPr>
            <p:ph type="sldNum" sz="quarter" idx="5"/>
          </p:nvPr>
        </p:nvSpPr>
        <p:spPr/>
        <p:txBody>
          <a:bodyPr/>
          <a:lstStyle/>
          <a:p>
            <a:fld id="{60B452B1-04BA-452F-B82C-C70AEB599BEE}" type="slidenum">
              <a:rPr lang="en-GB" smtClean="0"/>
              <a:t>11</a:t>
            </a:fld>
            <a:endParaRPr lang="en-GB"/>
          </a:p>
        </p:txBody>
      </p:sp>
    </p:spTree>
    <p:extLst>
      <p:ext uri="{BB962C8B-B14F-4D97-AF65-F5344CB8AC3E}">
        <p14:creationId xmlns:p14="http://schemas.microsoft.com/office/powerpoint/2010/main" val="5597727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57868-101E-39AF-C8D6-8407F06D24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7B7F3D-563D-DDA9-77A7-4F91353652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B44FDF-A95B-4E1F-1707-0095E267A503}"/>
              </a:ext>
            </a:extLst>
          </p:cNvPr>
          <p:cNvSpPr>
            <a:spLocks noGrp="1"/>
          </p:cNvSpPr>
          <p:nvPr>
            <p:ph type="body" idx="1"/>
          </p:nvPr>
        </p:nvSpPr>
        <p:spPr/>
        <p:txBody>
          <a:bodyPr/>
          <a:lstStyle/>
          <a:p>
            <a:r>
              <a:rPr lang="en-GB" dirty="0"/>
              <a:t>In the UK, AI doesn’t operate in a vacuum. If it handles personal data, GDPR applies. If it treats people unfairly, Equality laws apply. And while the government’s 2023 White Paper focuses on voluntary AI governance today, The Companies Act though not specific does specify general duties and of course more regulation is coming — probably sooner than many expect.</a:t>
            </a:r>
          </a:p>
        </p:txBody>
      </p:sp>
      <p:sp>
        <p:nvSpPr>
          <p:cNvPr id="4" name="Slide Number Placeholder 3">
            <a:extLst>
              <a:ext uri="{FF2B5EF4-FFF2-40B4-BE49-F238E27FC236}">
                <a16:creationId xmlns:a16="http://schemas.microsoft.com/office/drawing/2014/main" id="{537FD621-FDB5-2305-3D11-E6D7ED0FF818}"/>
              </a:ext>
            </a:extLst>
          </p:cNvPr>
          <p:cNvSpPr>
            <a:spLocks noGrp="1"/>
          </p:cNvSpPr>
          <p:nvPr>
            <p:ph type="sldNum" sz="quarter" idx="5"/>
          </p:nvPr>
        </p:nvSpPr>
        <p:spPr/>
        <p:txBody>
          <a:bodyPr/>
          <a:lstStyle/>
          <a:p>
            <a:fld id="{60B452B1-04BA-452F-B82C-C70AEB599BEE}" type="slidenum">
              <a:rPr lang="en-GB" smtClean="0"/>
              <a:t>12</a:t>
            </a:fld>
            <a:endParaRPr lang="en-GB"/>
          </a:p>
        </p:txBody>
      </p:sp>
    </p:spTree>
    <p:extLst>
      <p:ext uri="{BB962C8B-B14F-4D97-AF65-F5344CB8AC3E}">
        <p14:creationId xmlns:p14="http://schemas.microsoft.com/office/powerpoint/2010/main" val="36530343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ABBF7-E055-8A99-C9B3-7D6F375CE0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FA149F-4992-9B37-69C9-CDDA8F7411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0D8AF7-4AA6-A0CB-7636-9250C8A51741}"/>
              </a:ext>
            </a:extLst>
          </p:cNvPr>
          <p:cNvSpPr>
            <a:spLocks noGrp="1"/>
          </p:cNvSpPr>
          <p:nvPr>
            <p:ph type="body" idx="1"/>
          </p:nvPr>
        </p:nvSpPr>
        <p:spPr/>
        <p:txBody>
          <a:bodyPr/>
          <a:lstStyle/>
          <a:p>
            <a:r>
              <a:rPr lang="en-GB" dirty="0"/>
              <a:t>Good AI governance isn’t about red tape — it’s about protecting your business. You need clear documentation, human oversight, regular testing for bias or drift, and a basic training plan so your staff know how to use AI responsibly.</a:t>
            </a:r>
          </a:p>
        </p:txBody>
      </p:sp>
      <p:sp>
        <p:nvSpPr>
          <p:cNvPr id="4" name="Slide Number Placeholder 3">
            <a:extLst>
              <a:ext uri="{FF2B5EF4-FFF2-40B4-BE49-F238E27FC236}">
                <a16:creationId xmlns:a16="http://schemas.microsoft.com/office/drawing/2014/main" id="{11B60CBA-1E77-6829-79BE-E3360F55769A}"/>
              </a:ext>
            </a:extLst>
          </p:cNvPr>
          <p:cNvSpPr>
            <a:spLocks noGrp="1"/>
          </p:cNvSpPr>
          <p:nvPr>
            <p:ph type="sldNum" sz="quarter" idx="5"/>
          </p:nvPr>
        </p:nvSpPr>
        <p:spPr/>
        <p:txBody>
          <a:bodyPr/>
          <a:lstStyle/>
          <a:p>
            <a:fld id="{60B452B1-04BA-452F-B82C-C70AEB599BEE}" type="slidenum">
              <a:rPr lang="en-GB" smtClean="0"/>
              <a:t>13</a:t>
            </a:fld>
            <a:endParaRPr lang="en-GB"/>
          </a:p>
        </p:txBody>
      </p:sp>
    </p:spTree>
    <p:extLst>
      <p:ext uri="{BB962C8B-B14F-4D97-AF65-F5344CB8AC3E}">
        <p14:creationId xmlns:p14="http://schemas.microsoft.com/office/powerpoint/2010/main" val="22252743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2C02B-E97C-199C-7BAD-967A857B1E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79B9B3-7E9E-A856-6EA5-1CAF799161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33786A-2A81-343B-00E2-7BA1005AC1EA}"/>
              </a:ext>
            </a:extLst>
          </p:cNvPr>
          <p:cNvSpPr>
            <a:spLocks noGrp="1"/>
          </p:cNvSpPr>
          <p:nvPr>
            <p:ph type="body" idx="1"/>
          </p:nvPr>
        </p:nvSpPr>
        <p:spPr/>
        <p:txBody>
          <a:bodyPr/>
          <a:lstStyle/>
          <a:p>
            <a:r>
              <a:rPr lang="en-GB" dirty="0"/>
              <a:t>If you’re using AI — or planning to — now’s the time to act. Review where it’s being used, ask who’s accountable, and put some basic safeguards in place. You don’t need a massive policy — but you do need control. Governance is what protects your business from avoidable risk.</a:t>
            </a:r>
          </a:p>
        </p:txBody>
      </p:sp>
      <p:sp>
        <p:nvSpPr>
          <p:cNvPr id="4" name="Slide Number Placeholder 3">
            <a:extLst>
              <a:ext uri="{FF2B5EF4-FFF2-40B4-BE49-F238E27FC236}">
                <a16:creationId xmlns:a16="http://schemas.microsoft.com/office/drawing/2014/main" id="{8D7DF25C-1020-4B86-4C2E-70F07C26B004}"/>
              </a:ext>
            </a:extLst>
          </p:cNvPr>
          <p:cNvSpPr>
            <a:spLocks noGrp="1"/>
          </p:cNvSpPr>
          <p:nvPr>
            <p:ph type="sldNum" sz="quarter" idx="5"/>
          </p:nvPr>
        </p:nvSpPr>
        <p:spPr/>
        <p:txBody>
          <a:bodyPr/>
          <a:lstStyle/>
          <a:p>
            <a:fld id="{60B452B1-04BA-452F-B82C-C70AEB599BEE}" type="slidenum">
              <a:rPr lang="en-GB" smtClean="0"/>
              <a:t>14</a:t>
            </a:fld>
            <a:endParaRPr lang="en-GB"/>
          </a:p>
        </p:txBody>
      </p:sp>
    </p:spTree>
    <p:extLst>
      <p:ext uri="{BB962C8B-B14F-4D97-AF65-F5344CB8AC3E}">
        <p14:creationId xmlns:p14="http://schemas.microsoft.com/office/powerpoint/2010/main" val="3832649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Today we’re talking about AI — </a:t>
            </a:r>
            <a:r>
              <a:rPr lang="en-GB" b="1" dirty="0"/>
              <a:t>specifically, the risks businesses </a:t>
            </a:r>
            <a:r>
              <a:rPr lang="en-GB" dirty="0"/>
              <a:t>face if it’s used </a:t>
            </a:r>
            <a:r>
              <a:rPr lang="en-GB" b="1" dirty="0"/>
              <a:t>without proper oversight</a:t>
            </a:r>
            <a:r>
              <a:rPr lang="en-GB" dirty="0"/>
              <a:t>. AI is powerful, but without governance, it can expose businesses to </a:t>
            </a:r>
            <a:r>
              <a:rPr lang="en-GB" b="1" dirty="0"/>
              <a:t>legal, financial, and reputational harm</a:t>
            </a:r>
            <a:r>
              <a:rPr lang="en-GB" dirty="0"/>
              <a:t>. These are the </a:t>
            </a:r>
            <a:r>
              <a:rPr lang="en-GB" b="1" dirty="0"/>
              <a:t>nine major risks </a:t>
            </a:r>
            <a:r>
              <a:rPr lang="en-GB" dirty="0"/>
              <a:t>we’re going to look at. And while some might sound technical, the impact is very real — especially for SMEs who often don’t have legal or compliance teams watching their AI usage.</a:t>
            </a:r>
          </a:p>
        </p:txBody>
      </p:sp>
      <p:sp>
        <p:nvSpPr>
          <p:cNvPr id="4" name="Slide Number Placeholder 3"/>
          <p:cNvSpPr>
            <a:spLocks noGrp="1"/>
          </p:cNvSpPr>
          <p:nvPr>
            <p:ph type="sldNum" sz="quarter" idx="5"/>
          </p:nvPr>
        </p:nvSpPr>
        <p:spPr/>
        <p:txBody>
          <a:bodyPr/>
          <a:lstStyle/>
          <a:p>
            <a:fld id="{60B452B1-04BA-452F-B82C-C70AEB599BEE}" type="slidenum">
              <a:rPr lang="en-GB" smtClean="0"/>
              <a:t>2</a:t>
            </a:fld>
            <a:endParaRPr lang="en-GB"/>
          </a:p>
        </p:txBody>
      </p:sp>
    </p:spTree>
    <p:extLst>
      <p:ext uri="{BB962C8B-B14F-4D97-AF65-F5344CB8AC3E}">
        <p14:creationId xmlns:p14="http://schemas.microsoft.com/office/powerpoint/2010/main" val="87688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 is being used everywhere —automating customer service, generative AI and data analysis for example. Most teams jump in without thinking about risk. In the UK, laws like the GDPR and the Companies </a:t>
            </a:r>
          </a:p>
          <a:p>
            <a:r>
              <a:rPr lang="en-GB" dirty="0"/>
              <a:t>Act which still apply, even if a machine is doing the work. If or more likely when something goes wrong, it’s directors and managers who’ll be held responsible.</a:t>
            </a:r>
          </a:p>
        </p:txBody>
      </p:sp>
      <p:sp>
        <p:nvSpPr>
          <p:cNvPr id="4" name="Slide Number Placeholder 3"/>
          <p:cNvSpPr>
            <a:spLocks noGrp="1"/>
          </p:cNvSpPr>
          <p:nvPr>
            <p:ph type="sldNum" sz="quarter" idx="5"/>
          </p:nvPr>
        </p:nvSpPr>
        <p:spPr/>
        <p:txBody>
          <a:bodyPr/>
          <a:lstStyle/>
          <a:p>
            <a:fld id="{60B452B1-04BA-452F-B82C-C70AEB599BEE}" type="slidenum">
              <a:rPr lang="en-GB" smtClean="0"/>
              <a:t>3</a:t>
            </a:fld>
            <a:endParaRPr lang="en-GB"/>
          </a:p>
        </p:txBody>
      </p:sp>
    </p:spTree>
    <p:extLst>
      <p:ext uri="{BB962C8B-B14F-4D97-AF65-F5344CB8AC3E}">
        <p14:creationId xmlns:p14="http://schemas.microsoft.com/office/powerpoint/2010/main" val="21380055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 tools can say or do things that damage your reputation. Microsoft’s Tay chatbot started posting offensive content within hours due to lack of guardrails. For SMEs less aware of such considerations, it only takes one mistake to lose a key client or damage years of trust.</a:t>
            </a:r>
          </a:p>
        </p:txBody>
      </p:sp>
      <p:sp>
        <p:nvSpPr>
          <p:cNvPr id="4" name="Slide Number Placeholder 3"/>
          <p:cNvSpPr>
            <a:spLocks noGrp="1"/>
          </p:cNvSpPr>
          <p:nvPr>
            <p:ph type="sldNum" sz="quarter" idx="5"/>
          </p:nvPr>
        </p:nvSpPr>
        <p:spPr/>
        <p:txBody>
          <a:bodyPr/>
          <a:lstStyle/>
          <a:p>
            <a:fld id="{60B452B1-04BA-452F-B82C-C70AEB599BEE}" type="slidenum">
              <a:rPr lang="en-GB" smtClean="0"/>
              <a:t>4</a:t>
            </a:fld>
            <a:endParaRPr lang="en-GB"/>
          </a:p>
        </p:txBody>
      </p:sp>
    </p:spTree>
    <p:extLst>
      <p:ext uri="{BB962C8B-B14F-4D97-AF65-F5344CB8AC3E}">
        <p14:creationId xmlns:p14="http://schemas.microsoft.com/office/powerpoint/2010/main" val="23295455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 often reflects bias found in past data. That’s a big problem in decisions around recruitment, customer profiling, or credit scoring. In the UK, biased outcomes can trigger claims under the Equality Act — it’s not just a tech issue, it’s a legal one.</a:t>
            </a:r>
          </a:p>
        </p:txBody>
      </p:sp>
      <p:sp>
        <p:nvSpPr>
          <p:cNvPr id="4" name="Slide Number Placeholder 3"/>
          <p:cNvSpPr>
            <a:spLocks noGrp="1"/>
          </p:cNvSpPr>
          <p:nvPr>
            <p:ph type="sldNum" sz="quarter" idx="5"/>
          </p:nvPr>
        </p:nvSpPr>
        <p:spPr/>
        <p:txBody>
          <a:bodyPr/>
          <a:lstStyle/>
          <a:p>
            <a:fld id="{60B452B1-04BA-452F-B82C-C70AEB599BEE}" type="slidenum">
              <a:rPr lang="en-GB" smtClean="0"/>
              <a:t>5</a:t>
            </a:fld>
            <a:endParaRPr lang="en-GB"/>
          </a:p>
        </p:txBody>
      </p:sp>
    </p:spTree>
    <p:extLst>
      <p:ext uri="{BB962C8B-B14F-4D97-AF65-F5344CB8AC3E}">
        <p14:creationId xmlns:p14="http://schemas.microsoft.com/office/powerpoint/2010/main" val="3768143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 isn't perfect — it can hallucinate data or produce flawed outputs. If no one is checking, those mistakes can affect customers, regulators, or financial decisions. Quality control isn't optional — it's a core part of governance.</a:t>
            </a:r>
          </a:p>
        </p:txBody>
      </p:sp>
      <p:sp>
        <p:nvSpPr>
          <p:cNvPr id="4" name="Slide Number Placeholder 3"/>
          <p:cNvSpPr>
            <a:spLocks noGrp="1"/>
          </p:cNvSpPr>
          <p:nvPr>
            <p:ph type="sldNum" sz="quarter" idx="5"/>
          </p:nvPr>
        </p:nvSpPr>
        <p:spPr/>
        <p:txBody>
          <a:bodyPr/>
          <a:lstStyle/>
          <a:p>
            <a:fld id="{60B452B1-04BA-452F-B82C-C70AEB599BEE}" type="slidenum">
              <a:rPr lang="en-GB" smtClean="0"/>
              <a:t>6</a:t>
            </a:fld>
            <a:endParaRPr lang="en-GB"/>
          </a:p>
        </p:txBody>
      </p:sp>
    </p:spTree>
    <p:extLst>
      <p:ext uri="{BB962C8B-B14F-4D97-AF65-F5344CB8AC3E}">
        <p14:creationId xmlns:p14="http://schemas.microsoft.com/office/powerpoint/2010/main" val="5687811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Sometimes AI gets deployed just because it’s trendy — without aligning to strategy. You end up automating the wrong processes or focusing on vanity metrics. Governance helps make sure AI supports real business goals, not just tech experiments.</a:t>
            </a:r>
          </a:p>
        </p:txBody>
      </p:sp>
      <p:sp>
        <p:nvSpPr>
          <p:cNvPr id="4" name="Slide Number Placeholder 3"/>
          <p:cNvSpPr>
            <a:spLocks noGrp="1"/>
          </p:cNvSpPr>
          <p:nvPr>
            <p:ph type="sldNum" sz="quarter" idx="5"/>
          </p:nvPr>
        </p:nvSpPr>
        <p:spPr/>
        <p:txBody>
          <a:bodyPr/>
          <a:lstStyle/>
          <a:p>
            <a:fld id="{60B452B1-04BA-452F-B82C-C70AEB599BEE}" type="slidenum">
              <a:rPr lang="en-GB" smtClean="0"/>
              <a:t>7</a:t>
            </a:fld>
            <a:endParaRPr lang="en-GB"/>
          </a:p>
        </p:txBody>
      </p:sp>
    </p:spTree>
    <p:extLst>
      <p:ext uri="{BB962C8B-B14F-4D97-AF65-F5344CB8AC3E}">
        <p14:creationId xmlns:p14="http://schemas.microsoft.com/office/powerpoint/2010/main" val="28952630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 can be a massive advantage — but only if it’s well-managed. Poor governance leads to delays, rework, and risk aversion. Meanwhile, your competitors may be quietly deploying AI tools that actually work, gaining ground while you play catch-up.  If you are going to pursue AI solutions make sure your staff know what they are doing.</a:t>
            </a:r>
          </a:p>
        </p:txBody>
      </p:sp>
      <p:sp>
        <p:nvSpPr>
          <p:cNvPr id="4" name="Slide Number Placeholder 3"/>
          <p:cNvSpPr>
            <a:spLocks noGrp="1"/>
          </p:cNvSpPr>
          <p:nvPr>
            <p:ph type="sldNum" sz="quarter" idx="5"/>
          </p:nvPr>
        </p:nvSpPr>
        <p:spPr/>
        <p:txBody>
          <a:bodyPr/>
          <a:lstStyle/>
          <a:p>
            <a:fld id="{60B452B1-04BA-452F-B82C-C70AEB599BEE}" type="slidenum">
              <a:rPr lang="en-GB" smtClean="0"/>
              <a:t>8</a:t>
            </a:fld>
            <a:endParaRPr lang="en-GB"/>
          </a:p>
        </p:txBody>
      </p:sp>
    </p:spTree>
    <p:extLst>
      <p:ext uri="{BB962C8B-B14F-4D97-AF65-F5344CB8AC3E}">
        <p14:creationId xmlns:p14="http://schemas.microsoft.com/office/powerpoint/2010/main" val="2389811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AI tools can generate content based on others' intellectual property, which could land your business in legal trouble. At the same time, you might not have legal ownership over what your own AI creates. Without governance, IP risks are hidden until it’s too late.  I’ve already highlighted the possibility of leaking your data, you may inadvertently (or deliberately) infringe on the data of others.</a:t>
            </a:r>
          </a:p>
        </p:txBody>
      </p:sp>
      <p:sp>
        <p:nvSpPr>
          <p:cNvPr id="4" name="Slide Number Placeholder 3"/>
          <p:cNvSpPr>
            <a:spLocks noGrp="1"/>
          </p:cNvSpPr>
          <p:nvPr>
            <p:ph type="sldNum" sz="quarter" idx="5"/>
          </p:nvPr>
        </p:nvSpPr>
        <p:spPr/>
        <p:txBody>
          <a:bodyPr/>
          <a:lstStyle/>
          <a:p>
            <a:fld id="{60B452B1-04BA-452F-B82C-C70AEB599BEE}" type="slidenum">
              <a:rPr lang="en-GB" smtClean="0"/>
              <a:t>9</a:t>
            </a:fld>
            <a:endParaRPr lang="en-GB"/>
          </a:p>
        </p:txBody>
      </p:sp>
    </p:spTree>
    <p:extLst>
      <p:ext uri="{BB962C8B-B14F-4D97-AF65-F5344CB8AC3E}">
        <p14:creationId xmlns:p14="http://schemas.microsoft.com/office/powerpoint/2010/main" val="23680194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26" name="Oval 25">
            <a:extLst>
              <a:ext uri="{FF2B5EF4-FFF2-40B4-BE49-F238E27FC236}">
                <a16:creationId xmlns:a16="http://schemas.microsoft.com/office/drawing/2014/main" id="{41A1FB0F-1C5C-844C-8C46-D2BBE08905E5}"/>
              </a:ext>
            </a:extLst>
          </p:cNvPr>
          <p:cNvSpPr/>
          <p:nvPr userDrawn="1"/>
        </p:nvSpPr>
        <p:spPr>
          <a:xfrm>
            <a:off x="-1608483" y="-2220292"/>
            <a:ext cx="11298584" cy="1129858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8" name="Title 90">
            <a:extLst>
              <a:ext uri="{FF2B5EF4-FFF2-40B4-BE49-F238E27FC236}">
                <a16:creationId xmlns:a16="http://schemas.microsoft.com/office/drawing/2014/main" id="{2FB4C903-3243-CE41-ABFE-3F1D160EB1D8}"/>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a:t>Click to edit Master title style</a:t>
            </a:r>
          </a:p>
        </p:txBody>
      </p:sp>
      <p:cxnSp>
        <p:nvCxnSpPr>
          <p:cNvPr id="29" name="Straight Connector 28">
            <a:extLst>
              <a:ext uri="{FF2B5EF4-FFF2-40B4-BE49-F238E27FC236}">
                <a16:creationId xmlns:a16="http://schemas.microsoft.com/office/drawing/2014/main" id="{BDFEBF5A-F0CE-3244-8110-D6EC672148A4}"/>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DACBDBAD-1B6A-A34F-9AC3-4B34C4508423}"/>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31" name="Picture 30">
            <a:extLst>
              <a:ext uri="{FF2B5EF4-FFF2-40B4-BE49-F238E27FC236}">
                <a16:creationId xmlns:a16="http://schemas.microsoft.com/office/drawing/2014/main" id="{27195FE6-0812-E847-A286-C8ED0FE692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32" name="Text Placeholder 92">
            <a:extLst>
              <a:ext uri="{FF2B5EF4-FFF2-40B4-BE49-F238E27FC236}">
                <a16:creationId xmlns:a16="http://schemas.microsoft.com/office/drawing/2014/main" id="{3CFA7CA3-BB6A-ED44-A18E-38F892C207BF}"/>
              </a:ext>
            </a:extLst>
          </p:cNvPr>
          <p:cNvSpPr>
            <a:spLocks noGrp="1"/>
          </p:cNvSpPr>
          <p:nvPr>
            <p:ph type="body" sz="quarter" idx="10" hasCustomPrompt="1"/>
          </p:nvPr>
        </p:nvSpPr>
        <p:spPr>
          <a:xfrm>
            <a:off x="657505" y="4838881"/>
            <a:ext cx="7706319" cy="972321"/>
          </a:xfrm>
          <a:prstGeom prst="rect">
            <a:avLst/>
          </a:prstGeom>
        </p:spPr>
        <p:txBody>
          <a:bodyPr anchor="t"/>
          <a:lstStyle>
            <a:lvl1pPr marL="0" indent="0">
              <a:buNone/>
              <a:defRPr sz="2333">
                <a:solidFill>
                  <a:schemeClr val="bg1"/>
                </a:solidFill>
              </a:defRPr>
            </a:lvl1pPr>
          </a:lstStyle>
          <a:p>
            <a:pPr lvl="0"/>
            <a:r>
              <a:rPr lang="en-US"/>
              <a:t>Insert content here</a:t>
            </a:r>
          </a:p>
        </p:txBody>
      </p:sp>
      <p:sp>
        <p:nvSpPr>
          <p:cNvPr id="34" name="Text Placeholder 92">
            <a:extLst>
              <a:ext uri="{FF2B5EF4-FFF2-40B4-BE49-F238E27FC236}">
                <a16:creationId xmlns:a16="http://schemas.microsoft.com/office/drawing/2014/main" id="{30F6319E-4FC3-3942-8AB7-545DD182B06C}"/>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2321848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1E2653DA-51D7-9C4C-A4AD-5034D92E4FC5}"/>
              </a:ext>
            </a:extLst>
          </p:cNvPr>
          <p:cNvSpPr/>
          <p:nvPr userDrawn="1"/>
        </p:nvSpPr>
        <p:spPr>
          <a:xfrm>
            <a:off x="7655923" y="2667000"/>
            <a:ext cx="8382000" cy="838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8" name="Oval 7">
            <a:extLst>
              <a:ext uri="{FF2B5EF4-FFF2-40B4-BE49-F238E27FC236}">
                <a16:creationId xmlns:a16="http://schemas.microsoft.com/office/drawing/2014/main" id="{5F4143CF-8F52-DC46-82AB-115E0AA0E093}"/>
              </a:ext>
            </a:extLst>
          </p:cNvPr>
          <p:cNvSpPr/>
          <p:nvPr userDrawn="1"/>
        </p:nvSpPr>
        <p:spPr>
          <a:xfrm>
            <a:off x="7776187" y="-1979326"/>
            <a:ext cx="3974726" cy="401617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9" name="Straight Connector 8">
            <a:extLst>
              <a:ext uri="{FF2B5EF4-FFF2-40B4-BE49-F238E27FC236}">
                <a16:creationId xmlns:a16="http://schemas.microsoft.com/office/drawing/2014/main" id="{B1DBED92-EB31-964F-A5F4-B991539FD6E3}"/>
              </a:ext>
            </a:extLst>
          </p:cNvPr>
          <p:cNvCxnSpPr/>
          <p:nvPr userDrawn="1"/>
        </p:nvCxnSpPr>
        <p:spPr>
          <a:xfrm>
            <a:off x="679893" y="6223000"/>
            <a:ext cx="1085170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887B2B88-C9E8-4847-A7D1-E594EB10BE7F}"/>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11" name="Picture 10">
            <a:extLst>
              <a:ext uri="{FF2B5EF4-FFF2-40B4-BE49-F238E27FC236}">
                <a16:creationId xmlns:a16="http://schemas.microsoft.com/office/drawing/2014/main" id="{6B6B4DB9-56C1-D64E-85B5-82E6E7C30E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3"/>
          </a:xfrm>
          <a:prstGeom prst="rect">
            <a:avLst/>
          </a:prstGeom>
        </p:spPr>
      </p:pic>
      <p:sp>
        <p:nvSpPr>
          <p:cNvPr id="12" name="Title 90">
            <a:extLst>
              <a:ext uri="{FF2B5EF4-FFF2-40B4-BE49-F238E27FC236}">
                <a16:creationId xmlns:a16="http://schemas.microsoft.com/office/drawing/2014/main" id="{9E4808A5-7640-1D47-B6B1-B017F37D0229}"/>
              </a:ext>
            </a:extLst>
          </p:cNvPr>
          <p:cNvSpPr>
            <a:spLocks noGrp="1"/>
          </p:cNvSpPr>
          <p:nvPr>
            <p:ph type="title"/>
          </p:nvPr>
        </p:nvSpPr>
        <p:spPr>
          <a:xfrm>
            <a:off x="679893" y="2245048"/>
            <a:ext cx="7706319" cy="2398702"/>
          </a:xfrm>
          <a:prstGeom prst="rect">
            <a:avLst/>
          </a:prstGeom>
        </p:spPr>
        <p:txBody>
          <a:bodyPr anchor="b"/>
          <a:lstStyle>
            <a:lvl1pPr>
              <a:defRPr sz="5000">
                <a:solidFill>
                  <a:schemeClr val="tx1"/>
                </a:solidFill>
              </a:defRPr>
            </a:lvl1pPr>
          </a:lstStyle>
          <a:p>
            <a:r>
              <a:rPr lang="en-US"/>
              <a:t>Click to edit Master title style</a:t>
            </a:r>
          </a:p>
        </p:txBody>
      </p:sp>
      <p:sp>
        <p:nvSpPr>
          <p:cNvPr id="13" name="Text Placeholder 92">
            <a:extLst>
              <a:ext uri="{FF2B5EF4-FFF2-40B4-BE49-F238E27FC236}">
                <a16:creationId xmlns:a16="http://schemas.microsoft.com/office/drawing/2014/main" id="{9A770C54-6FBF-D84D-B7E7-C90F231B5D0A}"/>
              </a:ext>
            </a:extLst>
          </p:cNvPr>
          <p:cNvSpPr>
            <a:spLocks noGrp="1"/>
          </p:cNvSpPr>
          <p:nvPr>
            <p:ph type="body" sz="quarter" idx="10" hasCustomPrompt="1"/>
          </p:nvPr>
        </p:nvSpPr>
        <p:spPr>
          <a:xfrm>
            <a:off x="679893" y="4842510"/>
            <a:ext cx="6838507" cy="972321"/>
          </a:xfrm>
          <a:prstGeom prst="rect">
            <a:avLst/>
          </a:prstGeom>
        </p:spPr>
        <p:txBody>
          <a:bodyPr anchor="t"/>
          <a:lstStyle>
            <a:lvl1pPr marL="0" indent="0">
              <a:buNone/>
              <a:defRPr sz="2333">
                <a:solidFill>
                  <a:schemeClr val="tx1"/>
                </a:solidFill>
              </a:defRPr>
            </a:lvl1pPr>
          </a:lstStyle>
          <a:p>
            <a:pPr lvl="0"/>
            <a:r>
              <a:rPr lang="en-US"/>
              <a:t>Insert content here</a:t>
            </a:r>
          </a:p>
        </p:txBody>
      </p:sp>
      <p:sp>
        <p:nvSpPr>
          <p:cNvPr id="16" name="Text Placeholder 92">
            <a:extLst>
              <a:ext uri="{FF2B5EF4-FFF2-40B4-BE49-F238E27FC236}">
                <a16:creationId xmlns:a16="http://schemas.microsoft.com/office/drawing/2014/main" id="{55781240-4577-A24D-990B-874ED62E29E6}"/>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620845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2"/>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FFE449CE-B73E-764F-B853-B68474139188}"/>
              </a:ext>
            </a:extLst>
          </p:cNvPr>
          <p:cNvSpPr/>
          <p:nvPr userDrawn="1"/>
        </p:nvSpPr>
        <p:spPr>
          <a:xfrm>
            <a:off x="9795193" y="-1273359"/>
            <a:ext cx="4121463" cy="412146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8" name="Oval 7">
            <a:extLst>
              <a:ext uri="{FF2B5EF4-FFF2-40B4-BE49-F238E27FC236}">
                <a16:creationId xmlns:a16="http://schemas.microsoft.com/office/drawing/2014/main" id="{FA82B29D-6FCF-A94C-8908-AEE9FF8BE7E7}"/>
              </a:ext>
            </a:extLst>
          </p:cNvPr>
          <p:cNvSpPr/>
          <p:nvPr userDrawn="1"/>
        </p:nvSpPr>
        <p:spPr>
          <a:xfrm>
            <a:off x="7868124" y="3262765"/>
            <a:ext cx="5667532" cy="566753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cxnSp>
        <p:nvCxnSpPr>
          <p:cNvPr id="10" name="Straight Connector 9">
            <a:extLst>
              <a:ext uri="{FF2B5EF4-FFF2-40B4-BE49-F238E27FC236}">
                <a16:creationId xmlns:a16="http://schemas.microsoft.com/office/drawing/2014/main" id="{24741D01-5F92-9540-A74E-118CFDDBA3CF}"/>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BD423366-1DF8-FB4D-AAE7-B71880A56A0F}"/>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pic>
        <p:nvPicPr>
          <p:cNvPr id="12" name="Picture 11">
            <a:extLst>
              <a:ext uri="{FF2B5EF4-FFF2-40B4-BE49-F238E27FC236}">
                <a16:creationId xmlns:a16="http://schemas.microsoft.com/office/drawing/2014/main" id="{D89A1365-B7C1-F543-80C2-5F44D689FA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15" name="Title 90">
            <a:extLst>
              <a:ext uri="{FF2B5EF4-FFF2-40B4-BE49-F238E27FC236}">
                <a16:creationId xmlns:a16="http://schemas.microsoft.com/office/drawing/2014/main" id="{4036A9DD-5CAB-5F49-BAF2-F0F02EDAC2C0}"/>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a:t>Click to edit Master title style</a:t>
            </a:r>
          </a:p>
        </p:txBody>
      </p:sp>
      <p:sp>
        <p:nvSpPr>
          <p:cNvPr id="16" name="Text Placeholder 92">
            <a:extLst>
              <a:ext uri="{FF2B5EF4-FFF2-40B4-BE49-F238E27FC236}">
                <a16:creationId xmlns:a16="http://schemas.microsoft.com/office/drawing/2014/main" id="{7923F351-731D-7A40-BBB3-6DC0CA7ABD99}"/>
              </a:ext>
            </a:extLst>
          </p:cNvPr>
          <p:cNvSpPr>
            <a:spLocks noGrp="1"/>
          </p:cNvSpPr>
          <p:nvPr>
            <p:ph type="body" sz="quarter" idx="10" hasCustomPrompt="1"/>
          </p:nvPr>
        </p:nvSpPr>
        <p:spPr>
          <a:xfrm>
            <a:off x="657505" y="4838881"/>
            <a:ext cx="6898995" cy="972321"/>
          </a:xfrm>
          <a:prstGeom prst="rect">
            <a:avLst/>
          </a:prstGeom>
        </p:spPr>
        <p:txBody>
          <a:bodyPr anchor="t"/>
          <a:lstStyle>
            <a:lvl1pPr marL="0" indent="0">
              <a:buNone/>
              <a:defRPr sz="2333">
                <a:solidFill>
                  <a:schemeClr val="bg1"/>
                </a:solidFill>
              </a:defRPr>
            </a:lvl1pPr>
          </a:lstStyle>
          <a:p>
            <a:pPr lvl="0"/>
            <a:r>
              <a:rPr lang="en-US"/>
              <a:t>Insert content here</a:t>
            </a:r>
          </a:p>
        </p:txBody>
      </p:sp>
      <p:sp>
        <p:nvSpPr>
          <p:cNvPr id="17" name="Text Placeholder 92">
            <a:extLst>
              <a:ext uri="{FF2B5EF4-FFF2-40B4-BE49-F238E27FC236}">
                <a16:creationId xmlns:a16="http://schemas.microsoft.com/office/drawing/2014/main" id="{BA4576E7-0C93-674E-BFE7-8599EFE2E35F}"/>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2218043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36B0EF64-FC7B-DB40-A831-D29D648FC7DD}"/>
              </a:ext>
            </a:extLst>
          </p:cNvPr>
          <p:cNvSpPr>
            <a:spLocks noGrp="1"/>
          </p:cNvSpPr>
          <p:nvPr>
            <p:ph type="body" sz="quarter" idx="10"/>
          </p:nvPr>
        </p:nvSpPr>
        <p:spPr>
          <a:xfrm>
            <a:off x="659404" y="1105204"/>
            <a:ext cx="10872196" cy="1121818"/>
          </a:xfrm>
          <a:prstGeom prst="rect">
            <a:avLst/>
          </a:prstGeom>
        </p:spPr>
        <p:txBody>
          <a:bodyPr anchor="b"/>
          <a:lstStyle>
            <a:lvl1pPr marL="0" indent="0">
              <a:buNone/>
              <a:defRPr sz="4000">
                <a:solidFill>
                  <a:schemeClr val="tx2"/>
                </a:solidFill>
              </a:defRPr>
            </a:lvl1pPr>
          </a:lstStyle>
          <a:p>
            <a:pPr lvl="0"/>
            <a:r>
              <a:rPr lang="en-US"/>
              <a:t>Edit Master text styles</a:t>
            </a:r>
          </a:p>
        </p:txBody>
      </p:sp>
      <p:sp>
        <p:nvSpPr>
          <p:cNvPr id="11" name="Text Placeholder 4">
            <a:extLst>
              <a:ext uri="{FF2B5EF4-FFF2-40B4-BE49-F238E27FC236}">
                <a16:creationId xmlns:a16="http://schemas.microsoft.com/office/drawing/2014/main" id="{DF623FFB-50EC-FD46-B7BD-9E6DCA6DDDFE}"/>
              </a:ext>
            </a:extLst>
          </p:cNvPr>
          <p:cNvSpPr>
            <a:spLocks noGrp="1"/>
          </p:cNvSpPr>
          <p:nvPr>
            <p:ph type="body" sz="quarter" idx="11"/>
          </p:nvPr>
        </p:nvSpPr>
        <p:spPr>
          <a:xfrm>
            <a:off x="659404" y="2494027"/>
            <a:ext cx="10872196" cy="3394710"/>
          </a:xfrm>
          <a:prstGeom prst="rect">
            <a:avLst/>
          </a:prstGeom>
        </p:spPr>
        <p:txBody>
          <a:bodyPr anchor="t"/>
          <a:lstStyle>
            <a:lvl1pPr marL="0" indent="0">
              <a:buNone/>
              <a:defRPr sz="2200" b="1">
                <a:solidFill>
                  <a:schemeClr val="accent1"/>
                </a:solidFill>
              </a:defRPr>
            </a:lvl1pPr>
            <a:lvl2pPr>
              <a:defRPr sz="2000"/>
            </a:lvl2pPr>
            <a:lvl3pPr>
              <a:defRPr sz="20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pic>
        <p:nvPicPr>
          <p:cNvPr id="20" name="Picture 19">
            <a:extLst>
              <a:ext uri="{FF2B5EF4-FFF2-40B4-BE49-F238E27FC236}">
                <a16:creationId xmlns:a16="http://schemas.microsoft.com/office/drawing/2014/main" id="{CDA2A616-E7C3-4C4E-BF88-8AA15B4867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9893" y="539268"/>
            <a:ext cx="599999" cy="298932"/>
          </a:xfrm>
          <a:prstGeom prst="rect">
            <a:avLst/>
          </a:prstGeom>
        </p:spPr>
      </p:pic>
      <p:cxnSp>
        <p:nvCxnSpPr>
          <p:cNvPr id="21" name="Straight Connector 20">
            <a:extLst>
              <a:ext uri="{FF2B5EF4-FFF2-40B4-BE49-F238E27FC236}">
                <a16:creationId xmlns:a16="http://schemas.microsoft.com/office/drawing/2014/main" id="{CC0D7B60-F208-FD44-83DF-D86292291C61}"/>
              </a:ext>
            </a:extLst>
          </p:cNvPr>
          <p:cNvCxnSpPr/>
          <p:nvPr userDrawn="1"/>
        </p:nvCxnSpPr>
        <p:spPr>
          <a:xfrm>
            <a:off x="679893" y="6223000"/>
            <a:ext cx="10851707"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E8BA2324-BBF3-334A-B49F-8580C1165375}"/>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tx1"/>
                </a:solidFill>
              </a:rPr>
              <a:t>kareneckstein.co.uk</a:t>
            </a:r>
            <a:endParaRPr lang="en-US" sz="1067">
              <a:solidFill>
                <a:schemeClr val="tx1"/>
              </a:solidFill>
            </a:endParaRPr>
          </a:p>
        </p:txBody>
      </p:sp>
    </p:spTree>
    <p:extLst>
      <p:ext uri="{BB962C8B-B14F-4D97-AF65-F5344CB8AC3E}">
        <p14:creationId xmlns:p14="http://schemas.microsoft.com/office/powerpoint/2010/main" val="1551645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4F0AF333-9876-D743-90F9-0ECD8C86CD48}"/>
              </a:ext>
            </a:extLst>
          </p:cNvPr>
          <p:cNvCxnSpPr/>
          <p:nvPr userDrawn="1"/>
        </p:nvCxnSpPr>
        <p:spPr>
          <a:xfrm>
            <a:off x="679893" y="6223000"/>
            <a:ext cx="1085170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3DCCD218-AAD0-574D-BD88-9E49FD5CEBA3}"/>
              </a:ext>
            </a:extLst>
          </p:cNvPr>
          <p:cNvSpPr/>
          <p:nvPr userDrawn="1"/>
        </p:nvSpPr>
        <p:spPr>
          <a:xfrm>
            <a:off x="10072050" y="6273800"/>
            <a:ext cx="1510350" cy="256545"/>
          </a:xfrm>
          <a:prstGeom prst="rect">
            <a:avLst/>
          </a:prstGeom>
        </p:spPr>
        <p:txBody>
          <a:bodyPr wrap="none">
            <a:spAutoFit/>
          </a:bodyPr>
          <a:lstStyle/>
          <a:p>
            <a:pPr lvl="0" algn="r"/>
            <a:r>
              <a:rPr lang="en-US" sz="1067" err="1">
                <a:solidFill>
                  <a:schemeClr val="bg1"/>
                </a:solidFill>
              </a:rPr>
              <a:t>kareneckstein.co.uk</a:t>
            </a:r>
            <a:endParaRPr lang="en-US" sz="1067">
              <a:solidFill>
                <a:schemeClr val="bg1"/>
              </a:solidFill>
            </a:endParaRPr>
          </a:p>
        </p:txBody>
      </p:sp>
      <p:sp>
        <p:nvSpPr>
          <p:cNvPr id="13" name="Title 90">
            <a:extLst>
              <a:ext uri="{FF2B5EF4-FFF2-40B4-BE49-F238E27FC236}">
                <a16:creationId xmlns:a16="http://schemas.microsoft.com/office/drawing/2014/main" id="{E418705E-0CC0-084C-8C3C-86C1046A9F48}"/>
              </a:ext>
            </a:extLst>
          </p:cNvPr>
          <p:cNvSpPr>
            <a:spLocks noGrp="1"/>
          </p:cNvSpPr>
          <p:nvPr>
            <p:ph type="title" hasCustomPrompt="1"/>
          </p:nvPr>
        </p:nvSpPr>
        <p:spPr>
          <a:xfrm>
            <a:off x="3390900" y="2198969"/>
            <a:ext cx="8140699" cy="1997552"/>
          </a:xfrm>
          <a:prstGeom prst="rect">
            <a:avLst/>
          </a:prstGeom>
        </p:spPr>
        <p:txBody>
          <a:bodyPr anchor="b"/>
          <a:lstStyle>
            <a:lvl1pPr>
              <a:defRPr sz="4000">
                <a:solidFill>
                  <a:schemeClr val="accent2"/>
                </a:solidFill>
              </a:defRPr>
            </a:lvl1pPr>
          </a:lstStyle>
          <a:p>
            <a:r>
              <a:rPr lang="en-US"/>
              <a:t>Sign off copy</a:t>
            </a:r>
          </a:p>
        </p:txBody>
      </p:sp>
      <p:pic>
        <p:nvPicPr>
          <p:cNvPr id="15" name="Picture 14">
            <a:extLst>
              <a:ext uri="{FF2B5EF4-FFF2-40B4-BE49-F238E27FC236}">
                <a16:creationId xmlns:a16="http://schemas.microsoft.com/office/drawing/2014/main" id="{1DB0F619-5241-0546-B948-633B90C4B3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2" name="TextBox 1">
            <a:extLst>
              <a:ext uri="{FF2B5EF4-FFF2-40B4-BE49-F238E27FC236}">
                <a16:creationId xmlns:a16="http://schemas.microsoft.com/office/drawing/2014/main" id="{EF3F2F31-D875-4647-ABED-245FDFB85DFF}"/>
              </a:ext>
            </a:extLst>
          </p:cNvPr>
          <p:cNvSpPr txBox="1"/>
          <p:nvPr userDrawn="1"/>
        </p:nvSpPr>
        <p:spPr>
          <a:xfrm>
            <a:off x="3390900" y="4528930"/>
            <a:ext cx="3925957" cy="1200329"/>
          </a:xfrm>
          <a:prstGeom prst="rect">
            <a:avLst/>
          </a:prstGeom>
          <a:noFill/>
        </p:spPr>
        <p:txBody>
          <a:bodyPr wrap="square" rtlCol="0">
            <a:spAutoFit/>
          </a:bodyPr>
          <a:lstStyle/>
          <a:p>
            <a:r>
              <a:rPr lang="en-GB" b="1">
                <a:solidFill>
                  <a:schemeClr val="accent2"/>
                </a:solidFill>
                <a:latin typeface="+mj-lt"/>
                <a:cs typeface="Arial" panose="020B0604020202020204" pitchFamily="34" charset="0"/>
              </a:rPr>
              <a:t>Karen Eckstein</a:t>
            </a:r>
          </a:p>
          <a:p>
            <a:r>
              <a:rPr lang="en-GB">
                <a:solidFill>
                  <a:schemeClr val="bg1"/>
                </a:solidFill>
                <a:latin typeface="+mj-lt"/>
                <a:cs typeface="Arial" panose="020B0604020202020204" pitchFamily="34" charset="0"/>
              </a:rPr>
              <a:t>07973 627039</a:t>
            </a:r>
          </a:p>
          <a:p>
            <a:r>
              <a:rPr lang="en-GB" err="1">
                <a:solidFill>
                  <a:schemeClr val="bg1"/>
                </a:solidFill>
                <a:latin typeface="+mj-lt"/>
                <a:cs typeface="Arial" panose="020B0604020202020204" pitchFamily="34" charset="0"/>
              </a:rPr>
              <a:t>kareneckstein.co.uk</a:t>
            </a:r>
            <a:endParaRPr lang="en-GB">
              <a:solidFill>
                <a:schemeClr val="bg1"/>
              </a:solidFill>
              <a:latin typeface="+mj-lt"/>
              <a:cs typeface="Arial" panose="020B0604020202020204" pitchFamily="34" charset="0"/>
            </a:endParaRPr>
          </a:p>
          <a:p>
            <a:r>
              <a:rPr lang="en-GB" err="1">
                <a:solidFill>
                  <a:schemeClr val="bg1"/>
                </a:solidFill>
                <a:latin typeface="+mj-lt"/>
                <a:cs typeface="Arial" panose="020B0604020202020204" pitchFamily="34" charset="0"/>
              </a:rPr>
              <a:t>karen@kareneckstein.co.uk</a:t>
            </a:r>
            <a:endParaRPr lang="en-GB">
              <a:solidFill>
                <a:schemeClr val="bg1"/>
              </a:solidFill>
              <a:latin typeface="+mj-lt"/>
              <a:cs typeface="Arial" panose="020B0604020202020204" pitchFamily="34" charset="0"/>
            </a:endParaRPr>
          </a:p>
        </p:txBody>
      </p:sp>
    </p:spTree>
    <p:extLst>
      <p:ext uri="{BB962C8B-B14F-4D97-AF65-F5344CB8AC3E}">
        <p14:creationId xmlns:p14="http://schemas.microsoft.com/office/powerpoint/2010/main" val="1417726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99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1683778"/>
      </p:ext>
    </p:extLst>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200038"/>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DF44E2-2A3F-5D45-9CF4-527F217631CD}"/>
              </a:ext>
            </a:extLst>
          </p:cNvPr>
          <p:cNvSpPr>
            <a:spLocks noGrp="1"/>
          </p:cNvSpPr>
          <p:nvPr>
            <p:ph type="title"/>
          </p:nvPr>
        </p:nvSpPr>
        <p:spPr/>
        <p:txBody>
          <a:bodyPr lIns="91440" tIns="45720" rIns="91440" bIns="45720" anchor="b"/>
          <a:lstStyle/>
          <a:p>
            <a:r>
              <a:rPr lang="en-GB" dirty="0"/>
              <a:t>The Risks of AI without governance</a:t>
            </a:r>
          </a:p>
        </p:txBody>
      </p:sp>
      <p:sp>
        <p:nvSpPr>
          <p:cNvPr id="5" name="Text Placeholder 4">
            <a:extLst>
              <a:ext uri="{FF2B5EF4-FFF2-40B4-BE49-F238E27FC236}">
                <a16:creationId xmlns:a16="http://schemas.microsoft.com/office/drawing/2014/main" id="{5E4EE5FA-AE19-2649-BECC-D8A5F1B1F3CF}"/>
              </a:ext>
            </a:extLst>
          </p:cNvPr>
          <p:cNvSpPr>
            <a:spLocks noGrp="1"/>
          </p:cNvSpPr>
          <p:nvPr>
            <p:ph type="body" sz="quarter" idx="10"/>
          </p:nvPr>
        </p:nvSpPr>
        <p:spPr/>
        <p:txBody>
          <a:bodyPr lIns="91440" tIns="45720" rIns="91440" bIns="45720" anchor="t"/>
          <a:lstStyle/>
          <a:p>
            <a:r>
              <a:rPr lang="en-US" sz="2300" dirty="0"/>
              <a:t>Presented by Simon Lewis MBCS of vIT4u Ltd for The </a:t>
            </a:r>
            <a:r>
              <a:rPr lang="en-US" sz="2300" dirty="0" err="1"/>
              <a:t>RiskBites</a:t>
            </a:r>
            <a:r>
              <a:rPr lang="en-US" sz="2300" dirty="0"/>
              <a:t> ® Club​​</a:t>
            </a:r>
          </a:p>
          <a:p>
            <a:r>
              <a:rPr lang="en-US" sz="2300" dirty="0"/>
              <a:t>10</a:t>
            </a:r>
            <a:r>
              <a:rPr lang="en-US" sz="2300" baseline="30000" dirty="0"/>
              <a:t>th</a:t>
            </a:r>
            <a:r>
              <a:rPr lang="en-US" sz="2300" dirty="0"/>
              <a:t> June 2025</a:t>
            </a:r>
          </a:p>
        </p:txBody>
      </p:sp>
      <p:sp>
        <p:nvSpPr>
          <p:cNvPr id="6" name="Text Placeholder 5">
            <a:extLst>
              <a:ext uri="{FF2B5EF4-FFF2-40B4-BE49-F238E27FC236}">
                <a16:creationId xmlns:a16="http://schemas.microsoft.com/office/drawing/2014/main" id="{0CEFCD14-9A12-5C4C-AE69-11A45B832122}"/>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723103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E472F-DCC4-AA25-1E13-E4DE3C824C6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8FE7CC3-DCA8-2B4E-7609-26E841BD96E5}"/>
              </a:ext>
            </a:extLst>
          </p:cNvPr>
          <p:cNvSpPr>
            <a:spLocks noGrp="1"/>
          </p:cNvSpPr>
          <p:nvPr>
            <p:ph type="body" sz="quarter" idx="10"/>
          </p:nvPr>
        </p:nvSpPr>
        <p:spPr>
          <a:xfrm>
            <a:off x="659404" y="1025305"/>
            <a:ext cx="10872196" cy="437846"/>
          </a:xfrm>
        </p:spPr>
        <p:txBody>
          <a:bodyPr/>
          <a:lstStyle/>
          <a:p>
            <a:pPr algn="ctr"/>
            <a:r>
              <a:rPr lang="en-GB" b="1" i="0" dirty="0">
                <a:solidFill>
                  <a:srgbClr val="111827"/>
                </a:solidFill>
                <a:effectLst/>
                <a:latin typeface="__dazzed_font_37cfa1"/>
              </a:rPr>
              <a:t>Resource Mismanagement</a:t>
            </a:r>
            <a:endParaRPr lang="en-GB" dirty="0"/>
          </a:p>
        </p:txBody>
      </p:sp>
      <p:sp>
        <p:nvSpPr>
          <p:cNvPr id="3" name="Text Placeholder 2">
            <a:extLst>
              <a:ext uri="{FF2B5EF4-FFF2-40B4-BE49-F238E27FC236}">
                <a16:creationId xmlns:a16="http://schemas.microsoft.com/office/drawing/2014/main" id="{3E7F28BD-0091-2223-002E-B9008704B234}"/>
              </a:ext>
            </a:extLst>
          </p:cNvPr>
          <p:cNvSpPr>
            <a:spLocks noGrp="1"/>
          </p:cNvSpPr>
          <p:nvPr>
            <p:ph type="body" sz="quarter" idx="11"/>
          </p:nvPr>
        </p:nvSpPr>
        <p:spPr>
          <a:xfrm>
            <a:off x="659404" y="1731645"/>
            <a:ext cx="10872196" cy="4240530"/>
          </a:xfrm>
        </p:spPr>
        <p:txBody>
          <a:bodyPr lIns="91440" tIns="45720" rIns="91440" bIns="45720" anchor="t"/>
          <a:lstStyle/>
          <a:p>
            <a:r>
              <a:rPr lang="en-GB" b="0" i="0" dirty="0">
                <a:solidFill>
                  <a:srgbClr val="1F1D20"/>
                </a:solidFill>
                <a:effectLst/>
                <a:latin typeface="__dazzed_font_37cfa1"/>
              </a:rPr>
              <a:t>Employees might use AI inefficiently or excessively, leading to unnecessary costs or strain on the company’s resources.</a:t>
            </a:r>
            <a:endParaRPr lang="en-GB" dirty="0"/>
          </a:p>
        </p:txBody>
      </p:sp>
      <p:sp>
        <p:nvSpPr>
          <p:cNvPr id="4" name="TextBox 3">
            <a:extLst>
              <a:ext uri="{FF2B5EF4-FFF2-40B4-BE49-F238E27FC236}">
                <a16:creationId xmlns:a16="http://schemas.microsoft.com/office/drawing/2014/main" id="{AB447EEE-CDEB-B2E7-913D-16A332B2DBF3}"/>
              </a:ext>
            </a:extLst>
          </p:cNvPr>
          <p:cNvSpPr txBox="1"/>
          <p:nvPr/>
        </p:nvSpPr>
        <p:spPr>
          <a:xfrm>
            <a:off x="2083777" y="2919046"/>
            <a:ext cx="8009792" cy="1200329"/>
          </a:xfrm>
          <a:prstGeom prst="rect">
            <a:avLst/>
          </a:prstGeom>
          <a:noFill/>
        </p:spPr>
        <p:txBody>
          <a:bodyPr wrap="square" rtlCol="0">
            <a:spAutoFit/>
          </a:bodyPr>
          <a:lstStyle/>
          <a:p>
            <a:pPr marL="285750" indent="-285750">
              <a:buFont typeface="Courier New" panose="02070309020205020404" pitchFamily="49" charset="0"/>
              <a:buChar char="o"/>
            </a:pPr>
            <a:r>
              <a:rPr lang="en-GB" dirty="0">
                <a:solidFill>
                  <a:schemeClr val="tx1">
                    <a:lumMod val="50000"/>
                  </a:schemeClr>
                </a:solidFill>
              </a:rPr>
              <a:t>Poorly planned AI = wasted time and money</a:t>
            </a:r>
          </a:p>
          <a:p>
            <a:pPr marL="285750" indent="-285750">
              <a:buFont typeface="Courier New" panose="02070309020205020404" pitchFamily="49" charset="0"/>
              <a:buChar char="o"/>
            </a:pPr>
            <a:r>
              <a:rPr lang="en-GB" dirty="0">
                <a:solidFill>
                  <a:schemeClr val="tx1">
                    <a:lumMod val="50000"/>
                  </a:schemeClr>
                </a:solidFill>
              </a:rPr>
              <a:t>No ROI from unmonitored tools</a:t>
            </a:r>
          </a:p>
          <a:p>
            <a:pPr marL="285750" indent="-285750">
              <a:buFont typeface="Courier New" panose="02070309020205020404" pitchFamily="49" charset="0"/>
              <a:buChar char="o"/>
            </a:pPr>
            <a:r>
              <a:rPr lang="en-GB" dirty="0">
                <a:solidFill>
                  <a:schemeClr val="tx1">
                    <a:lumMod val="50000"/>
                  </a:schemeClr>
                </a:solidFill>
              </a:rPr>
              <a:t>High cost of cleanup and reputational repair</a:t>
            </a:r>
          </a:p>
          <a:p>
            <a:pPr marL="285750" indent="-285750">
              <a:buFont typeface="Courier New" panose="02070309020205020404" pitchFamily="49" charset="0"/>
              <a:buChar char="o"/>
            </a:pPr>
            <a:r>
              <a:rPr lang="en-GB" dirty="0">
                <a:solidFill>
                  <a:schemeClr val="tx1">
                    <a:lumMod val="50000"/>
                  </a:schemeClr>
                </a:solidFill>
              </a:rPr>
              <a:t>Avoid tech for tech’s sake</a:t>
            </a:r>
          </a:p>
        </p:txBody>
      </p:sp>
    </p:spTree>
    <p:extLst>
      <p:ext uri="{BB962C8B-B14F-4D97-AF65-F5344CB8AC3E}">
        <p14:creationId xmlns:p14="http://schemas.microsoft.com/office/powerpoint/2010/main" val="4255402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A128C-D40E-3D65-AAC3-E772B6C8E39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D670AD3-A0B5-1AF9-A57B-21D906424F39}"/>
              </a:ext>
            </a:extLst>
          </p:cNvPr>
          <p:cNvSpPr>
            <a:spLocks noGrp="1"/>
          </p:cNvSpPr>
          <p:nvPr>
            <p:ph type="body" sz="quarter" idx="10"/>
          </p:nvPr>
        </p:nvSpPr>
        <p:spPr>
          <a:xfrm>
            <a:off x="659404" y="1025305"/>
            <a:ext cx="10872196" cy="437846"/>
          </a:xfrm>
        </p:spPr>
        <p:txBody>
          <a:bodyPr/>
          <a:lstStyle/>
          <a:p>
            <a:pPr algn="ctr"/>
            <a:r>
              <a:rPr lang="en-GB" b="1" i="0" dirty="0">
                <a:solidFill>
                  <a:srgbClr val="111827"/>
                </a:solidFill>
                <a:effectLst/>
                <a:latin typeface="__dazzed_font_37cfa1"/>
              </a:rPr>
              <a:t>Accountability Issues</a:t>
            </a:r>
            <a:endParaRPr lang="en-GB" dirty="0"/>
          </a:p>
        </p:txBody>
      </p:sp>
      <p:sp>
        <p:nvSpPr>
          <p:cNvPr id="3" name="Text Placeholder 2">
            <a:extLst>
              <a:ext uri="{FF2B5EF4-FFF2-40B4-BE49-F238E27FC236}">
                <a16:creationId xmlns:a16="http://schemas.microsoft.com/office/drawing/2014/main" id="{DA485376-164E-528F-D13D-8EDCC862E047}"/>
              </a:ext>
            </a:extLst>
          </p:cNvPr>
          <p:cNvSpPr>
            <a:spLocks noGrp="1"/>
          </p:cNvSpPr>
          <p:nvPr>
            <p:ph type="body" sz="quarter" idx="11"/>
          </p:nvPr>
        </p:nvSpPr>
        <p:spPr>
          <a:xfrm>
            <a:off x="659404" y="1731645"/>
            <a:ext cx="10872196" cy="4240530"/>
          </a:xfrm>
        </p:spPr>
        <p:txBody>
          <a:bodyPr lIns="91440" tIns="45720" rIns="91440" bIns="45720" anchor="t"/>
          <a:lstStyle/>
          <a:p>
            <a:r>
              <a:rPr lang="en-GB" b="0" i="0" dirty="0">
                <a:solidFill>
                  <a:srgbClr val="1F1D20"/>
                </a:solidFill>
                <a:effectLst/>
                <a:latin typeface="__dazzed_font_37cfa1"/>
              </a:rPr>
              <a:t>Without a structured framework, it can be difficult to determine responsibility and accountability for decisions made by AI systems.</a:t>
            </a:r>
            <a:endParaRPr lang="en-GB" dirty="0"/>
          </a:p>
        </p:txBody>
      </p:sp>
      <p:sp>
        <p:nvSpPr>
          <p:cNvPr id="4" name="TextBox 3">
            <a:extLst>
              <a:ext uri="{FF2B5EF4-FFF2-40B4-BE49-F238E27FC236}">
                <a16:creationId xmlns:a16="http://schemas.microsoft.com/office/drawing/2014/main" id="{E9E39EDC-B0AB-A8DF-4008-2E8DF0D38D5D}"/>
              </a:ext>
            </a:extLst>
          </p:cNvPr>
          <p:cNvSpPr txBox="1"/>
          <p:nvPr/>
        </p:nvSpPr>
        <p:spPr>
          <a:xfrm>
            <a:off x="2004646" y="2963008"/>
            <a:ext cx="7499839" cy="1200329"/>
          </a:xfrm>
          <a:prstGeom prst="rect">
            <a:avLst/>
          </a:prstGeom>
          <a:noFill/>
        </p:spPr>
        <p:txBody>
          <a:bodyPr wrap="square" rtlCol="0">
            <a:spAutoFit/>
          </a:bodyPr>
          <a:lstStyle/>
          <a:p>
            <a:pPr marL="285750" indent="-285750">
              <a:buFont typeface="Courier New" panose="02070309020205020404" pitchFamily="49" charset="0"/>
              <a:buChar char="o"/>
            </a:pPr>
            <a:r>
              <a:rPr lang="en-GB" dirty="0">
                <a:solidFill>
                  <a:schemeClr val="tx1">
                    <a:lumMod val="50000"/>
                  </a:schemeClr>
                </a:solidFill>
              </a:rPr>
              <a:t>Who’s responsible when AI goes wrong?</a:t>
            </a:r>
          </a:p>
          <a:p>
            <a:pPr marL="285750" indent="-285750">
              <a:buFont typeface="Courier New" panose="02070309020205020404" pitchFamily="49" charset="0"/>
              <a:buChar char="o"/>
            </a:pPr>
            <a:r>
              <a:rPr lang="en-GB" dirty="0">
                <a:solidFill>
                  <a:schemeClr val="tx1">
                    <a:lumMod val="50000"/>
                  </a:schemeClr>
                </a:solidFill>
              </a:rPr>
              <a:t>Lack of ownership = compliance failures</a:t>
            </a:r>
          </a:p>
          <a:p>
            <a:pPr marL="285750" indent="-285750">
              <a:buFont typeface="Courier New" panose="02070309020205020404" pitchFamily="49" charset="0"/>
              <a:buChar char="o"/>
            </a:pPr>
            <a:r>
              <a:rPr lang="en-GB" dirty="0">
                <a:solidFill>
                  <a:schemeClr val="tx1">
                    <a:lumMod val="50000"/>
                  </a:schemeClr>
                </a:solidFill>
              </a:rPr>
              <a:t>Directors may be held liable</a:t>
            </a:r>
          </a:p>
          <a:p>
            <a:pPr marL="285750" indent="-285750">
              <a:buFont typeface="Courier New" panose="02070309020205020404" pitchFamily="49" charset="0"/>
              <a:buChar char="o"/>
            </a:pPr>
            <a:r>
              <a:rPr lang="en-GB" dirty="0">
                <a:solidFill>
                  <a:schemeClr val="tx1">
                    <a:lumMod val="50000"/>
                  </a:schemeClr>
                </a:solidFill>
              </a:rPr>
              <a:t>Governance defines roles and sign-off</a:t>
            </a:r>
          </a:p>
        </p:txBody>
      </p:sp>
    </p:spTree>
    <p:extLst>
      <p:ext uri="{BB962C8B-B14F-4D97-AF65-F5344CB8AC3E}">
        <p14:creationId xmlns:p14="http://schemas.microsoft.com/office/powerpoint/2010/main" val="653072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86D8B-35E9-5E46-364A-7708A805AEF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5B31BC4-DBFF-CDAC-23D2-6CED94B4A424}"/>
              </a:ext>
            </a:extLst>
          </p:cNvPr>
          <p:cNvSpPr>
            <a:spLocks noGrp="1"/>
          </p:cNvSpPr>
          <p:nvPr>
            <p:ph type="body" sz="quarter" idx="10"/>
          </p:nvPr>
        </p:nvSpPr>
        <p:spPr>
          <a:xfrm>
            <a:off x="659404" y="1025305"/>
            <a:ext cx="10872196" cy="437846"/>
          </a:xfrm>
        </p:spPr>
        <p:txBody>
          <a:bodyPr/>
          <a:lstStyle/>
          <a:p>
            <a:pPr algn="ctr"/>
            <a:r>
              <a:rPr lang="en-GB" b="1" dirty="0">
                <a:solidFill>
                  <a:srgbClr val="111827"/>
                </a:solidFill>
                <a:latin typeface="__dazzed_font_37cfa1"/>
              </a:rPr>
              <a:t>UK Legal &amp; Regulatory Landscape</a:t>
            </a:r>
          </a:p>
        </p:txBody>
      </p:sp>
      <p:sp>
        <p:nvSpPr>
          <p:cNvPr id="3" name="Text Placeholder 2">
            <a:extLst>
              <a:ext uri="{FF2B5EF4-FFF2-40B4-BE49-F238E27FC236}">
                <a16:creationId xmlns:a16="http://schemas.microsoft.com/office/drawing/2014/main" id="{2053D019-40CA-CAAC-1529-BDBF43F7D3AD}"/>
              </a:ext>
            </a:extLst>
          </p:cNvPr>
          <p:cNvSpPr>
            <a:spLocks noGrp="1"/>
          </p:cNvSpPr>
          <p:nvPr>
            <p:ph type="body" sz="quarter" idx="11"/>
          </p:nvPr>
        </p:nvSpPr>
        <p:spPr>
          <a:xfrm>
            <a:off x="659404" y="1731645"/>
            <a:ext cx="10872196" cy="4240530"/>
          </a:xfrm>
        </p:spPr>
        <p:txBody>
          <a:bodyPr lIns="91440" tIns="45720" rIns="91440" bIns="45720" anchor="t"/>
          <a:lstStyle/>
          <a:p>
            <a:r>
              <a:rPr lang="en-GB" b="0" i="0" dirty="0">
                <a:solidFill>
                  <a:srgbClr val="1F1D20"/>
                </a:solidFill>
                <a:effectLst/>
                <a:latin typeface="__dazzed_font_37cfa1"/>
              </a:rPr>
              <a:t>Without a structured framework, it can be difficult to determine responsibility and accountability for decisions made by AI systems.</a:t>
            </a:r>
            <a:endParaRPr lang="en-GB" dirty="0"/>
          </a:p>
        </p:txBody>
      </p:sp>
      <p:sp>
        <p:nvSpPr>
          <p:cNvPr id="4" name="TextBox 3">
            <a:extLst>
              <a:ext uri="{FF2B5EF4-FFF2-40B4-BE49-F238E27FC236}">
                <a16:creationId xmlns:a16="http://schemas.microsoft.com/office/drawing/2014/main" id="{39736E55-1E7B-5D43-6018-63D2B49D142F}"/>
              </a:ext>
            </a:extLst>
          </p:cNvPr>
          <p:cNvSpPr txBox="1"/>
          <p:nvPr/>
        </p:nvSpPr>
        <p:spPr>
          <a:xfrm>
            <a:off x="3077308" y="2963008"/>
            <a:ext cx="7499839" cy="1477328"/>
          </a:xfrm>
          <a:prstGeom prst="rect">
            <a:avLst/>
          </a:prstGeom>
          <a:noFill/>
        </p:spPr>
        <p:txBody>
          <a:bodyPr wrap="square" rtlCol="0">
            <a:spAutoFit/>
          </a:bodyPr>
          <a:lstStyle/>
          <a:p>
            <a:pPr marL="285750" indent="-285750">
              <a:buFont typeface="Courier New" panose="02070309020205020404" pitchFamily="49" charset="0"/>
              <a:buChar char="o"/>
            </a:pPr>
            <a:r>
              <a:rPr lang="en-GB" dirty="0">
                <a:solidFill>
                  <a:schemeClr val="tx1">
                    <a:lumMod val="50000"/>
                  </a:schemeClr>
                </a:solidFill>
              </a:rPr>
              <a:t>UK GDPR &amp; Data Protection Act 2018 apply</a:t>
            </a:r>
          </a:p>
          <a:p>
            <a:pPr marL="285750" indent="-285750">
              <a:buFont typeface="Courier New" panose="02070309020205020404" pitchFamily="49" charset="0"/>
              <a:buChar char="o"/>
            </a:pPr>
            <a:r>
              <a:rPr lang="en-GB" dirty="0">
                <a:solidFill>
                  <a:schemeClr val="tx1">
                    <a:lumMod val="50000"/>
                  </a:schemeClr>
                </a:solidFill>
              </a:rPr>
              <a:t>Equality Act 2010 covers bias/fairness</a:t>
            </a:r>
          </a:p>
          <a:p>
            <a:pPr marL="285750" indent="-285750">
              <a:buFont typeface="Courier New" panose="02070309020205020404" pitchFamily="49" charset="0"/>
              <a:buChar char="o"/>
            </a:pPr>
            <a:r>
              <a:rPr lang="en-GB" dirty="0">
                <a:solidFill>
                  <a:schemeClr val="tx1">
                    <a:lumMod val="50000"/>
                  </a:schemeClr>
                </a:solidFill>
              </a:rPr>
              <a:t>AI White Paper 2023: Voluntary principles</a:t>
            </a:r>
          </a:p>
          <a:p>
            <a:pPr marL="285750" indent="-285750">
              <a:buFont typeface="Courier New" panose="02070309020205020404" pitchFamily="49" charset="0"/>
              <a:buChar char="o"/>
            </a:pPr>
            <a:r>
              <a:rPr lang="en-GB" dirty="0">
                <a:solidFill>
                  <a:schemeClr val="tx1">
                    <a:lumMod val="50000"/>
                  </a:schemeClr>
                </a:solidFill>
              </a:rPr>
              <a:t>Companies Act 2006</a:t>
            </a:r>
          </a:p>
          <a:p>
            <a:pPr marL="285750" indent="-285750">
              <a:buFont typeface="Courier New" panose="02070309020205020404" pitchFamily="49" charset="0"/>
              <a:buChar char="o"/>
            </a:pPr>
            <a:r>
              <a:rPr lang="en-GB" dirty="0">
                <a:solidFill>
                  <a:schemeClr val="tx1">
                    <a:lumMod val="50000"/>
                  </a:schemeClr>
                </a:solidFill>
              </a:rPr>
              <a:t>Mandatory regulation is expected in future</a:t>
            </a:r>
          </a:p>
        </p:txBody>
      </p:sp>
    </p:spTree>
    <p:extLst>
      <p:ext uri="{BB962C8B-B14F-4D97-AF65-F5344CB8AC3E}">
        <p14:creationId xmlns:p14="http://schemas.microsoft.com/office/powerpoint/2010/main" val="6265199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E1768-70D7-3BF7-A1FA-391D8554AFB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6DFF940-1B60-000C-C303-3D6A981651A5}"/>
              </a:ext>
            </a:extLst>
          </p:cNvPr>
          <p:cNvSpPr>
            <a:spLocks noGrp="1"/>
          </p:cNvSpPr>
          <p:nvPr>
            <p:ph type="body" sz="quarter" idx="10"/>
          </p:nvPr>
        </p:nvSpPr>
        <p:spPr>
          <a:xfrm>
            <a:off x="659404" y="1025305"/>
            <a:ext cx="10872196" cy="437846"/>
          </a:xfrm>
        </p:spPr>
        <p:txBody>
          <a:bodyPr/>
          <a:lstStyle/>
          <a:p>
            <a:pPr algn="ctr"/>
            <a:r>
              <a:rPr lang="en-GB" b="1" dirty="0">
                <a:solidFill>
                  <a:srgbClr val="111827"/>
                </a:solidFill>
                <a:latin typeface="__dazzed_font_37cfa1"/>
              </a:rPr>
              <a:t>What Good Governance Looks Like</a:t>
            </a:r>
          </a:p>
        </p:txBody>
      </p:sp>
      <p:sp>
        <p:nvSpPr>
          <p:cNvPr id="4" name="TextBox 3">
            <a:extLst>
              <a:ext uri="{FF2B5EF4-FFF2-40B4-BE49-F238E27FC236}">
                <a16:creationId xmlns:a16="http://schemas.microsoft.com/office/drawing/2014/main" id="{473B01F5-FD9D-CC27-8CE6-2446BB298061}"/>
              </a:ext>
            </a:extLst>
          </p:cNvPr>
          <p:cNvSpPr txBox="1"/>
          <p:nvPr/>
        </p:nvSpPr>
        <p:spPr>
          <a:xfrm>
            <a:off x="3836367" y="2990850"/>
            <a:ext cx="4518269" cy="1200329"/>
          </a:xfrm>
          <a:prstGeom prst="rect">
            <a:avLst/>
          </a:prstGeom>
          <a:noFill/>
        </p:spPr>
        <p:txBody>
          <a:bodyPr wrap="square" rtlCol="0">
            <a:spAutoFit/>
          </a:bodyPr>
          <a:lstStyle/>
          <a:p>
            <a:pPr marL="285750" indent="-285750">
              <a:buFont typeface="Courier New" panose="02070309020205020404" pitchFamily="49" charset="0"/>
              <a:buChar char="o"/>
            </a:pPr>
            <a:r>
              <a:rPr lang="en-GB" dirty="0">
                <a:solidFill>
                  <a:schemeClr val="tx1">
                    <a:lumMod val="50000"/>
                  </a:schemeClr>
                </a:solidFill>
              </a:rPr>
              <a:t>Clear policies and documentation</a:t>
            </a:r>
          </a:p>
          <a:p>
            <a:pPr marL="285750" indent="-285750">
              <a:buFont typeface="Courier New" panose="02070309020205020404" pitchFamily="49" charset="0"/>
              <a:buChar char="o"/>
            </a:pPr>
            <a:r>
              <a:rPr lang="en-GB" dirty="0">
                <a:solidFill>
                  <a:schemeClr val="tx1">
                    <a:lumMod val="50000"/>
                  </a:schemeClr>
                </a:solidFill>
              </a:rPr>
              <a:t>Accountability and transparency</a:t>
            </a:r>
          </a:p>
          <a:p>
            <a:pPr marL="285750" indent="-285750">
              <a:buFont typeface="Courier New" panose="02070309020205020404" pitchFamily="49" charset="0"/>
              <a:buChar char="o"/>
            </a:pPr>
            <a:r>
              <a:rPr lang="en-GB" dirty="0">
                <a:solidFill>
                  <a:schemeClr val="tx1">
                    <a:lumMod val="50000"/>
                  </a:schemeClr>
                </a:solidFill>
              </a:rPr>
              <a:t>Regular audits and bias testing</a:t>
            </a:r>
          </a:p>
          <a:p>
            <a:pPr marL="285750" indent="-285750">
              <a:buFont typeface="Courier New" panose="02070309020205020404" pitchFamily="49" charset="0"/>
              <a:buChar char="o"/>
            </a:pPr>
            <a:r>
              <a:rPr lang="en-GB" dirty="0">
                <a:solidFill>
                  <a:schemeClr val="tx1">
                    <a:lumMod val="50000"/>
                  </a:schemeClr>
                </a:solidFill>
              </a:rPr>
              <a:t>Staff training and risk assessment</a:t>
            </a:r>
          </a:p>
        </p:txBody>
      </p:sp>
    </p:spTree>
    <p:extLst>
      <p:ext uri="{BB962C8B-B14F-4D97-AF65-F5344CB8AC3E}">
        <p14:creationId xmlns:p14="http://schemas.microsoft.com/office/powerpoint/2010/main" val="1513235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7EE19D-B236-E426-01BD-4E9305F0D03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09D35E-B136-08AF-87BD-6E1862D834C7}"/>
              </a:ext>
            </a:extLst>
          </p:cNvPr>
          <p:cNvSpPr>
            <a:spLocks noGrp="1"/>
          </p:cNvSpPr>
          <p:nvPr>
            <p:ph type="body" sz="quarter" idx="10"/>
          </p:nvPr>
        </p:nvSpPr>
        <p:spPr>
          <a:xfrm>
            <a:off x="659404" y="1025305"/>
            <a:ext cx="10872196" cy="437846"/>
          </a:xfrm>
        </p:spPr>
        <p:txBody>
          <a:bodyPr/>
          <a:lstStyle/>
          <a:p>
            <a:pPr algn="ctr"/>
            <a:r>
              <a:rPr lang="en-GB" b="1" dirty="0">
                <a:solidFill>
                  <a:srgbClr val="111827"/>
                </a:solidFill>
                <a:latin typeface="__dazzed_font_37cfa1"/>
              </a:rPr>
              <a:t>Call to Action</a:t>
            </a:r>
          </a:p>
        </p:txBody>
      </p:sp>
      <p:sp>
        <p:nvSpPr>
          <p:cNvPr id="4" name="TextBox 3">
            <a:extLst>
              <a:ext uri="{FF2B5EF4-FFF2-40B4-BE49-F238E27FC236}">
                <a16:creationId xmlns:a16="http://schemas.microsoft.com/office/drawing/2014/main" id="{D4649348-51D7-F7D4-36A4-A3A9D3923B8C}"/>
              </a:ext>
            </a:extLst>
          </p:cNvPr>
          <p:cNvSpPr txBox="1"/>
          <p:nvPr/>
        </p:nvSpPr>
        <p:spPr>
          <a:xfrm>
            <a:off x="3287825" y="2753458"/>
            <a:ext cx="5615354" cy="1200329"/>
          </a:xfrm>
          <a:prstGeom prst="rect">
            <a:avLst/>
          </a:prstGeom>
          <a:noFill/>
        </p:spPr>
        <p:txBody>
          <a:bodyPr wrap="square" rtlCol="0">
            <a:spAutoFit/>
          </a:bodyPr>
          <a:lstStyle/>
          <a:p>
            <a:pPr marL="285750" indent="-285750">
              <a:buFont typeface="Courier New" panose="02070309020205020404" pitchFamily="49" charset="0"/>
              <a:buChar char="o"/>
            </a:pPr>
            <a:r>
              <a:rPr lang="en-GB" dirty="0">
                <a:solidFill>
                  <a:schemeClr val="tx1">
                    <a:lumMod val="50000"/>
                  </a:schemeClr>
                </a:solidFill>
              </a:rPr>
              <a:t>Review how AI is being used in your business</a:t>
            </a:r>
          </a:p>
          <a:p>
            <a:pPr marL="285750" indent="-285750">
              <a:buFont typeface="Courier New" panose="02070309020205020404" pitchFamily="49" charset="0"/>
              <a:buChar char="o"/>
            </a:pPr>
            <a:r>
              <a:rPr lang="en-GB" dirty="0">
                <a:solidFill>
                  <a:schemeClr val="tx1">
                    <a:lumMod val="50000"/>
                  </a:schemeClr>
                </a:solidFill>
              </a:rPr>
              <a:t>Identify where governance is missing</a:t>
            </a:r>
          </a:p>
          <a:p>
            <a:pPr marL="285750" indent="-285750">
              <a:buFont typeface="Courier New" panose="02070309020205020404" pitchFamily="49" charset="0"/>
              <a:buChar char="o"/>
            </a:pPr>
            <a:r>
              <a:rPr lang="en-GB" dirty="0">
                <a:solidFill>
                  <a:schemeClr val="tx1">
                    <a:lumMod val="50000"/>
                  </a:schemeClr>
                </a:solidFill>
              </a:rPr>
              <a:t>Implement simple safeguards today</a:t>
            </a:r>
          </a:p>
          <a:p>
            <a:pPr marL="285750" indent="-285750">
              <a:buFont typeface="Courier New" panose="02070309020205020404" pitchFamily="49" charset="0"/>
              <a:buChar char="o"/>
            </a:pPr>
            <a:r>
              <a:rPr lang="en-GB" dirty="0">
                <a:solidFill>
                  <a:schemeClr val="tx1">
                    <a:lumMod val="50000"/>
                  </a:schemeClr>
                </a:solidFill>
              </a:rPr>
              <a:t>Protect your business before </a:t>
            </a:r>
            <a:r>
              <a:rPr lang="en-GB">
                <a:solidFill>
                  <a:schemeClr val="tx1">
                    <a:lumMod val="50000"/>
                  </a:schemeClr>
                </a:solidFill>
              </a:rPr>
              <a:t>it’s exposed7</a:t>
            </a:r>
            <a:endParaRPr lang="en-GB" dirty="0">
              <a:solidFill>
                <a:schemeClr val="tx1">
                  <a:lumMod val="50000"/>
                </a:schemeClr>
              </a:solidFill>
            </a:endParaRPr>
          </a:p>
        </p:txBody>
      </p:sp>
    </p:spTree>
    <p:extLst>
      <p:ext uri="{BB962C8B-B14F-4D97-AF65-F5344CB8AC3E}">
        <p14:creationId xmlns:p14="http://schemas.microsoft.com/office/powerpoint/2010/main" val="16927054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56210A4-B441-7319-A864-02957C28B332}"/>
              </a:ext>
            </a:extLst>
          </p:cNvPr>
          <p:cNvSpPr txBox="1">
            <a:spLocks/>
          </p:cNvSpPr>
          <p:nvPr/>
        </p:nvSpPr>
        <p:spPr>
          <a:xfrm>
            <a:off x="675774" y="1489106"/>
            <a:ext cx="2415674" cy="4373789"/>
          </a:xfrm>
          <a:prstGeom prst="rect">
            <a:avLst/>
          </a:prstGeom>
        </p:spPr>
        <p:txBody>
          <a:bodyPr lIns="91440" tIns="45720" rIns="91440" bIns="45720" anchor="b"/>
          <a:lstStyle>
            <a:lvl1pPr algn="l" defTabSz="914400" rtl="0" eaLnBrk="1" latinLnBrk="0" hangingPunct="1">
              <a:lnSpc>
                <a:spcPct val="90000"/>
              </a:lnSpc>
              <a:spcBef>
                <a:spcPct val="0"/>
              </a:spcBef>
              <a:buNone/>
              <a:defRPr sz="4000" kern="1200">
                <a:solidFill>
                  <a:schemeClr val="accent2"/>
                </a:solidFill>
                <a:latin typeface="+mj-lt"/>
                <a:ea typeface="+mj-ea"/>
                <a:cs typeface="+mj-cs"/>
              </a:defRPr>
            </a:lvl1pPr>
          </a:lstStyle>
          <a:p>
            <a:pPr>
              <a:spcBef>
                <a:spcPts val="1000"/>
              </a:spcBef>
            </a:pPr>
            <a:r>
              <a:rPr lang="en-US" sz="1100" b="1" dirty="0">
                <a:ea typeface="+mj-lt"/>
                <a:cs typeface="+mj-lt"/>
              </a:rPr>
              <a:t>Disclaimer</a:t>
            </a:r>
            <a:br>
              <a:rPr lang="en-US" sz="800" dirty="0">
                <a:ea typeface="+mj-lt"/>
                <a:cs typeface="+mj-lt"/>
              </a:rPr>
            </a:br>
            <a:r>
              <a:rPr lang="en-US" sz="800" b="1" dirty="0">
                <a:solidFill>
                  <a:schemeClr val="tx1"/>
                </a:solidFill>
                <a:ea typeface="+mj-lt"/>
                <a:cs typeface="+mj-lt"/>
              </a:rPr>
              <a:t>.</a:t>
            </a:r>
            <a:br>
              <a:rPr lang="en-US" sz="800" dirty="0">
                <a:solidFill>
                  <a:schemeClr val="bg1"/>
                </a:solidFill>
                <a:ea typeface="+mj-lt"/>
                <a:cs typeface="+mj-lt"/>
              </a:rPr>
            </a:br>
            <a:r>
              <a:rPr lang="en-US" sz="800" dirty="0">
                <a:solidFill>
                  <a:schemeClr val="bg1"/>
                </a:solidFill>
                <a:ea typeface="+mj-lt"/>
                <a:cs typeface="+mj-lt"/>
              </a:rPr>
              <a:t>Please note that the information contained in this presentation is provided for general informational purposes only. It does not constitute any form of legal or other professional advice, and you should not use it as a substitute for advice tailored to your specific circumstances. </a:t>
            </a:r>
          </a:p>
          <a:p>
            <a:pPr>
              <a:spcBef>
                <a:spcPts val="1000"/>
              </a:spcBef>
            </a:pPr>
            <a:r>
              <a:rPr lang="en-US" sz="800" dirty="0">
                <a:solidFill>
                  <a:schemeClr val="bg1"/>
                </a:solidFill>
              </a:rPr>
              <a:t>We disclaim all and any </a:t>
            </a:r>
            <a:r>
              <a:rPr lang="en-US" sz="800" dirty="0">
                <a:solidFill>
                  <a:schemeClr val="bg1"/>
                </a:solidFill>
                <a:ea typeface="+mj-lt"/>
                <a:cs typeface="+mj-lt"/>
              </a:rPr>
              <a:t>liability for any actions you take (or omit to take) in reliance upon the contents of this presentation. </a:t>
            </a:r>
            <a:endParaRPr lang="en-US" sz="800" dirty="0">
              <a:solidFill>
                <a:schemeClr val="bg1"/>
              </a:solidFill>
            </a:endParaRPr>
          </a:p>
          <a:p>
            <a:pPr>
              <a:spcBef>
                <a:spcPts val="1000"/>
              </a:spcBef>
            </a:pPr>
            <a:r>
              <a:rPr lang="en-US" sz="800" dirty="0">
                <a:solidFill>
                  <a:schemeClr val="bg1"/>
                </a:solidFill>
              </a:rPr>
              <a:t>Our contact details are below should you wish to contact us for professional advice.</a:t>
            </a:r>
          </a:p>
          <a:p>
            <a:pPr>
              <a:spcBef>
                <a:spcPts val="1000"/>
              </a:spcBef>
            </a:pPr>
            <a:r>
              <a:rPr lang="en-US" sz="800" dirty="0">
                <a:solidFill>
                  <a:schemeClr val="bg1"/>
                </a:solidFill>
              </a:rPr>
              <a:t>Risk@kareneckstein.co.uk</a:t>
            </a:r>
            <a:endParaRPr lang="en-US" dirty="0">
              <a:solidFill>
                <a:schemeClr val="bg1"/>
              </a:solidFill>
            </a:endParaRPr>
          </a:p>
          <a:p>
            <a:pPr>
              <a:spcBef>
                <a:spcPts val="1000"/>
              </a:spcBef>
            </a:pPr>
            <a:r>
              <a:rPr lang="en-US" sz="800" dirty="0">
                <a:solidFill>
                  <a:schemeClr val="bg1"/>
                </a:solidFill>
              </a:rPr>
              <a:t>07973627039</a:t>
            </a:r>
            <a:endParaRPr lang="en-US" dirty="0">
              <a:solidFill>
                <a:schemeClr val="bg1"/>
              </a:solidFill>
            </a:endParaRPr>
          </a:p>
        </p:txBody>
      </p:sp>
      <p:sp>
        <p:nvSpPr>
          <p:cNvPr id="5" name="Title 4">
            <a:extLst>
              <a:ext uri="{FF2B5EF4-FFF2-40B4-BE49-F238E27FC236}">
                <a16:creationId xmlns:a16="http://schemas.microsoft.com/office/drawing/2014/main" id="{1AB9A513-F982-7911-701B-3B60FC8AFDDE}"/>
              </a:ext>
            </a:extLst>
          </p:cNvPr>
          <p:cNvSpPr>
            <a:spLocks noGrp="1"/>
          </p:cNvSpPr>
          <p:nvPr>
            <p:ph type="title"/>
          </p:nvPr>
        </p:nvSpPr>
        <p:spPr/>
        <p:txBody>
          <a:bodyPr lIns="91440" tIns="45720" rIns="91440" bIns="45720" anchor="b"/>
          <a:lstStyle/>
          <a:p>
            <a:pPr>
              <a:spcBef>
                <a:spcPts val="600"/>
              </a:spcBef>
            </a:pPr>
            <a:r>
              <a:rPr lang="en-GB" dirty="0"/>
              <a:t>The Risks of AI without governance</a:t>
            </a:r>
            <a:br>
              <a:rPr lang="en-GB" dirty="0">
                <a:solidFill>
                  <a:schemeClr val="bg1"/>
                </a:solidFill>
              </a:rPr>
            </a:br>
            <a:br>
              <a:rPr lang="en-GB" dirty="0"/>
            </a:br>
            <a:r>
              <a:rPr lang="en-GB" sz="2000" dirty="0">
                <a:solidFill>
                  <a:schemeClr val="bg1"/>
                </a:solidFill>
              </a:rPr>
              <a:t>Presented by Simon Lewis of vIT4u Ltd for The </a:t>
            </a:r>
            <a:r>
              <a:rPr lang="en-GB" sz="2000" dirty="0" err="1">
                <a:solidFill>
                  <a:schemeClr val="bg1"/>
                </a:solidFill>
              </a:rPr>
              <a:t>RiskBites</a:t>
            </a:r>
            <a:r>
              <a:rPr lang="en-GB" sz="2000" dirty="0">
                <a:solidFill>
                  <a:schemeClr val="bg1"/>
                </a:solidFill>
              </a:rPr>
              <a:t> ® Club​​</a:t>
            </a:r>
            <a:br>
              <a:rPr lang="en-GB" dirty="0"/>
            </a:br>
            <a:r>
              <a:rPr lang="en-GB" sz="2000" dirty="0"/>
              <a:t>For more information contact: simon@vit4u.co.uk</a:t>
            </a:r>
            <a:endParaRPr lang="en-US" dirty="0"/>
          </a:p>
        </p:txBody>
      </p:sp>
    </p:spTree>
    <p:extLst>
      <p:ext uri="{BB962C8B-B14F-4D97-AF65-F5344CB8AC3E}">
        <p14:creationId xmlns:p14="http://schemas.microsoft.com/office/powerpoint/2010/main" val="1238653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80C28-82E5-BE5C-FF5E-E3F06A4D3B8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B6DC010-2389-E2EB-FCC8-F247D51E8C65}"/>
              </a:ext>
            </a:extLst>
          </p:cNvPr>
          <p:cNvSpPr>
            <a:spLocks noGrp="1"/>
          </p:cNvSpPr>
          <p:nvPr>
            <p:ph type="body" sz="quarter" idx="10"/>
          </p:nvPr>
        </p:nvSpPr>
        <p:spPr>
          <a:xfrm>
            <a:off x="659404" y="1025305"/>
            <a:ext cx="10872196" cy="437846"/>
          </a:xfrm>
        </p:spPr>
        <p:txBody>
          <a:bodyPr/>
          <a:lstStyle/>
          <a:p>
            <a:pPr algn="ctr"/>
            <a:r>
              <a:rPr lang="en-GB" b="1" i="0" dirty="0">
                <a:solidFill>
                  <a:srgbClr val="111827"/>
                </a:solidFill>
                <a:effectLst/>
                <a:latin typeface="__dazzed_font_37cfa1"/>
              </a:rPr>
              <a:t>Key risks when governance is absent</a:t>
            </a:r>
            <a:endParaRPr lang="en-GB" dirty="0"/>
          </a:p>
        </p:txBody>
      </p:sp>
      <p:sp>
        <p:nvSpPr>
          <p:cNvPr id="3" name="Text Placeholder 2">
            <a:extLst>
              <a:ext uri="{FF2B5EF4-FFF2-40B4-BE49-F238E27FC236}">
                <a16:creationId xmlns:a16="http://schemas.microsoft.com/office/drawing/2014/main" id="{C4C5D093-DB9D-03C6-0564-BA82AEF2A791}"/>
              </a:ext>
            </a:extLst>
          </p:cNvPr>
          <p:cNvSpPr>
            <a:spLocks noGrp="1"/>
          </p:cNvSpPr>
          <p:nvPr>
            <p:ph type="body" sz="quarter" idx="11"/>
          </p:nvPr>
        </p:nvSpPr>
        <p:spPr>
          <a:xfrm>
            <a:off x="659404" y="1731645"/>
            <a:ext cx="10872196" cy="818124"/>
          </a:xfrm>
        </p:spPr>
        <p:txBody>
          <a:bodyPr lIns="91440" tIns="45720" rIns="91440" bIns="45720" anchor="t"/>
          <a:lstStyle/>
          <a:p>
            <a:r>
              <a:rPr lang="en-GB" b="0" i="0" dirty="0">
                <a:solidFill>
                  <a:srgbClr val="1F1D20"/>
                </a:solidFill>
                <a:effectLst/>
                <a:latin typeface="__dazzed_font_37cfa1"/>
              </a:rPr>
              <a:t>Without governance, AI tools might be used in ways that do not comply with industry regulations, resulting in legal penalties and reputational damage. </a:t>
            </a:r>
          </a:p>
        </p:txBody>
      </p:sp>
      <p:sp>
        <p:nvSpPr>
          <p:cNvPr id="5" name="Text Placeholder 2">
            <a:extLst>
              <a:ext uri="{FF2B5EF4-FFF2-40B4-BE49-F238E27FC236}">
                <a16:creationId xmlns:a16="http://schemas.microsoft.com/office/drawing/2014/main" id="{A46563F2-4E98-9FA1-6405-242F8E507E11}"/>
              </a:ext>
            </a:extLst>
          </p:cNvPr>
          <p:cNvSpPr txBox="1">
            <a:spLocks/>
          </p:cNvSpPr>
          <p:nvPr/>
        </p:nvSpPr>
        <p:spPr>
          <a:xfrm>
            <a:off x="659404" y="2719315"/>
            <a:ext cx="10872196" cy="2257132"/>
          </a:xfrm>
          <a:prstGeom prst="rect">
            <a:avLst/>
          </a:prstGeom>
        </p:spPr>
        <p:txBody>
          <a:bodyPr lIns="91440" tIns="45720" rIns="91440" bIns="45720" numCol="2" anchor="t"/>
          <a:lstStyle>
            <a:lvl1pPr marL="0" indent="0" algn="l" defTabSz="914400" rtl="0" eaLnBrk="1" latinLnBrk="0" hangingPunct="1">
              <a:lnSpc>
                <a:spcPct val="90000"/>
              </a:lnSpc>
              <a:spcBef>
                <a:spcPts val="1000"/>
              </a:spcBef>
              <a:buFont typeface="Arial" panose="020B0604020202020204" pitchFamily="34" charset="0"/>
              <a:buNone/>
              <a:defRPr sz="2200" b="1"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b="0" dirty="0">
                <a:solidFill>
                  <a:srgbClr val="1F1D20"/>
                </a:solidFill>
                <a:latin typeface="__dazzed_font_37cfa1"/>
              </a:rPr>
              <a:t>Data Privacy &amp; Security</a:t>
            </a:r>
          </a:p>
          <a:p>
            <a:pPr marL="342900" indent="-342900">
              <a:buFont typeface="Arial" panose="020B0604020202020204" pitchFamily="34" charset="0"/>
              <a:buChar char="•"/>
            </a:pPr>
            <a:r>
              <a:rPr lang="en-GB" b="0" dirty="0">
                <a:solidFill>
                  <a:srgbClr val="1F1D20"/>
                </a:solidFill>
                <a:latin typeface="__dazzed_font_37cfa1"/>
              </a:rPr>
              <a:t>Reputational Damage</a:t>
            </a:r>
          </a:p>
          <a:p>
            <a:pPr marL="342900" indent="-342900">
              <a:buFont typeface="Arial" panose="020B0604020202020204" pitchFamily="34" charset="0"/>
              <a:buChar char="•"/>
            </a:pPr>
            <a:r>
              <a:rPr lang="en-GB" b="0" dirty="0">
                <a:solidFill>
                  <a:srgbClr val="1F1D20"/>
                </a:solidFill>
                <a:latin typeface="__dazzed_font_37cfa1"/>
              </a:rPr>
              <a:t>Bias &amp; Fairness</a:t>
            </a:r>
          </a:p>
          <a:p>
            <a:pPr marL="342900" indent="-342900">
              <a:buFont typeface="Arial" panose="020B0604020202020204" pitchFamily="34" charset="0"/>
              <a:buChar char="•"/>
            </a:pPr>
            <a:r>
              <a:rPr lang="en-GB" b="0" dirty="0">
                <a:solidFill>
                  <a:srgbClr val="1F1D20"/>
                </a:solidFill>
                <a:latin typeface="__dazzed_font_37cfa1"/>
              </a:rPr>
              <a:t>Quality Control</a:t>
            </a:r>
          </a:p>
          <a:p>
            <a:pPr marL="342900" indent="-342900">
              <a:buFont typeface="Arial" panose="020B0604020202020204" pitchFamily="34" charset="0"/>
              <a:buChar char="•"/>
            </a:pPr>
            <a:r>
              <a:rPr lang="en-GB" b="0" dirty="0">
                <a:solidFill>
                  <a:srgbClr val="1F1D20"/>
                </a:solidFill>
                <a:latin typeface="__dazzed_font_37cfa1"/>
              </a:rPr>
              <a:t>Strategic Misalignment</a:t>
            </a:r>
          </a:p>
          <a:p>
            <a:pPr marL="342900" indent="-342900">
              <a:buFont typeface="Arial" panose="020B0604020202020204" pitchFamily="34" charset="0"/>
              <a:buChar char="•"/>
            </a:pPr>
            <a:r>
              <a:rPr lang="en-GB" b="0" dirty="0">
                <a:solidFill>
                  <a:srgbClr val="1F1D20"/>
                </a:solidFill>
                <a:latin typeface="__dazzed_font_37cfa1"/>
              </a:rPr>
              <a:t>Loss of Competitive Edge</a:t>
            </a:r>
          </a:p>
          <a:p>
            <a:pPr marL="342900" indent="-342900">
              <a:buFont typeface="Arial" panose="020B0604020202020204" pitchFamily="34" charset="0"/>
              <a:buChar char="•"/>
            </a:pPr>
            <a:r>
              <a:rPr lang="en-GB" b="0" dirty="0">
                <a:solidFill>
                  <a:srgbClr val="1F1D20"/>
                </a:solidFill>
                <a:latin typeface="__dazzed_font_37cfa1"/>
              </a:rPr>
              <a:t>Intellectual Property Risk</a:t>
            </a:r>
          </a:p>
          <a:p>
            <a:pPr marL="342900" indent="-342900">
              <a:buFont typeface="Arial" panose="020B0604020202020204" pitchFamily="34" charset="0"/>
              <a:buChar char="•"/>
            </a:pPr>
            <a:r>
              <a:rPr lang="en-GB" b="0" dirty="0">
                <a:solidFill>
                  <a:srgbClr val="1F1D20"/>
                </a:solidFill>
                <a:latin typeface="__dazzed_font_37cfa1"/>
              </a:rPr>
              <a:t>Resource Waste</a:t>
            </a:r>
          </a:p>
          <a:p>
            <a:pPr marL="342900" indent="-342900">
              <a:buFont typeface="Arial" panose="020B0604020202020204" pitchFamily="34" charset="0"/>
              <a:buChar char="•"/>
            </a:pPr>
            <a:r>
              <a:rPr lang="en-GB" b="0" dirty="0">
                <a:solidFill>
                  <a:srgbClr val="1F1D20"/>
                </a:solidFill>
                <a:latin typeface="__dazzed_font_37cfa1"/>
              </a:rPr>
              <a:t>Accountability Gaps</a:t>
            </a:r>
          </a:p>
        </p:txBody>
      </p:sp>
    </p:spTree>
    <p:extLst>
      <p:ext uri="{BB962C8B-B14F-4D97-AF65-F5344CB8AC3E}">
        <p14:creationId xmlns:p14="http://schemas.microsoft.com/office/powerpoint/2010/main" val="1770138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025305"/>
            <a:ext cx="10872196" cy="437846"/>
          </a:xfrm>
        </p:spPr>
        <p:txBody>
          <a:bodyPr/>
          <a:lstStyle/>
          <a:p>
            <a:pPr algn="ctr"/>
            <a:r>
              <a:rPr lang="en-GB" b="1" i="0" dirty="0">
                <a:solidFill>
                  <a:srgbClr val="111827"/>
                </a:solidFill>
                <a:effectLst/>
                <a:latin typeface="__dazzed_font_37cfa1"/>
              </a:rPr>
              <a:t>Data Privacy and Security</a:t>
            </a: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731645"/>
            <a:ext cx="10872196" cy="1363247"/>
          </a:xfrm>
        </p:spPr>
        <p:txBody>
          <a:bodyPr lIns="91440" tIns="45720" rIns="91440" bIns="45720" anchor="t"/>
          <a:lstStyle/>
          <a:p>
            <a:r>
              <a:rPr lang="en-GB" b="0" i="0" dirty="0">
                <a:solidFill>
                  <a:srgbClr val="1F1D20"/>
                </a:solidFill>
                <a:effectLst/>
                <a:latin typeface="__dazzed_font_37cfa1"/>
              </a:rPr>
              <a:t>Employees might inadvertently use sensitive or confidential company data in AI applications without proper anonymisation or encryption, leading to potential data breaches and violations of data protection regulations </a:t>
            </a:r>
            <a:r>
              <a:rPr lang="en-GB" b="0" dirty="0">
                <a:solidFill>
                  <a:srgbClr val="1F1D20"/>
                </a:solidFill>
                <a:latin typeface="__dazzed_font_37cfa1"/>
              </a:rPr>
              <a:t>like GDPR.  </a:t>
            </a:r>
          </a:p>
          <a:p>
            <a:endParaRPr lang="en-GB" b="0" i="0" dirty="0">
              <a:solidFill>
                <a:srgbClr val="1F1D20"/>
              </a:solidFill>
              <a:effectLst/>
              <a:latin typeface="__dazzed_font_37cfa1"/>
            </a:endParaRPr>
          </a:p>
        </p:txBody>
      </p:sp>
      <p:sp>
        <p:nvSpPr>
          <p:cNvPr id="6" name="Rectangle 2">
            <a:extLst>
              <a:ext uri="{FF2B5EF4-FFF2-40B4-BE49-F238E27FC236}">
                <a16:creationId xmlns:a16="http://schemas.microsoft.com/office/drawing/2014/main" id="{A2BA5128-20B2-B177-76C6-6EAC28D00F44}"/>
              </a:ext>
            </a:extLst>
          </p:cNvPr>
          <p:cNvSpPr>
            <a:spLocks noChangeArrowheads="1"/>
          </p:cNvSpPr>
          <p:nvPr/>
        </p:nvSpPr>
        <p:spPr bwMode="auto">
          <a:xfrm>
            <a:off x="2846744" y="3182632"/>
            <a:ext cx="6497515" cy="1261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lvl="0" indent="-285750" eaLnBrk="0" fontAlgn="base" hangingPunct="0">
              <a:spcBef>
                <a:spcPct val="0"/>
              </a:spcBef>
              <a:spcAft>
                <a:spcPct val="0"/>
              </a:spcAft>
              <a:buFont typeface="Courier New" panose="02070309020205020404" pitchFamily="49" charset="0"/>
              <a:buChar char="o"/>
            </a:pPr>
            <a:r>
              <a:rPr lang="en-US" altLang="en-US" dirty="0">
                <a:solidFill>
                  <a:schemeClr val="tx1">
                    <a:lumMod val="50000"/>
                  </a:schemeClr>
                </a:solidFill>
                <a:latin typeface="Arial" panose="020B0604020202020204" pitchFamily="34" charset="0"/>
              </a:rPr>
              <a:t>AI can process personal data without clear consent</a:t>
            </a:r>
          </a:p>
          <a:p>
            <a:pPr marL="285750" lvl="0" indent="-285750" eaLnBrk="0" fontAlgn="base" hangingPunct="0">
              <a:spcBef>
                <a:spcPct val="0"/>
              </a:spcBef>
              <a:spcAft>
                <a:spcPct val="0"/>
              </a:spcAft>
              <a:buFont typeface="Courier New" panose="02070309020205020404" pitchFamily="49" charset="0"/>
              <a:buChar char="o"/>
            </a:pPr>
            <a:r>
              <a:rPr lang="en-US" altLang="en-US" dirty="0">
                <a:solidFill>
                  <a:schemeClr val="tx1">
                    <a:lumMod val="50000"/>
                  </a:schemeClr>
                </a:solidFill>
                <a:latin typeface="Arial" panose="020B0604020202020204" pitchFamily="34" charset="0"/>
              </a:rPr>
              <a:t>Misuse could breach UK GDPR</a:t>
            </a:r>
          </a:p>
          <a:p>
            <a:pPr marL="285750" lvl="0" indent="-285750" eaLnBrk="0" fontAlgn="base" hangingPunct="0">
              <a:spcBef>
                <a:spcPct val="0"/>
              </a:spcBef>
              <a:spcAft>
                <a:spcPct val="0"/>
              </a:spcAft>
              <a:buFont typeface="Courier New" panose="02070309020205020404" pitchFamily="49" charset="0"/>
              <a:buChar char="o"/>
            </a:pPr>
            <a:r>
              <a:rPr lang="en-US" altLang="en-US" dirty="0">
                <a:solidFill>
                  <a:schemeClr val="tx1">
                    <a:lumMod val="50000"/>
                  </a:schemeClr>
                </a:solidFill>
                <a:latin typeface="Arial" panose="020B0604020202020204" pitchFamily="34" charset="0"/>
              </a:rPr>
              <a:t>ICO fines of up to £</a:t>
            </a:r>
            <a:r>
              <a:rPr lang="en-US" altLang="en-US" sz="2200" dirty="0">
                <a:solidFill>
                  <a:schemeClr val="tx1">
                    <a:lumMod val="50000"/>
                  </a:schemeClr>
                </a:solidFill>
                <a:latin typeface="__dazzed_font_37cfa1"/>
              </a:rPr>
              <a:t>17.5m</a:t>
            </a:r>
            <a:r>
              <a:rPr lang="en-US" altLang="en-US" dirty="0">
                <a:solidFill>
                  <a:schemeClr val="tx1">
                    <a:lumMod val="50000"/>
                  </a:schemeClr>
                </a:solidFill>
                <a:latin typeface="Arial" panose="020B0604020202020204" pitchFamily="34" charset="0"/>
              </a:rPr>
              <a:t> or 4% </a:t>
            </a:r>
            <a:r>
              <a:rPr lang="en-US" altLang="en-US" sz="2200" dirty="0">
                <a:solidFill>
                  <a:schemeClr val="tx1">
                    <a:lumMod val="50000"/>
                  </a:schemeClr>
                </a:solidFill>
                <a:latin typeface="__dazzed_font_37cfa1"/>
              </a:rPr>
              <a:t>of</a:t>
            </a:r>
            <a:r>
              <a:rPr lang="en-US" altLang="en-US" dirty="0">
                <a:solidFill>
                  <a:schemeClr val="tx1">
                    <a:lumMod val="50000"/>
                  </a:schemeClr>
                </a:solidFill>
                <a:latin typeface="Arial" panose="020B0604020202020204" pitchFamily="34" charset="0"/>
              </a:rPr>
              <a:t> turnover</a:t>
            </a:r>
          </a:p>
          <a:p>
            <a:pPr marL="285750" lvl="0" indent="-285750" eaLnBrk="0" fontAlgn="base" hangingPunct="0">
              <a:spcBef>
                <a:spcPct val="0"/>
              </a:spcBef>
              <a:spcAft>
                <a:spcPct val="0"/>
              </a:spcAft>
              <a:buFont typeface="Courier New" panose="02070309020205020404" pitchFamily="49" charset="0"/>
              <a:buChar char="o"/>
            </a:pPr>
            <a:r>
              <a:rPr lang="en-US" altLang="en-US" dirty="0">
                <a:solidFill>
                  <a:schemeClr val="tx1">
                    <a:lumMod val="50000"/>
                  </a:schemeClr>
                </a:solidFill>
                <a:latin typeface="Arial" panose="020B0604020202020204" pitchFamily="34" charset="0"/>
              </a:rPr>
              <a:t>Example: Clearview AI fined £7.5m by the ICO</a:t>
            </a:r>
          </a:p>
        </p:txBody>
      </p:sp>
    </p:spTree>
    <p:extLst>
      <p:ext uri="{BB962C8B-B14F-4D97-AF65-F5344CB8AC3E}">
        <p14:creationId xmlns:p14="http://schemas.microsoft.com/office/powerpoint/2010/main" val="3222235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11A97-A389-E6F4-8546-BC24BE43F15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2980090-FD1F-FF73-07F3-FB244BAA2666}"/>
              </a:ext>
            </a:extLst>
          </p:cNvPr>
          <p:cNvSpPr>
            <a:spLocks noGrp="1"/>
          </p:cNvSpPr>
          <p:nvPr>
            <p:ph type="body" sz="quarter" idx="10"/>
          </p:nvPr>
        </p:nvSpPr>
        <p:spPr>
          <a:xfrm>
            <a:off x="659404" y="1025305"/>
            <a:ext cx="10872196" cy="437846"/>
          </a:xfrm>
        </p:spPr>
        <p:txBody>
          <a:bodyPr/>
          <a:lstStyle/>
          <a:p>
            <a:pPr algn="ctr"/>
            <a:r>
              <a:rPr lang="en-GB" b="1" i="0" dirty="0">
                <a:solidFill>
                  <a:srgbClr val="111827"/>
                </a:solidFill>
                <a:effectLst/>
                <a:latin typeface="__dazzed_font_37cfa1"/>
              </a:rPr>
              <a:t>Reputational Damage</a:t>
            </a:r>
            <a:endParaRPr lang="en-GB" dirty="0"/>
          </a:p>
        </p:txBody>
      </p:sp>
      <p:sp>
        <p:nvSpPr>
          <p:cNvPr id="3" name="Text Placeholder 2">
            <a:extLst>
              <a:ext uri="{FF2B5EF4-FFF2-40B4-BE49-F238E27FC236}">
                <a16:creationId xmlns:a16="http://schemas.microsoft.com/office/drawing/2014/main" id="{92790006-F684-F68D-E09A-DCCC2586448F}"/>
              </a:ext>
            </a:extLst>
          </p:cNvPr>
          <p:cNvSpPr>
            <a:spLocks noGrp="1"/>
          </p:cNvSpPr>
          <p:nvPr>
            <p:ph type="body" sz="quarter" idx="11"/>
          </p:nvPr>
        </p:nvSpPr>
        <p:spPr>
          <a:xfrm>
            <a:off x="659404" y="1731645"/>
            <a:ext cx="10872196" cy="1204986"/>
          </a:xfrm>
        </p:spPr>
        <p:txBody>
          <a:bodyPr lIns="91440" tIns="45720" rIns="91440" bIns="45720" anchor="t"/>
          <a:lstStyle/>
          <a:p>
            <a:r>
              <a:rPr lang="en-GB" b="0" i="0" dirty="0">
                <a:solidFill>
                  <a:srgbClr val="1F1D20"/>
                </a:solidFill>
                <a:effectLst/>
                <a:latin typeface="__dazzed_font_37cfa1"/>
              </a:rPr>
              <a:t>Misuse of AI can lead to outputs or decisions that negatively impact the company’s reputation, especially if these lead to poor customer experiences or ethical mishaps.</a:t>
            </a:r>
            <a:endParaRPr lang="en-GB" dirty="0"/>
          </a:p>
        </p:txBody>
      </p:sp>
      <p:sp>
        <p:nvSpPr>
          <p:cNvPr id="4" name="TextBox 3">
            <a:extLst>
              <a:ext uri="{FF2B5EF4-FFF2-40B4-BE49-F238E27FC236}">
                <a16:creationId xmlns:a16="http://schemas.microsoft.com/office/drawing/2014/main" id="{1A4F5B47-D8E2-643C-A6BD-E78BF2392DE7}"/>
              </a:ext>
            </a:extLst>
          </p:cNvPr>
          <p:cNvSpPr txBox="1"/>
          <p:nvPr/>
        </p:nvSpPr>
        <p:spPr>
          <a:xfrm>
            <a:off x="3196729" y="3321205"/>
            <a:ext cx="5797545" cy="1200329"/>
          </a:xfrm>
          <a:prstGeom prst="rect">
            <a:avLst/>
          </a:prstGeom>
          <a:noFill/>
        </p:spPr>
        <p:txBody>
          <a:bodyPr wrap="square" rtlCol="0">
            <a:spAutoFit/>
          </a:bodyPr>
          <a:lstStyle/>
          <a:p>
            <a:pPr marL="285750" indent="-285750">
              <a:buFont typeface="Courier New" panose="02070309020205020404" pitchFamily="49" charset="0"/>
              <a:buChar char="o"/>
            </a:pPr>
            <a:r>
              <a:rPr lang="en-GB" dirty="0">
                <a:solidFill>
                  <a:schemeClr val="tx1">
                    <a:lumMod val="50000"/>
                  </a:schemeClr>
                </a:solidFill>
              </a:rPr>
              <a:t>AI can produce offensive or harmful results</a:t>
            </a:r>
          </a:p>
          <a:p>
            <a:pPr marL="285750" indent="-285750">
              <a:buFont typeface="Courier New" panose="02070309020205020404" pitchFamily="49" charset="0"/>
              <a:buChar char="o"/>
            </a:pPr>
            <a:r>
              <a:rPr lang="en-GB" dirty="0">
                <a:solidFill>
                  <a:schemeClr val="tx1">
                    <a:lumMod val="50000"/>
                  </a:schemeClr>
                </a:solidFill>
              </a:rPr>
              <a:t>Public backlash can spread quickly</a:t>
            </a:r>
          </a:p>
          <a:p>
            <a:pPr marL="285750" indent="-285750">
              <a:buFont typeface="Courier New" panose="02070309020205020404" pitchFamily="49" charset="0"/>
              <a:buChar char="o"/>
            </a:pPr>
            <a:r>
              <a:rPr lang="en-GB" dirty="0">
                <a:solidFill>
                  <a:schemeClr val="tx1">
                    <a:lumMod val="50000"/>
                  </a:schemeClr>
                </a:solidFill>
              </a:rPr>
              <a:t>Customer trust is hard to rebuild</a:t>
            </a:r>
          </a:p>
          <a:p>
            <a:pPr marL="285750" indent="-285750">
              <a:buFont typeface="Courier New" panose="02070309020205020404" pitchFamily="49" charset="0"/>
              <a:buChar char="o"/>
            </a:pPr>
            <a:r>
              <a:rPr lang="en-GB" dirty="0">
                <a:solidFill>
                  <a:schemeClr val="tx1">
                    <a:lumMod val="50000"/>
                  </a:schemeClr>
                </a:solidFill>
              </a:rPr>
              <a:t>Example: Microsoft’s Tay chatbot failure</a:t>
            </a:r>
          </a:p>
        </p:txBody>
      </p:sp>
    </p:spTree>
    <p:extLst>
      <p:ext uri="{BB962C8B-B14F-4D97-AF65-F5344CB8AC3E}">
        <p14:creationId xmlns:p14="http://schemas.microsoft.com/office/powerpoint/2010/main" val="1550639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6A535-78EC-E2DB-81D6-584BFD4F5DB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BE6E46-8B66-5896-AB82-D2A9315F374D}"/>
              </a:ext>
            </a:extLst>
          </p:cNvPr>
          <p:cNvSpPr>
            <a:spLocks noGrp="1"/>
          </p:cNvSpPr>
          <p:nvPr>
            <p:ph type="body" sz="quarter" idx="10"/>
          </p:nvPr>
        </p:nvSpPr>
        <p:spPr>
          <a:xfrm>
            <a:off x="659404" y="1025305"/>
            <a:ext cx="10872196" cy="437846"/>
          </a:xfrm>
        </p:spPr>
        <p:txBody>
          <a:bodyPr/>
          <a:lstStyle/>
          <a:p>
            <a:pPr algn="ctr"/>
            <a:r>
              <a:rPr lang="en-GB" b="1" i="0" dirty="0">
                <a:solidFill>
                  <a:srgbClr val="111827"/>
                </a:solidFill>
                <a:effectLst/>
                <a:latin typeface="__dazzed_font_37cfa1"/>
              </a:rPr>
              <a:t>Bias and Fairness</a:t>
            </a:r>
            <a:endParaRPr lang="en-GB" dirty="0"/>
          </a:p>
        </p:txBody>
      </p:sp>
      <p:sp>
        <p:nvSpPr>
          <p:cNvPr id="3" name="Text Placeholder 2">
            <a:extLst>
              <a:ext uri="{FF2B5EF4-FFF2-40B4-BE49-F238E27FC236}">
                <a16:creationId xmlns:a16="http://schemas.microsoft.com/office/drawing/2014/main" id="{B1F60EA4-67B2-419A-6D58-B4090E8D07BA}"/>
              </a:ext>
            </a:extLst>
          </p:cNvPr>
          <p:cNvSpPr>
            <a:spLocks noGrp="1"/>
          </p:cNvSpPr>
          <p:nvPr>
            <p:ph type="body" sz="quarter" idx="11"/>
          </p:nvPr>
        </p:nvSpPr>
        <p:spPr>
          <a:xfrm>
            <a:off x="659404" y="1731645"/>
            <a:ext cx="10872196" cy="4240530"/>
          </a:xfrm>
        </p:spPr>
        <p:txBody>
          <a:bodyPr lIns="91440" tIns="45720" rIns="91440" bIns="45720" anchor="t"/>
          <a:lstStyle/>
          <a:p>
            <a:r>
              <a:rPr lang="en-GB" b="0" i="0" dirty="0">
                <a:solidFill>
                  <a:srgbClr val="1F1D20"/>
                </a:solidFill>
                <a:effectLst/>
                <a:latin typeface="__dazzed_font_37cfa1"/>
              </a:rPr>
              <a:t>Unsupervised use of AI may lead to the deployment of biased algorithms that could result in unfair treatment of customers or employees, creating ethical dilemmas and potential legal challenges.</a:t>
            </a:r>
            <a:endParaRPr lang="en-GB" dirty="0"/>
          </a:p>
        </p:txBody>
      </p:sp>
      <p:sp>
        <p:nvSpPr>
          <p:cNvPr id="4" name="TextBox 3">
            <a:extLst>
              <a:ext uri="{FF2B5EF4-FFF2-40B4-BE49-F238E27FC236}">
                <a16:creationId xmlns:a16="http://schemas.microsoft.com/office/drawing/2014/main" id="{EBE33F5C-E351-502B-BCCC-E75ABEC6504B}"/>
              </a:ext>
            </a:extLst>
          </p:cNvPr>
          <p:cNvSpPr txBox="1"/>
          <p:nvPr/>
        </p:nvSpPr>
        <p:spPr>
          <a:xfrm>
            <a:off x="3217985" y="3429000"/>
            <a:ext cx="5917223" cy="1200329"/>
          </a:xfrm>
          <a:prstGeom prst="rect">
            <a:avLst/>
          </a:prstGeom>
          <a:noFill/>
        </p:spPr>
        <p:txBody>
          <a:bodyPr wrap="square" rtlCol="0">
            <a:spAutoFit/>
          </a:bodyPr>
          <a:lstStyle/>
          <a:p>
            <a:pPr marL="285750" indent="-285750">
              <a:buFont typeface="Courier New" panose="02070309020205020404" pitchFamily="49" charset="0"/>
              <a:buChar char="o"/>
            </a:pPr>
            <a:r>
              <a:rPr lang="en-GB" dirty="0">
                <a:solidFill>
                  <a:schemeClr val="tx1">
                    <a:lumMod val="50000"/>
                  </a:schemeClr>
                </a:solidFill>
              </a:rPr>
              <a:t>AI learns from historical data — including bias</a:t>
            </a:r>
          </a:p>
          <a:p>
            <a:pPr marL="285750" indent="-285750">
              <a:buFont typeface="Courier New" panose="02070309020205020404" pitchFamily="49" charset="0"/>
              <a:buChar char="o"/>
            </a:pPr>
            <a:r>
              <a:rPr lang="en-GB" dirty="0">
                <a:solidFill>
                  <a:schemeClr val="tx1">
                    <a:lumMod val="50000"/>
                  </a:schemeClr>
                </a:solidFill>
              </a:rPr>
              <a:t>Can lead to discrimination in hiring, lending, etc.</a:t>
            </a:r>
          </a:p>
          <a:p>
            <a:pPr marL="285750" indent="-285750">
              <a:buFont typeface="Courier New" panose="02070309020205020404" pitchFamily="49" charset="0"/>
              <a:buChar char="o"/>
            </a:pPr>
            <a:r>
              <a:rPr lang="en-GB" dirty="0">
                <a:solidFill>
                  <a:schemeClr val="tx1">
                    <a:lumMod val="50000"/>
                  </a:schemeClr>
                </a:solidFill>
              </a:rPr>
              <a:t>Violates Equality Act 2010</a:t>
            </a:r>
          </a:p>
          <a:p>
            <a:pPr marL="285750" indent="-285750">
              <a:buFont typeface="Courier New" panose="02070309020205020404" pitchFamily="49" charset="0"/>
              <a:buChar char="o"/>
            </a:pPr>
            <a:r>
              <a:rPr lang="en-GB" dirty="0">
                <a:solidFill>
                  <a:schemeClr val="tx1">
                    <a:lumMod val="50000"/>
                  </a:schemeClr>
                </a:solidFill>
              </a:rPr>
              <a:t>Legal and ethical implications</a:t>
            </a:r>
          </a:p>
        </p:txBody>
      </p:sp>
    </p:spTree>
    <p:extLst>
      <p:ext uri="{BB962C8B-B14F-4D97-AF65-F5344CB8AC3E}">
        <p14:creationId xmlns:p14="http://schemas.microsoft.com/office/powerpoint/2010/main" val="3402844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D0D04-9C63-2257-C0AA-7296B6104AC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2E376A9-F982-9BDD-E28C-8CE6C2D9623F}"/>
              </a:ext>
            </a:extLst>
          </p:cNvPr>
          <p:cNvSpPr>
            <a:spLocks noGrp="1"/>
          </p:cNvSpPr>
          <p:nvPr>
            <p:ph type="body" sz="quarter" idx="10"/>
          </p:nvPr>
        </p:nvSpPr>
        <p:spPr>
          <a:xfrm>
            <a:off x="659404" y="1025305"/>
            <a:ext cx="10872196" cy="437846"/>
          </a:xfrm>
        </p:spPr>
        <p:txBody>
          <a:bodyPr/>
          <a:lstStyle/>
          <a:p>
            <a:pPr algn="ctr"/>
            <a:r>
              <a:rPr lang="en-GB" b="1" i="0" dirty="0">
                <a:solidFill>
                  <a:srgbClr val="111827"/>
                </a:solidFill>
                <a:effectLst/>
                <a:latin typeface="__dazzed_font_37cfa1"/>
              </a:rPr>
              <a:t>Quality Control</a:t>
            </a:r>
            <a:endParaRPr lang="en-GB" dirty="0"/>
          </a:p>
        </p:txBody>
      </p:sp>
      <p:sp>
        <p:nvSpPr>
          <p:cNvPr id="3" name="Text Placeholder 2">
            <a:extLst>
              <a:ext uri="{FF2B5EF4-FFF2-40B4-BE49-F238E27FC236}">
                <a16:creationId xmlns:a16="http://schemas.microsoft.com/office/drawing/2014/main" id="{0CA32C19-B85A-6480-B6CB-2FDECC712EBA}"/>
              </a:ext>
            </a:extLst>
          </p:cNvPr>
          <p:cNvSpPr>
            <a:spLocks noGrp="1"/>
          </p:cNvSpPr>
          <p:nvPr>
            <p:ph type="body" sz="quarter" idx="11"/>
          </p:nvPr>
        </p:nvSpPr>
        <p:spPr>
          <a:xfrm>
            <a:off x="659404" y="1731645"/>
            <a:ext cx="10872196" cy="4240530"/>
          </a:xfrm>
        </p:spPr>
        <p:txBody>
          <a:bodyPr lIns="91440" tIns="45720" rIns="91440" bIns="45720" anchor="t"/>
          <a:lstStyle/>
          <a:p>
            <a:r>
              <a:rPr lang="en-GB" b="0" i="0" dirty="0">
                <a:solidFill>
                  <a:srgbClr val="1F1D20"/>
                </a:solidFill>
                <a:effectLst/>
                <a:latin typeface="__dazzed_font_37cfa1"/>
              </a:rPr>
              <a:t>Without oversight, there’s a higher risk of errors in AI outputs, which could lead to poor business decisions, affecting the company’s operations and reliability.</a:t>
            </a:r>
            <a:endParaRPr lang="en-GB" dirty="0"/>
          </a:p>
        </p:txBody>
      </p:sp>
      <p:sp>
        <p:nvSpPr>
          <p:cNvPr id="4" name="TextBox 3">
            <a:extLst>
              <a:ext uri="{FF2B5EF4-FFF2-40B4-BE49-F238E27FC236}">
                <a16:creationId xmlns:a16="http://schemas.microsoft.com/office/drawing/2014/main" id="{55BFA341-D852-E5CB-CB43-32CAD00C1D76}"/>
              </a:ext>
            </a:extLst>
          </p:cNvPr>
          <p:cNvSpPr txBox="1"/>
          <p:nvPr/>
        </p:nvSpPr>
        <p:spPr>
          <a:xfrm>
            <a:off x="2725615" y="3251745"/>
            <a:ext cx="6515100" cy="1200329"/>
          </a:xfrm>
          <a:prstGeom prst="rect">
            <a:avLst/>
          </a:prstGeom>
          <a:noFill/>
        </p:spPr>
        <p:txBody>
          <a:bodyPr wrap="square" rtlCol="0">
            <a:spAutoFit/>
          </a:bodyPr>
          <a:lstStyle/>
          <a:p>
            <a:pPr marL="285750" indent="-285750">
              <a:buFont typeface="Courier New" panose="02070309020205020404" pitchFamily="49" charset="0"/>
              <a:buChar char="o"/>
            </a:pPr>
            <a:r>
              <a:rPr lang="en-GB" dirty="0">
                <a:solidFill>
                  <a:schemeClr val="tx1">
                    <a:lumMod val="50000"/>
                  </a:schemeClr>
                </a:solidFill>
              </a:rPr>
              <a:t>AI can generate wrong or misleading results</a:t>
            </a:r>
          </a:p>
          <a:p>
            <a:pPr marL="285750" indent="-285750">
              <a:buFont typeface="Courier New" panose="02070309020205020404" pitchFamily="49" charset="0"/>
              <a:buChar char="o"/>
            </a:pPr>
            <a:r>
              <a:rPr lang="en-GB" dirty="0">
                <a:solidFill>
                  <a:schemeClr val="tx1">
                    <a:lumMod val="50000"/>
                  </a:schemeClr>
                </a:solidFill>
              </a:rPr>
              <a:t>Lack of oversight = bad decisions</a:t>
            </a:r>
          </a:p>
          <a:p>
            <a:pPr marL="285750" indent="-285750">
              <a:buFont typeface="Courier New" panose="02070309020205020404" pitchFamily="49" charset="0"/>
              <a:buChar char="o"/>
            </a:pPr>
            <a:r>
              <a:rPr lang="en-GB" dirty="0">
                <a:solidFill>
                  <a:schemeClr val="tx1">
                    <a:lumMod val="50000"/>
                  </a:schemeClr>
                </a:solidFill>
              </a:rPr>
              <a:t>Impacts service delivery, compliance, and accuracy</a:t>
            </a:r>
          </a:p>
          <a:p>
            <a:pPr marL="285750" indent="-285750">
              <a:buFont typeface="Courier New" panose="02070309020205020404" pitchFamily="49" charset="0"/>
              <a:buChar char="o"/>
            </a:pPr>
            <a:r>
              <a:rPr lang="en-GB" dirty="0">
                <a:solidFill>
                  <a:schemeClr val="tx1">
                    <a:lumMod val="50000"/>
                  </a:schemeClr>
                </a:solidFill>
              </a:rPr>
              <a:t>Needs regular testing</a:t>
            </a:r>
          </a:p>
        </p:txBody>
      </p:sp>
    </p:spTree>
    <p:extLst>
      <p:ext uri="{BB962C8B-B14F-4D97-AF65-F5344CB8AC3E}">
        <p14:creationId xmlns:p14="http://schemas.microsoft.com/office/powerpoint/2010/main" val="1441607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E751B-ED2B-7BA4-6953-2F0632A9E47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98FBC76-FA2B-9C64-EA9F-9DD865D5B06B}"/>
              </a:ext>
            </a:extLst>
          </p:cNvPr>
          <p:cNvSpPr>
            <a:spLocks noGrp="1"/>
          </p:cNvSpPr>
          <p:nvPr>
            <p:ph type="body" sz="quarter" idx="10"/>
          </p:nvPr>
        </p:nvSpPr>
        <p:spPr>
          <a:xfrm>
            <a:off x="659404" y="1025305"/>
            <a:ext cx="10872196" cy="437846"/>
          </a:xfrm>
        </p:spPr>
        <p:txBody>
          <a:bodyPr/>
          <a:lstStyle/>
          <a:p>
            <a:pPr algn="ctr"/>
            <a:r>
              <a:rPr lang="en-GB" b="1" i="0" dirty="0">
                <a:solidFill>
                  <a:srgbClr val="111827"/>
                </a:solidFill>
                <a:effectLst/>
                <a:latin typeface="__dazzed_font_37cfa1"/>
              </a:rPr>
              <a:t>Strategic Misalignment</a:t>
            </a:r>
            <a:endParaRPr lang="en-GB" dirty="0"/>
          </a:p>
        </p:txBody>
      </p:sp>
      <p:sp>
        <p:nvSpPr>
          <p:cNvPr id="3" name="Text Placeholder 2">
            <a:extLst>
              <a:ext uri="{FF2B5EF4-FFF2-40B4-BE49-F238E27FC236}">
                <a16:creationId xmlns:a16="http://schemas.microsoft.com/office/drawing/2014/main" id="{A40B465E-0D10-559D-AB38-BDFF6B6F18E6}"/>
              </a:ext>
            </a:extLst>
          </p:cNvPr>
          <p:cNvSpPr>
            <a:spLocks noGrp="1"/>
          </p:cNvSpPr>
          <p:nvPr>
            <p:ph type="body" sz="quarter" idx="11"/>
          </p:nvPr>
        </p:nvSpPr>
        <p:spPr>
          <a:xfrm>
            <a:off x="659404" y="1731645"/>
            <a:ext cx="10872196" cy="4240530"/>
          </a:xfrm>
        </p:spPr>
        <p:txBody>
          <a:bodyPr lIns="91440" tIns="45720" rIns="91440" bIns="45720" anchor="t"/>
          <a:lstStyle/>
          <a:p>
            <a:r>
              <a:rPr lang="en-GB" b="0" i="0" dirty="0">
                <a:solidFill>
                  <a:srgbClr val="1F1D20"/>
                </a:solidFill>
                <a:effectLst/>
                <a:latin typeface="__dazzed_font_37cfa1"/>
              </a:rPr>
              <a:t>Staff might implement AI solutions that do not align with the company’s strategic goals or priorities, leading to fragmented efforts and wasted resources.</a:t>
            </a:r>
            <a:endParaRPr lang="en-GB" dirty="0"/>
          </a:p>
        </p:txBody>
      </p:sp>
      <p:sp>
        <p:nvSpPr>
          <p:cNvPr id="4" name="TextBox 3">
            <a:extLst>
              <a:ext uri="{FF2B5EF4-FFF2-40B4-BE49-F238E27FC236}">
                <a16:creationId xmlns:a16="http://schemas.microsoft.com/office/drawing/2014/main" id="{BE8C893E-D228-8E2A-7491-C9B2588F5D18}"/>
              </a:ext>
            </a:extLst>
          </p:cNvPr>
          <p:cNvSpPr txBox="1"/>
          <p:nvPr/>
        </p:nvSpPr>
        <p:spPr>
          <a:xfrm>
            <a:off x="2875085" y="2813538"/>
            <a:ext cx="6981092" cy="1200329"/>
          </a:xfrm>
          <a:prstGeom prst="rect">
            <a:avLst/>
          </a:prstGeom>
          <a:noFill/>
        </p:spPr>
        <p:txBody>
          <a:bodyPr wrap="square" rtlCol="0">
            <a:spAutoFit/>
          </a:bodyPr>
          <a:lstStyle/>
          <a:p>
            <a:pPr marL="285750" indent="-285750">
              <a:buFont typeface="Courier New" panose="02070309020205020404" pitchFamily="49" charset="0"/>
              <a:buChar char="o"/>
            </a:pPr>
            <a:r>
              <a:rPr lang="en-GB" dirty="0">
                <a:solidFill>
                  <a:schemeClr val="tx1">
                    <a:lumMod val="50000"/>
                  </a:schemeClr>
                </a:solidFill>
              </a:rPr>
              <a:t>AI may solve the wrong problems</a:t>
            </a:r>
          </a:p>
          <a:p>
            <a:pPr marL="285750" indent="-285750">
              <a:buFont typeface="Courier New" panose="02070309020205020404" pitchFamily="49" charset="0"/>
              <a:buChar char="o"/>
            </a:pPr>
            <a:r>
              <a:rPr lang="en-GB" dirty="0">
                <a:solidFill>
                  <a:schemeClr val="tx1">
                    <a:lumMod val="50000"/>
                  </a:schemeClr>
                </a:solidFill>
              </a:rPr>
              <a:t>Wasted effort on misaligned goals</a:t>
            </a:r>
          </a:p>
          <a:p>
            <a:pPr marL="285750" indent="-285750">
              <a:buFont typeface="Courier New" panose="02070309020205020404" pitchFamily="49" charset="0"/>
              <a:buChar char="o"/>
            </a:pPr>
            <a:r>
              <a:rPr lang="en-GB" dirty="0">
                <a:solidFill>
                  <a:schemeClr val="tx1">
                    <a:lumMod val="50000"/>
                  </a:schemeClr>
                </a:solidFill>
              </a:rPr>
              <a:t>Risk of automating inefficiencies</a:t>
            </a:r>
          </a:p>
          <a:p>
            <a:pPr marL="285750" indent="-285750">
              <a:buFont typeface="Courier New" panose="02070309020205020404" pitchFamily="49" charset="0"/>
              <a:buChar char="o"/>
            </a:pPr>
            <a:r>
              <a:rPr lang="en-GB" dirty="0">
                <a:solidFill>
                  <a:schemeClr val="tx1">
                    <a:lumMod val="50000"/>
                  </a:schemeClr>
                </a:solidFill>
              </a:rPr>
              <a:t>Requires business oversight</a:t>
            </a:r>
          </a:p>
        </p:txBody>
      </p:sp>
    </p:spTree>
    <p:extLst>
      <p:ext uri="{BB962C8B-B14F-4D97-AF65-F5344CB8AC3E}">
        <p14:creationId xmlns:p14="http://schemas.microsoft.com/office/powerpoint/2010/main" val="1206241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31EE4-DE0C-51C5-4457-D93C4A0DC9F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9DA803E-E604-B293-6362-CF069D1CEDA0}"/>
              </a:ext>
            </a:extLst>
          </p:cNvPr>
          <p:cNvSpPr>
            <a:spLocks noGrp="1"/>
          </p:cNvSpPr>
          <p:nvPr>
            <p:ph type="body" sz="quarter" idx="10"/>
          </p:nvPr>
        </p:nvSpPr>
        <p:spPr>
          <a:xfrm>
            <a:off x="659404" y="1025305"/>
            <a:ext cx="10872196" cy="437846"/>
          </a:xfrm>
        </p:spPr>
        <p:txBody>
          <a:bodyPr/>
          <a:lstStyle/>
          <a:p>
            <a:pPr algn="ctr"/>
            <a:r>
              <a:rPr lang="en-GB" b="1" i="0" dirty="0">
                <a:solidFill>
                  <a:srgbClr val="111827"/>
                </a:solidFill>
                <a:effectLst/>
                <a:latin typeface="__dazzed_font_37cfa1"/>
              </a:rPr>
              <a:t>Loss of Competitive Advantage</a:t>
            </a:r>
            <a:endParaRPr lang="en-GB" dirty="0"/>
          </a:p>
        </p:txBody>
      </p:sp>
      <p:sp>
        <p:nvSpPr>
          <p:cNvPr id="3" name="Text Placeholder 2">
            <a:extLst>
              <a:ext uri="{FF2B5EF4-FFF2-40B4-BE49-F238E27FC236}">
                <a16:creationId xmlns:a16="http://schemas.microsoft.com/office/drawing/2014/main" id="{4A0AD334-9B18-DB8E-7614-B2B7AFE36C9D}"/>
              </a:ext>
            </a:extLst>
          </p:cNvPr>
          <p:cNvSpPr>
            <a:spLocks noGrp="1"/>
          </p:cNvSpPr>
          <p:nvPr>
            <p:ph type="body" sz="quarter" idx="11"/>
          </p:nvPr>
        </p:nvSpPr>
        <p:spPr>
          <a:xfrm>
            <a:off x="659404" y="1731645"/>
            <a:ext cx="10872196" cy="4240530"/>
          </a:xfrm>
        </p:spPr>
        <p:txBody>
          <a:bodyPr lIns="91440" tIns="45720" rIns="91440" bIns="45720" anchor="t"/>
          <a:lstStyle/>
          <a:p>
            <a:r>
              <a:rPr lang="en-GB" b="0" i="0" dirty="0">
                <a:solidFill>
                  <a:srgbClr val="1F1D20"/>
                </a:solidFill>
                <a:effectLst/>
                <a:latin typeface="__dazzed_font_37cfa1"/>
              </a:rPr>
              <a:t>Lack of centralized governance can mean that valuable data insights are not captured or shared effectively, losing out on potential business intelligence gains.</a:t>
            </a:r>
            <a:endParaRPr lang="en-GB" dirty="0"/>
          </a:p>
        </p:txBody>
      </p:sp>
      <p:sp>
        <p:nvSpPr>
          <p:cNvPr id="4" name="TextBox 3">
            <a:extLst>
              <a:ext uri="{FF2B5EF4-FFF2-40B4-BE49-F238E27FC236}">
                <a16:creationId xmlns:a16="http://schemas.microsoft.com/office/drawing/2014/main" id="{62C8F0EE-3205-077D-9E66-DADC49BFB73C}"/>
              </a:ext>
            </a:extLst>
          </p:cNvPr>
          <p:cNvSpPr txBox="1"/>
          <p:nvPr/>
        </p:nvSpPr>
        <p:spPr>
          <a:xfrm>
            <a:off x="2760785" y="2945423"/>
            <a:ext cx="6497515" cy="1200329"/>
          </a:xfrm>
          <a:prstGeom prst="rect">
            <a:avLst/>
          </a:prstGeom>
          <a:noFill/>
        </p:spPr>
        <p:txBody>
          <a:bodyPr wrap="square" rtlCol="0">
            <a:spAutoFit/>
          </a:bodyPr>
          <a:lstStyle/>
          <a:p>
            <a:pPr marL="285750" indent="-285750">
              <a:buFont typeface="Courier New" panose="02070309020205020404" pitchFamily="49" charset="0"/>
              <a:buChar char="o"/>
            </a:pPr>
            <a:r>
              <a:rPr lang="en-GB" dirty="0">
                <a:solidFill>
                  <a:schemeClr val="tx1">
                    <a:lumMod val="50000"/>
                  </a:schemeClr>
                </a:solidFill>
              </a:rPr>
              <a:t>Failed or delayed AI projects harm agility</a:t>
            </a:r>
          </a:p>
          <a:p>
            <a:pPr marL="285750" indent="-285750">
              <a:buFont typeface="Courier New" panose="02070309020205020404" pitchFamily="49" charset="0"/>
              <a:buChar char="o"/>
            </a:pPr>
            <a:r>
              <a:rPr lang="en-GB" dirty="0">
                <a:solidFill>
                  <a:schemeClr val="tx1">
                    <a:lumMod val="50000"/>
                  </a:schemeClr>
                </a:solidFill>
              </a:rPr>
              <a:t>Competitors with governance move faster</a:t>
            </a:r>
          </a:p>
          <a:p>
            <a:pPr marL="285750" indent="-285750">
              <a:buFont typeface="Courier New" panose="02070309020205020404" pitchFamily="49" charset="0"/>
              <a:buChar char="o"/>
            </a:pPr>
            <a:r>
              <a:rPr lang="en-GB" dirty="0">
                <a:solidFill>
                  <a:schemeClr val="tx1">
                    <a:lumMod val="50000"/>
                  </a:schemeClr>
                </a:solidFill>
              </a:rPr>
              <a:t>Risk of falling behind on innovation</a:t>
            </a:r>
          </a:p>
          <a:p>
            <a:pPr marL="285750" indent="-285750">
              <a:buFont typeface="Courier New" panose="02070309020205020404" pitchFamily="49" charset="0"/>
              <a:buChar char="o"/>
            </a:pPr>
            <a:r>
              <a:rPr lang="en-GB" dirty="0">
                <a:solidFill>
                  <a:schemeClr val="tx1">
                    <a:lumMod val="50000"/>
                  </a:schemeClr>
                </a:solidFill>
              </a:rPr>
              <a:t>Smart oversight = smarter delivery</a:t>
            </a:r>
          </a:p>
        </p:txBody>
      </p:sp>
    </p:spTree>
    <p:extLst>
      <p:ext uri="{BB962C8B-B14F-4D97-AF65-F5344CB8AC3E}">
        <p14:creationId xmlns:p14="http://schemas.microsoft.com/office/powerpoint/2010/main" val="24588838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33FC4-F8E0-3CE5-3C5C-65AC8027AC6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2158CC8-10A5-EE9F-3DCD-E9818D952B1D}"/>
              </a:ext>
            </a:extLst>
          </p:cNvPr>
          <p:cNvSpPr>
            <a:spLocks noGrp="1"/>
          </p:cNvSpPr>
          <p:nvPr>
            <p:ph type="body" sz="quarter" idx="10"/>
          </p:nvPr>
        </p:nvSpPr>
        <p:spPr>
          <a:xfrm>
            <a:off x="659404" y="1025305"/>
            <a:ext cx="10872196" cy="437846"/>
          </a:xfrm>
        </p:spPr>
        <p:txBody>
          <a:bodyPr/>
          <a:lstStyle/>
          <a:p>
            <a:pPr algn="ctr"/>
            <a:r>
              <a:rPr lang="en-GB" b="1" i="0" dirty="0">
                <a:solidFill>
                  <a:srgbClr val="111827"/>
                </a:solidFill>
                <a:effectLst/>
                <a:latin typeface="__dazzed_font_37cfa1"/>
              </a:rPr>
              <a:t>Intellectual Property Risks</a:t>
            </a:r>
            <a:endParaRPr lang="en-GB" dirty="0"/>
          </a:p>
        </p:txBody>
      </p:sp>
      <p:sp>
        <p:nvSpPr>
          <p:cNvPr id="3" name="Text Placeholder 2">
            <a:extLst>
              <a:ext uri="{FF2B5EF4-FFF2-40B4-BE49-F238E27FC236}">
                <a16:creationId xmlns:a16="http://schemas.microsoft.com/office/drawing/2014/main" id="{2ACBA595-B48F-40D6-7984-11E8ED652B8A}"/>
              </a:ext>
            </a:extLst>
          </p:cNvPr>
          <p:cNvSpPr>
            <a:spLocks noGrp="1"/>
          </p:cNvSpPr>
          <p:nvPr>
            <p:ph type="body" sz="quarter" idx="11"/>
          </p:nvPr>
        </p:nvSpPr>
        <p:spPr>
          <a:xfrm>
            <a:off x="659404" y="1731645"/>
            <a:ext cx="10872196" cy="4240530"/>
          </a:xfrm>
        </p:spPr>
        <p:txBody>
          <a:bodyPr lIns="91440" tIns="45720" rIns="91440" bIns="45720" anchor="t"/>
          <a:lstStyle/>
          <a:p>
            <a:r>
              <a:rPr lang="en-GB" b="0" i="0" dirty="0">
                <a:solidFill>
                  <a:srgbClr val="1F1D20"/>
                </a:solidFill>
                <a:effectLst/>
                <a:latin typeface="__dazzed_font_37cfa1"/>
              </a:rPr>
              <a:t>Employees may inadvertently use proprietary AI models or data inappropriately, leading to potential infringement on intellectual property rights.</a:t>
            </a:r>
            <a:endParaRPr lang="en-GB" dirty="0"/>
          </a:p>
        </p:txBody>
      </p:sp>
      <p:sp>
        <p:nvSpPr>
          <p:cNvPr id="4" name="TextBox 3">
            <a:extLst>
              <a:ext uri="{FF2B5EF4-FFF2-40B4-BE49-F238E27FC236}">
                <a16:creationId xmlns:a16="http://schemas.microsoft.com/office/drawing/2014/main" id="{8BCF9276-0210-80AA-61F9-D3FF958A57D2}"/>
              </a:ext>
            </a:extLst>
          </p:cNvPr>
          <p:cNvSpPr txBox="1"/>
          <p:nvPr/>
        </p:nvSpPr>
        <p:spPr>
          <a:xfrm>
            <a:off x="2514600" y="2769577"/>
            <a:ext cx="6998677" cy="1200329"/>
          </a:xfrm>
          <a:prstGeom prst="rect">
            <a:avLst/>
          </a:prstGeom>
          <a:noFill/>
        </p:spPr>
        <p:txBody>
          <a:bodyPr wrap="square" rtlCol="0">
            <a:spAutoFit/>
          </a:bodyPr>
          <a:lstStyle/>
          <a:p>
            <a:pPr marL="285750" indent="-285750">
              <a:buFont typeface="Courier New" panose="02070309020205020404" pitchFamily="49" charset="0"/>
              <a:buChar char="o"/>
            </a:pPr>
            <a:r>
              <a:rPr lang="en-GB" dirty="0">
                <a:solidFill>
                  <a:schemeClr val="tx1">
                    <a:lumMod val="50000"/>
                  </a:schemeClr>
                </a:solidFill>
              </a:rPr>
              <a:t>AI may reuse or create copyrighted content</a:t>
            </a:r>
          </a:p>
          <a:p>
            <a:pPr marL="285750" indent="-285750">
              <a:buFont typeface="Courier New" panose="02070309020205020404" pitchFamily="49" charset="0"/>
              <a:buChar char="o"/>
            </a:pPr>
            <a:r>
              <a:rPr lang="en-GB" dirty="0">
                <a:solidFill>
                  <a:schemeClr val="tx1">
                    <a:lumMod val="50000"/>
                  </a:schemeClr>
                </a:solidFill>
              </a:rPr>
              <a:t>Risk of IP infringement</a:t>
            </a:r>
          </a:p>
          <a:p>
            <a:pPr marL="285750" indent="-285750">
              <a:buFont typeface="Courier New" panose="02070309020205020404" pitchFamily="49" charset="0"/>
              <a:buChar char="o"/>
            </a:pPr>
            <a:r>
              <a:rPr lang="en-GB" dirty="0">
                <a:solidFill>
                  <a:schemeClr val="tx1">
                    <a:lumMod val="50000"/>
                  </a:schemeClr>
                </a:solidFill>
              </a:rPr>
              <a:t>Ownership of AI-generated work is unclear</a:t>
            </a:r>
          </a:p>
          <a:p>
            <a:pPr marL="285750" indent="-285750">
              <a:buFont typeface="Courier New" panose="02070309020205020404" pitchFamily="49" charset="0"/>
              <a:buChar char="o"/>
            </a:pPr>
            <a:r>
              <a:rPr lang="en-GB" dirty="0">
                <a:solidFill>
                  <a:schemeClr val="tx1">
                    <a:lumMod val="50000"/>
                  </a:schemeClr>
                </a:solidFill>
              </a:rPr>
              <a:t>Legal grey areas emerging</a:t>
            </a:r>
          </a:p>
        </p:txBody>
      </p:sp>
    </p:spTree>
    <p:extLst>
      <p:ext uri="{BB962C8B-B14F-4D97-AF65-F5344CB8AC3E}">
        <p14:creationId xmlns:p14="http://schemas.microsoft.com/office/powerpoint/2010/main" val="3932627230"/>
      </p:ext>
    </p:extLst>
  </p:cSld>
  <p:clrMapOvr>
    <a:masterClrMapping/>
  </p:clrMapOvr>
</p:sld>
</file>

<file path=ppt/theme/theme1.xml><?xml version="1.0" encoding="utf-8"?>
<a:theme xmlns:a="http://schemas.openxmlformats.org/drawingml/2006/main" name="Titl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slid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End slide">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f0d60c3-ee2e-4b52-9658-95fded064de0">
      <Terms xmlns="http://schemas.microsoft.com/office/infopath/2007/PartnerControls"/>
    </lcf76f155ced4ddcb4097134ff3c332f>
    <TaxCatchAll xmlns="7afb9366-efe1-458b-9acd-a56fffd7047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4C423CC74FF05478CBED6F1CF167302" ma:contentTypeVersion="15" ma:contentTypeDescription="Create a new document." ma:contentTypeScope="" ma:versionID="f87f86dab6bc22f492a59c3722bf226c">
  <xsd:schema xmlns:xsd="http://www.w3.org/2001/XMLSchema" xmlns:xs="http://www.w3.org/2001/XMLSchema" xmlns:p="http://schemas.microsoft.com/office/2006/metadata/properties" xmlns:ns2="3f0d60c3-ee2e-4b52-9658-95fded064de0" xmlns:ns3="7afb9366-efe1-458b-9acd-a56fffd7047f" targetNamespace="http://schemas.microsoft.com/office/2006/metadata/properties" ma:root="true" ma:fieldsID="8f2c4b1b24784ddbe6d5b832bc24f8fb" ns2:_="" ns3:_="">
    <xsd:import namespace="3f0d60c3-ee2e-4b52-9658-95fded064de0"/>
    <xsd:import namespace="7afb9366-efe1-458b-9acd-a56fffd7047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bjectDetectorVersions" minOccurs="0"/>
                <xsd:element ref="ns2:MediaServiceGenerationTime" minOccurs="0"/>
                <xsd:element ref="ns2:MediaServiceEventHashCode" minOccurs="0"/>
                <xsd:element ref="ns2:MediaServiceDateTaken" minOccurs="0"/>
                <xsd:element ref="ns2:MediaServiceOCR" minOccurs="0"/>
                <xsd:element ref="ns2:MediaLengthInSeconds" minOccurs="0"/>
                <xsd:element ref="ns3:SharedWithUsers" minOccurs="0"/>
                <xsd:element ref="ns3:SharedWithDetail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0d60c3-ee2e-4b52-9658-95fded064d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4bb7cd4-41bb-40b9-9594-4a571a61c27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afb9366-efe1-458b-9acd-a56fffd7047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e0b8291-5ce6-462b-9e35-6c869b2c74b7}" ma:internalName="TaxCatchAll" ma:showField="CatchAllData" ma:web="7afb9366-efe1-458b-9acd-a56fffd7047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527E2A-4D90-42E4-9C1A-D78A56305BC1}">
  <ds:schemaRefs>
    <ds:schemaRef ds:uri="http://schemas.microsoft.com/office/2006/metadata/properties"/>
    <ds:schemaRef ds:uri="http://schemas.microsoft.com/office/infopath/2007/PartnerControls"/>
    <ds:schemaRef ds:uri="3f0d60c3-ee2e-4b52-9658-95fded064de0"/>
    <ds:schemaRef ds:uri="7afb9366-efe1-458b-9acd-a56fffd7047f"/>
  </ds:schemaRefs>
</ds:datastoreItem>
</file>

<file path=customXml/itemProps2.xml><?xml version="1.0" encoding="utf-8"?>
<ds:datastoreItem xmlns:ds="http://schemas.openxmlformats.org/officeDocument/2006/customXml" ds:itemID="{BA2F6D5D-FF96-4FC0-AA06-B4D9FD598660}">
  <ds:schemaRefs>
    <ds:schemaRef ds:uri="http://schemas.microsoft.com/sharepoint/v3/contenttype/forms"/>
  </ds:schemaRefs>
</ds:datastoreItem>
</file>

<file path=customXml/itemProps3.xml><?xml version="1.0" encoding="utf-8"?>
<ds:datastoreItem xmlns:ds="http://schemas.openxmlformats.org/officeDocument/2006/customXml" ds:itemID="{ED01AE76-589B-4910-A94D-A072E97BE27A}"/>
</file>

<file path=docProps/app.xml><?xml version="1.0" encoding="utf-8"?>
<Properties xmlns="http://schemas.openxmlformats.org/officeDocument/2006/extended-properties" xmlns:vt="http://schemas.openxmlformats.org/officeDocument/2006/docPropsVTypes">
  <TotalTime>840</TotalTime>
  <Words>1508</Words>
  <Application>Microsoft Office PowerPoint</Application>
  <PresentationFormat>Widescreen</PresentationFormat>
  <Paragraphs>118</Paragraphs>
  <Slides>15</Slides>
  <Notes>13</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15</vt:i4>
      </vt:variant>
    </vt:vector>
  </HeadingPairs>
  <TitlesOfParts>
    <vt:vector size="22" baseType="lpstr">
      <vt:lpstr>__dazzed_font_37cfa1</vt:lpstr>
      <vt:lpstr>Aptos</vt:lpstr>
      <vt:lpstr>Arial</vt:lpstr>
      <vt:lpstr>Courier New</vt:lpstr>
      <vt:lpstr>Titles</vt:lpstr>
      <vt:lpstr>Content slides</vt:lpstr>
      <vt:lpstr>End slide</vt:lpstr>
      <vt:lpstr>The Risks of AI without governance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Risks of AI without governance  Presented by Simon Lewis of vIT4u Ltd for The RiskBites ® Club​​ For more information contact: simon@vit4u.co.uk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Polly Coram</cp:lastModifiedBy>
  <cp:revision>114</cp:revision>
  <dcterms:created xsi:type="dcterms:W3CDTF">2021-06-22T19:25:58Z</dcterms:created>
  <dcterms:modified xsi:type="dcterms:W3CDTF">2025-06-10T09:50:06Z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0x01010004C423CC74FF05478CBED6F1CF167302</vt:lpwstr>
  </property>
  <property fmtid="{D5CDD505-2E9C-101B-9397-08002B2CF9AE}" pid="3" name="MediaServiceImageTags">
    <vt:lpwstr/>
  </property>
</Properties>
</file>