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notesMasterIdLst>
    <p:notesMasterId r:id="rId21"/>
  </p:notesMasterIdLst>
  <p:sldIdLst>
    <p:sldId id="256" r:id="rId7"/>
    <p:sldId id="272" r:id="rId8"/>
    <p:sldId id="257" r:id="rId9"/>
    <p:sldId id="258" r:id="rId10"/>
    <p:sldId id="259" r:id="rId11"/>
    <p:sldId id="260" r:id="rId12"/>
    <p:sldId id="261" r:id="rId13"/>
    <p:sldId id="266" r:id="rId14"/>
    <p:sldId id="263" r:id="rId15"/>
    <p:sldId id="267" r:id="rId16"/>
    <p:sldId id="268" r:id="rId17"/>
    <p:sldId id="270" r:id="rId18"/>
    <p:sldId id="271" r:id="rId19"/>
    <p:sldId id="26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C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641A18-E55E-4C56-8272-96C4C0363876}" v="106" dt="2025-05-09T12:43:15.6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853F0B-F3A3-4CEC-901E-8C091D83EEBF}" type="datetimeFigureOut">
              <a:rPr lang="en-GB" smtClean="0"/>
              <a:t>09/05/2025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BD7642-8C09-425B-A3F7-50E9DB199B25}" type="slidenum">
              <a:rPr lang="en-GB" smtClean="0"/>
              <a:t>‹#›</a:t>
            </a:fld>
            <a:endParaRPr lang="en-GB"/>
          </a:p>
        </p:txBody>
      </p:sp>
    </p:spTree>
    <p:extLst>
      <p:ext uri="{BB962C8B-B14F-4D97-AF65-F5344CB8AC3E}">
        <p14:creationId xmlns:p14="http://schemas.microsoft.com/office/powerpoint/2010/main" val="1192421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4ce27c804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solidFill>
                <a:schemeClr val="dk1"/>
              </a:solidFill>
            </a:endParaRPr>
          </a:p>
        </p:txBody>
      </p:sp>
      <p:sp>
        <p:nvSpPr>
          <p:cNvPr id="64" name="Google Shape;64;g34ce27c804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4ce27c8047_0_4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34ce27c8047_0_4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4ce27c8047_0_6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solidFill>
                <a:schemeClr val="dk1"/>
              </a:solidFill>
            </a:endParaRPr>
          </a:p>
        </p:txBody>
      </p:sp>
      <p:sp>
        <p:nvSpPr>
          <p:cNvPr id="77" name="Google Shape;77;g34ce27c8047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4ce27c8047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solidFill>
                <a:schemeClr val="dk1"/>
              </a:solidFill>
            </a:endParaRPr>
          </a:p>
        </p:txBody>
      </p:sp>
      <p:sp>
        <p:nvSpPr>
          <p:cNvPr id="85" name="Google Shape;85;g34ce27c8047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4ce27c8047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g34ce27c8047_0_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4ce27c8047_0_12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solidFill>
                <a:schemeClr val="dk1"/>
              </a:solidFill>
            </a:endParaRPr>
          </a:p>
        </p:txBody>
      </p:sp>
      <p:sp>
        <p:nvSpPr>
          <p:cNvPr id="107" name="Google Shape;107;g34ce27c8047_0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4ce27c8047_0_48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solidFill>
                <a:schemeClr val="dk1"/>
              </a:solidFill>
            </a:endParaRPr>
          </a:p>
        </p:txBody>
      </p:sp>
      <p:sp>
        <p:nvSpPr>
          <p:cNvPr id="119" name="Google Shape;119;g34ce27c8047_0_4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4ce27c8047_0_288: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solidFill>
                <a:schemeClr val="dk1"/>
              </a:solidFill>
            </a:endParaRPr>
          </a:p>
        </p:txBody>
      </p:sp>
      <p:sp>
        <p:nvSpPr>
          <p:cNvPr id="130" name="Google Shape;130;g34ce27c8047_0_2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4ce27c8047_0_34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solidFill>
                <a:schemeClr val="dk1"/>
              </a:solidFill>
            </a:endParaRPr>
          </a:p>
        </p:txBody>
      </p:sp>
      <p:sp>
        <p:nvSpPr>
          <p:cNvPr id="141" name="Google Shape;141;g34ce27c8047_0_3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4ce27c8047_0_40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solidFill>
                <a:schemeClr val="dk1"/>
              </a:solidFill>
            </a:endParaRPr>
          </a:p>
        </p:txBody>
      </p:sp>
      <p:sp>
        <p:nvSpPr>
          <p:cNvPr id="150" name="Google Shape;150;g34ce27c8047_0_4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a:noFill/>
          <a:ln>
            <a:noFill/>
          </a:ln>
        </p:spPr>
        <p:txBody>
          <a:bodyPr spcFirstLastPara="1" wrap="square" lIns="68575" tIns="68575" rIns="68575" bIns="68575" anchor="b" anchorCtr="0">
            <a:normAutofit/>
          </a:bodyPr>
          <a:lstStyle>
            <a:lvl1pPr lvl="0" algn="ctr">
              <a:lnSpc>
                <a:spcPct val="100000"/>
              </a:lnSpc>
              <a:spcBef>
                <a:spcPts val="0"/>
              </a:spcBef>
              <a:spcAft>
                <a:spcPts val="0"/>
              </a:spcAft>
              <a:buSzPts val="3900"/>
              <a:buNone/>
              <a:defRPr sz="6933"/>
            </a:lvl1pPr>
            <a:lvl2pPr lvl="1" algn="ctr">
              <a:lnSpc>
                <a:spcPct val="100000"/>
              </a:lnSpc>
              <a:spcBef>
                <a:spcPts val="0"/>
              </a:spcBef>
              <a:spcAft>
                <a:spcPts val="0"/>
              </a:spcAft>
              <a:buSzPts val="3900"/>
              <a:buNone/>
              <a:defRPr sz="6933"/>
            </a:lvl2pPr>
            <a:lvl3pPr lvl="2" algn="ctr">
              <a:lnSpc>
                <a:spcPct val="100000"/>
              </a:lnSpc>
              <a:spcBef>
                <a:spcPts val="0"/>
              </a:spcBef>
              <a:spcAft>
                <a:spcPts val="0"/>
              </a:spcAft>
              <a:buSzPts val="3900"/>
              <a:buNone/>
              <a:defRPr sz="6933"/>
            </a:lvl3pPr>
            <a:lvl4pPr lvl="3" algn="ctr">
              <a:lnSpc>
                <a:spcPct val="100000"/>
              </a:lnSpc>
              <a:spcBef>
                <a:spcPts val="0"/>
              </a:spcBef>
              <a:spcAft>
                <a:spcPts val="0"/>
              </a:spcAft>
              <a:buSzPts val="3900"/>
              <a:buNone/>
              <a:defRPr sz="6933"/>
            </a:lvl4pPr>
            <a:lvl5pPr lvl="4" algn="ctr">
              <a:lnSpc>
                <a:spcPct val="100000"/>
              </a:lnSpc>
              <a:spcBef>
                <a:spcPts val="0"/>
              </a:spcBef>
              <a:spcAft>
                <a:spcPts val="0"/>
              </a:spcAft>
              <a:buSzPts val="3900"/>
              <a:buNone/>
              <a:defRPr sz="6933"/>
            </a:lvl5pPr>
            <a:lvl6pPr lvl="5" algn="ctr">
              <a:lnSpc>
                <a:spcPct val="100000"/>
              </a:lnSpc>
              <a:spcBef>
                <a:spcPts val="0"/>
              </a:spcBef>
              <a:spcAft>
                <a:spcPts val="0"/>
              </a:spcAft>
              <a:buSzPts val="3900"/>
              <a:buNone/>
              <a:defRPr sz="6933"/>
            </a:lvl6pPr>
            <a:lvl7pPr lvl="6" algn="ctr">
              <a:lnSpc>
                <a:spcPct val="100000"/>
              </a:lnSpc>
              <a:spcBef>
                <a:spcPts val="0"/>
              </a:spcBef>
              <a:spcAft>
                <a:spcPts val="0"/>
              </a:spcAft>
              <a:buSzPts val="3900"/>
              <a:buNone/>
              <a:defRPr sz="6933"/>
            </a:lvl7pPr>
            <a:lvl8pPr lvl="7" algn="ctr">
              <a:lnSpc>
                <a:spcPct val="100000"/>
              </a:lnSpc>
              <a:spcBef>
                <a:spcPts val="0"/>
              </a:spcBef>
              <a:spcAft>
                <a:spcPts val="0"/>
              </a:spcAft>
              <a:buSzPts val="3900"/>
              <a:buNone/>
              <a:defRPr sz="6933"/>
            </a:lvl8pPr>
            <a:lvl9pPr lvl="8" algn="ctr">
              <a:lnSpc>
                <a:spcPct val="100000"/>
              </a:lnSpc>
              <a:spcBef>
                <a:spcPts val="0"/>
              </a:spcBef>
              <a:spcAft>
                <a:spcPts val="0"/>
              </a:spcAft>
              <a:buSzPts val="39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a:noFill/>
          <a:ln>
            <a:noFill/>
          </a:ln>
        </p:spPr>
        <p:txBody>
          <a:bodyPr spcFirstLastPara="1" wrap="square" lIns="68575" tIns="68575" rIns="68575" bIns="68575" anchor="t" anchorCtr="0">
            <a:normAutofit/>
          </a:bodyPr>
          <a:lstStyle>
            <a:lvl1pPr lvl="0" algn="ctr">
              <a:lnSpc>
                <a:spcPct val="100000"/>
              </a:lnSpc>
              <a:spcBef>
                <a:spcPts val="0"/>
              </a:spcBef>
              <a:spcAft>
                <a:spcPts val="0"/>
              </a:spcAft>
              <a:buSzPts val="2100"/>
              <a:buNone/>
              <a:defRPr sz="3733"/>
            </a:lvl1pPr>
            <a:lvl2pPr lvl="1" algn="ctr">
              <a:lnSpc>
                <a:spcPct val="100000"/>
              </a:lnSpc>
              <a:spcBef>
                <a:spcPts val="0"/>
              </a:spcBef>
              <a:spcAft>
                <a:spcPts val="0"/>
              </a:spcAft>
              <a:buSzPts val="2100"/>
              <a:buNone/>
              <a:defRPr sz="3733"/>
            </a:lvl2pPr>
            <a:lvl3pPr lvl="2" algn="ctr">
              <a:lnSpc>
                <a:spcPct val="100000"/>
              </a:lnSpc>
              <a:spcBef>
                <a:spcPts val="0"/>
              </a:spcBef>
              <a:spcAft>
                <a:spcPts val="0"/>
              </a:spcAft>
              <a:buSzPts val="2100"/>
              <a:buNone/>
              <a:defRPr sz="3733"/>
            </a:lvl3pPr>
            <a:lvl4pPr lvl="3" algn="ctr">
              <a:lnSpc>
                <a:spcPct val="100000"/>
              </a:lnSpc>
              <a:spcBef>
                <a:spcPts val="0"/>
              </a:spcBef>
              <a:spcAft>
                <a:spcPts val="0"/>
              </a:spcAft>
              <a:buSzPts val="2100"/>
              <a:buNone/>
              <a:defRPr sz="3733"/>
            </a:lvl4pPr>
            <a:lvl5pPr lvl="4" algn="ctr">
              <a:lnSpc>
                <a:spcPct val="100000"/>
              </a:lnSpc>
              <a:spcBef>
                <a:spcPts val="0"/>
              </a:spcBef>
              <a:spcAft>
                <a:spcPts val="0"/>
              </a:spcAft>
              <a:buSzPts val="2100"/>
              <a:buNone/>
              <a:defRPr sz="3733"/>
            </a:lvl5pPr>
            <a:lvl6pPr lvl="5" algn="ctr">
              <a:lnSpc>
                <a:spcPct val="100000"/>
              </a:lnSpc>
              <a:spcBef>
                <a:spcPts val="0"/>
              </a:spcBef>
              <a:spcAft>
                <a:spcPts val="0"/>
              </a:spcAft>
              <a:buSzPts val="2100"/>
              <a:buNone/>
              <a:defRPr sz="3733"/>
            </a:lvl6pPr>
            <a:lvl7pPr lvl="6" algn="ctr">
              <a:lnSpc>
                <a:spcPct val="100000"/>
              </a:lnSpc>
              <a:spcBef>
                <a:spcPts val="0"/>
              </a:spcBef>
              <a:spcAft>
                <a:spcPts val="0"/>
              </a:spcAft>
              <a:buSzPts val="2100"/>
              <a:buNone/>
              <a:defRPr sz="3733"/>
            </a:lvl7pPr>
            <a:lvl8pPr lvl="7" algn="ctr">
              <a:lnSpc>
                <a:spcPct val="100000"/>
              </a:lnSpc>
              <a:spcBef>
                <a:spcPts val="0"/>
              </a:spcBef>
              <a:spcAft>
                <a:spcPts val="0"/>
              </a:spcAft>
              <a:buSzPts val="2100"/>
              <a:buNone/>
              <a:defRPr sz="3733"/>
            </a:lvl8pPr>
            <a:lvl9pPr lvl="8" algn="ctr">
              <a:lnSpc>
                <a:spcPct val="100000"/>
              </a:lnSpc>
              <a:spcBef>
                <a:spcPts val="0"/>
              </a:spcBef>
              <a:spcAft>
                <a:spcPts val="0"/>
              </a:spcAft>
              <a:buSzPts val="21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11534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
        <p:cNvGrpSpPr/>
        <p:nvPr/>
      </p:nvGrpSpPr>
      <p:grpSpPr>
        <a:xfrm>
          <a:off x="0" y="0"/>
          <a:ext cx="0" cy="0"/>
          <a:chOff x="0" y="0"/>
          <a:chExt cx="0" cy="0"/>
        </a:xfrm>
      </p:grpSpPr>
      <p:sp>
        <p:nvSpPr>
          <p:cNvPr id="14" name="Google Shape;14;p3"/>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24388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6" r:id="rId4"/>
    <p:sldLayoutId id="2147483657"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hyperlink" Target="https://meetings-eu1.hubspot.com/steve-reynard/rq-demo"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hyperlink" Target="https://meetings-eu1.hubspot.com/steve-reynard/rq-demo" TargetMode="Externa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hyperlink" Target="https://meetings-eu1.hubspot.com/steve-reynard/rq-demo"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a:xfrm>
            <a:off x="679893" y="2174744"/>
            <a:ext cx="8445057" cy="2492506"/>
          </a:xfrm>
        </p:spPr>
        <p:txBody>
          <a:bodyPr lIns="91440" tIns="45720" rIns="91440" bIns="45720" anchor="b"/>
          <a:lstStyle/>
          <a:p>
            <a:r>
              <a:rPr lang="en-GB" sz="4800" dirty="0"/>
              <a:t>Hidden Risk, Missed Revenue: The Referral Problem (and Opportunity) You Can’t Ignore</a:t>
            </a:r>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lIns="91440" tIns="45720" rIns="91440" bIns="45720" anchor="t"/>
          <a:lstStyle/>
          <a:p>
            <a:r>
              <a:rPr lang="en-US" sz="2300" dirty="0"/>
              <a:t>Presented by Steve Raynard of RQ for The </a:t>
            </a:r>
            <a:r>
              <a:rPr lang="en-US" sz="2300" dirty="0" err="1"/>
              <a:t>RiskBites</a:t>
            </a:r>
            <a:r>
              <a:rPr lang="en-US" sz="2300" dirty="0"/>
              <a:t> ® Club​​</a:t>
            </a:r>
          </a:p>
          <a:p>
            <a:r>
              <a:rPr lang="en-US" sz="2300" dirty="0"/>
              <a:t>13 May 2025</a:t>
            </a:r>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3" name="Google Shape;143;p21" title="Group 1000004400.png"/>
          <p:cNvPicPr preferRelativeResize="0"/>
          <p:nvPr/>
        </p:nvPicPr>
        <p:blipFill rotWithShape="1">
          <a:blip r:embed="rId3">
            <a:alphaModFix/>
          </a:blip>
          <a:srcRect b="21284"/>
          <a:stretch/>
        </p:blipFill>
        <p:spPr>
          <a:xfrm>
            <a:off x="538401" y="128033"/>
            <a:ext cx="10827735" cy="5526632"/>
          </a:xfrm>
          <a:prstGeom prst="rect">
            <a:avLst/>
          </a:prstGeom>
          <a:noFill/>
          <a:ln>
            <a:noFill/>
          </a:ln>
        </p:spPr>
      </p:pic>
      <p:sp>
        <p:nvSpPr>
          <p:cNvPr id="144" name="Google Shape;144;p21"/>
          <p:cNvSpPr txBox="1">
            <a:spLocks noGrp="1"/>
          </p:cNvSpPr>
          <p:nvPr>
            <p:ph type="sldNum" idx="12"/>
          </p:nvPr>
        </p:nvSpPr>
        <p:spPr>
          <a:xfrm>
            <a:off x="11296611" y="6217623"/>
            <a:ext cx="731600" cy="524800"/>
          </a:xfrm>
          <a:prstGeom prst="rect">
            <a:avLst/>
          </a:prstGeom>
        </p:spPr>
        <p:txBody>
          <a:bodyPr spcFirstLastPara="1" wrap="square" lIns="91433" tIns="91433" rIns="91433" bIns="91433" anchor="b" anchorCtr="0">
            <a:normAutofit/>
          </a:bodyPr>
          <a:lstStyle/>
          <a:p>
            <a:fld id="{00000000-1234-1234-1234-123412341234}" type="slidenum">
              <a:rPr lang="en"/>
              <a:pPr/>
              <a:t>10</a:t>
            </a:fld>
            <a:endParaRPr/>
          </a:p>
        </p:txBody>
      </p:sp>
      <p:sp>
        <p:nvSpPr>
          <p:cNvPr id="145" name="Google Shape;145;p21"/>
          <p:cNvSpPr/>
          <p:nvPr/>
        </p:nvSpPr>
        <p:spPr>
          <a:xfrm>
            <a:off x="0" y="5234000"/>
            <a:ext cx="12192000" cy="1624000"/>
          </a:xfrm>
          <a:prstGeom prst="rect">
            <a:avLst/>
          </a:prstGeom>
          <a:gradFill>
            <a:gsLst>
              <a:gs pos="0">
                <a:srgbClr val="556799"/>
              </a:gs>
              <a:gs pos="29000">
                <a:srgbClr val="375B9B"/>
              </a:gs>
              <a:gs pos="100000">
                <a:schemeClr val="accent1"/>
              </a:gs>
            </a:gsLst>
            <a:lin ang="5400012" scaled="0"/>
          </a:gradFill>
          <a:ln>
            <a:noFill/>
          </a:ln>
        </p:spPr>
        <p:txBody>
          <a:bodyPr spcFirstLastPara="1" wrap="square" lIns="121900" tIns="121900" rIns="121900" bIns="121900" anchor="ctr" anchorCtr="0">
            <a:noAutofit/>
          </a:bodyPr>
          <a:lstStyle/>
          <a:p>
            <a:pPr algn="ctr"/>
            <a:endParaRPr sz="2400"/>
          </a:p>
        </p:txBody>
      </p:sp>
      <p:sp>
        <p:nvSpPr>
          <p:cNvPr id="146" name="Google Shape;146;p21"/>
          <p:cNvSpPr txBox="1"/>
          <p:nvPr/>
        </p:nvSpPr>
        <p:spPr>
          <a:xfrm>
            <a:off x="548167" y="5568906"/>
            <a:ext cx="11115200" cy="797614"/>
          </a:xfrm>
          <a:prstGeom prst="rect">
            <a:avLst/>
          </a:prstGeom>
          <a:noFill/>
          <a:ln>
            <a:noFill/>
          </a:ln>
        </p:spPr>
        <p:txBody>
          <a:bodyPr spcFirstLastPara="1" wrap="square" lIns="121900" tIns="121900" rIns="121900" bIns="121900" anchor="t" anchorCtr="0">
            <a:spAutoFit/>
          </a:bodyPr>
          <a:lstStyle/>
          <a:p>
            <a:pPr>
              <a:lnSpc>
                <a:spcPct val="125000"/>
              </a:lnSpc>
              <a:spcAft>
                <a:spcPts val="1333"/>
              </a:spcAft>
              <a:buClr>
                <a:schemeClr val="dk1"/>
              </a:buClr>
              <a:buSzPts val="1500"/>
            </a:pPr>
            <a:r>
              <a:rPr lang="en" sz="2000" b="1">
                <a:solidFill>
                  <a:schemeClr val="lt1"/>
                </a:solidFill>
                <a:latin typeface="Poppins"/>
                <a:ea typeface="Poppins"/>
                <a:cs typeface="Poppins"/>
                <a:sym typeface="Poppins"/>
              </a:rPr>
              <a:t>No lengthy implementation or training </a:t>
            </a:r>
            <a:endParaRPr sz="2000" b="1">
              <a:solidFill>
                <a:schemeClr val="lt1"/>
              </a:solidFill>
              <a:latin typeface="Poppins"/>
              <a:ea typeface="Poppins"/>
              <a:cs typeface="Poppins"/>
              <a:sym typeface="Poppins"/>
            </a:endParaRPr>
          </a:p>
        </p:txBody>
      </p:sp>
      <p:sp>
        <p:nvSpPr>
          <p:cNvPr id="147" name="Google Shape;147;p21"/>
          <p:cNvSpPr txBox="1"/>
          <p:nvPr/>
        </p:nvSpPr>
        <p:spPr>
          <a:xfrm>
            <a:off x="587316" y="6122901"/>
            <a:ext cx="8390400" cy="885200"/>
          </a:xfrm>
          <a:prstGeom prst="rect">
            <a:avLst/>
          </a:prstGeom>
          <a:noFill/>
          <a:ln>
            <a:noFill/>
          </a:ln>
        </p:spPr>
        <p:txBody>
          <a:bodyPr spcFirstLastPara="1" wrap="square" lIns="91433" tIns="45700" rIns="91433" bIns="45700" anchor="t" anchorCtr="0">
            <a:noAutofit/>
          </a:bodyPr>
          <a:lstStyle/>
          <a:p>
            <a:pPr>
              <a:lnSpc>
                <a:spcPct val="150000"/>
              </a:lnSpc>
            </a:pPr>
            <a:r>
              <a:rPr lang="en" sz="1333">
                <a:solidFill>
                  <a:schemeClr val="lt1"/>
                </a:solidFill>
                <a:latin typeface="Poppins Light"/>
                <a:ea typeface="Poppins Light"/>
                <a:cs typeface="Poppins Light"/>
                <a:sym typeface="Poppins Light"/>
              </a:rPr>
              <a:t>Activate RQ within your team’s Outlook and see value instantly</a:t>
            </a:r>
            <a:endParaRPr sz="1333">
              <a:solidFill>
                <a:schemeClr val="lt1"/>
              </a:solidFill>
              <a:latin typeface="Poppins Light"/>
              <a:ea typeface="Poppins Light"/>
              <a:cs typeface="Poppins Light"/>
              <a:sym typeface="Poppins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a:spLocks noGrp="1"/>
          </p:cNvSpPr>
          <p:nvPr>
            <p:ph type="sldNum" idx="12"/>
          </p:nvPr>
        </p:nvSpPr>
        <p:spPr>
          <a:xfrm>
            <a:off x="11296611" y="6217623"/>
            <a:ext cx="731600" cy="524800"/>
          </a:xfrm>
          <a:prstGeom prst="rect">
            <a:avLst/>
          </a:prstGeom>
        </p:spPr>
        <p:txBody>
          <a:bodyPr spcFirstLastPara="1" wrap="square" lIns="91433" tIns="91433" rIns="91433" bIns="91433" anchor="b" anchorCtr="0">
            <a:normAutofit/>
          </a:bodyPr>
          <a:lstStyle/>
          <a:p>
            <a:fld id="{00000000-1234-1234-1234-123412341234}" type="slidenum">
              <a:rPr lang="en"/>
              <a:pPr/>
              <a:t>11</a:t>
            </a:fld>
            <a:endParaRPr/>
          </a:p>
        </p:txBody>
      </p:sp>
      <p:sp>
        <p:nvSpPr>
          <p:cNvPr id="153" name="Google Shape;153;p22"/>
          <p:cNvSpPr txBox="1"/>
          <p:nvPr/>
        </p:nvSpPr>
        <p:spPr>
          <a:xfrm>
            <a:off x="0" y="1420967"/>
            <a:ext cx="12192000" cy="1318269"/>
          </a:xfrm>
          <a:prstGeom prst="rect">
            <a:avLst/>
          </a:prstGeom>
          <a:noFill/>
          <a:ln>
            <a:noFill/>
          </a:ln>
        </p:spPr>
        <p:txBody>
          <a:bodyPr spcFirstLastPara="1" wrap="square" lIns="121900" tIns="121900" rIns="121900" bIns="121900" anchor="t" anchorCtr="0">
            <a:spAutoFit/>
          </a:bodyPr>
          <a:lstStyle/>
          <a:p>
            <a:pPr algn="ctr">
              <a:lnSpc>
                <a:spcPct val="150000"/>
              </a:lnSpc>
            </a:pPr>
            <a:r>
              <a:rPr lang="en" sz="1600" b="1">
                <a:solidFill>
                  <a:srgbClr val="434343"/>
                </a:solidFill>
                <a:latin typeface="Poppins"/>
                <a:ea typeface="Poppins"/>
                <a:cs typeface="Poppins"/>
                <a:sym typeface="Poppins"/>
              </a:rPr>
              <a:t>You’re in good company. </a:t>
            </a:r>
            <a:r>
              <a:rPr lang="en" sz="1600">
                <a:solidFill>
                  <a:srgbClr val="434343"/>
                </a:solidFill>
                <a:latin typeface="Poppins Light"/>
                <a:ea typeface="Poppins Light"/>
                <a:cs typeface="Poppins Light"/>
                <a:sym typeface="Poppins Light"/>
              </a:rPr>
              <a:t>Join hundreds of forward-thinking firms already using RQ, including:</a:t>
            </a:r>
            <a:endParaRPr sz="1600">
              <a:solidFill>
                <a:srgbClr val="434343"/>
              </a:solidFill>
              <a:latin typeface="Poppins Light"/>
              <a:ea typeface="Poppins Light"/>
              <a:cs typeface="Poppins Light"/>
              <a:sym typeface="Poppins Light"/>
            </a:endParaRPr>
          </a:p>
          <a:p>
            <a:pPr algn="ctr">
              <a:lnSpc>
                <a:spcPct val="150000"/>
              </a:lnSpc>
              <a:spcBef>
                <a:spcPts val="1333"/>
              </a:spcBef>
              <a:spcAft>
                <a:spcPts val="1333"/>
              </a:spcAft>
            </a:pPr>
            <a:endParaRPr sz="1600">
              <a:solidFill>
                <a:srgbClr val="434343"/>
              </a:solidFill>
              <a:latin typeface="Poppins Light"/>
              <a:ea typeface="Poppins Light"/>
              <a:cs typeface="Poppins Light"/>
              <a:sym typeface="Poppins Light"/>
            </a:endParaRPr>
          </a:p>
        </p:txBody>
      </p:sp>
      <p:sp>
        <p:nvSpPr>
          <p:cNvPr id="154" name="Google Shape;154;p22"/>
          <p:cNvSpPr/>
          <p:nvPr/>
        </p:nvSpPr>
        <p:spPr>
          <a:xfrm>
            <a:off x="2975935" y="2386100"/>
            <a:ext cx="1563600" cy="1541600"/>
          </a:xfrm>
          <a:prstGeom prst="roundRect">
            <a:avLst>
              <a:gd name="adj" fmla="val 7893"/>
            </a:avLst>
          </a:prstGeom>
          <a:solidFill>
            <a:schemeClr val="lt1"/>
          </a:solidFill>
          <a:ln w="9525" cap="flat" cmpd="sng">
            <a:solidFill>
              <a:srgbClr val="434343"/>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55" name="Google Shape;155;p22"/>
          <p:cNvSpPr/>
          <p:nvPr/>
        </p:nvSpPr>
        <p:spPr>
          <a:xfrm>
            <a:off x="4789253" y="2386100"/>
            <a:ext cx="1563600" cy="1541600"/>
          </a:xfrm>
          <a:prstGeom prst="roundRect">
            <a:avLst>
              <a:gd name="adj" fmla="val 7893"/>
            </a:avLst>
          </a:prstGeom>
          <a:solidFill>
            <a:schemeClr val="lt1"/>
          </a:solidFill>
          <a:ln w="9525" cap="flat" cmpd="sng">
            <a:solidFill>
              <a:srgbClr val="434343"/>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156" name="Google Shape;156;p22"/>
          <p:cNvPicPr preferRelativeResize="0"/>
          <p:nvPr/>
        </p:nvPicPr>
        <p:blipFill rotWithShape="1">
          <a:blip r:embed="rId3">
            <a:alphaModFix/>
          </a:blip>
          <a:srcRect l="10720" t="26738" r="10798" b="27089"/>
          <a:stretch/>
        </p:blipFill>
        <p:spPr>
          <a:xfrm>
            <a:off x="5096450" y="2831700"/>
            <a:ext cx="949204" cy="558467"/>
          </a:xfrm>
          <a:prstGeom prst="rect">
            <a:avLst/>
          </a:prstGeom>
          <a:noFill/>
          <a:ln>
            <a:noFill/>
          </a:ln>
        </p:spPr>
      </p:pic>
      <p:sp>
        <p:nvSpPr>
          <p:cNvPr id="157" name="Google Shape;157;p22"/>
          <p:cNvSpPr/>
          <p:nvPr/>
        </p:nvSpPr>
        <p:spPr>
          <a:xfrm>
            <a:off x="6602572" y="2386100"/>
            <a:ext cx="1563600" cy="1541600"/>
          </a:xfrm>
          <a:prstGeom prst="roundRect">
            <a:avLst>
              <a:gd name="adj" fmla="val 7893"/>
            </a:avLst>
          </a:prstGeom>
          <a:solidFill>
            <a:schemeClr val="lt1"/>
          </a:solidFill>
          <a:ln w="9525" cap="flat" cmpd="sng">
            <a:solidFill>
              <a:srgbClr val="434343"/>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158" name="Google Shape;158;p22"/>
          <p:cNvPicPr preferRelativeResize="0"/>
          <p:nvPr/>
        </p:nvPicPr>
        <p:blipFill>
          <a:blip r:embed="rId4">
            <a:alphaModFix/>
          </a:blip>
          <a:stretch>
            <a:fillRect/>
          </a:stretch>
        </p:blipFill>
        <p:spPr>
          <a:xfrm>
            <a:off x="6818342" y="2981398"/>
            <a:ext cx="1131847" cy="350868"/>
          </a:xfrm>
          <a:prstGeom prst="rect">
            <a:avLst/>
          </a:prstGeom>
          <a:noFill/>
          <a:ln>
            <a:noFill/>
          </a:ln>
        </p:spPr>
      </p:pic>
      <p:sp>
        <p:nvSpPr>
          <p:cNvPr id="159" name="Google Shape;159;p22"/>
          <p:cNvSpPr/>
          <p:nvPr/>
        </p:nvSpPr>
        <p:spPr>
          <a:xfrm>
            <a:off x="4025836" y="4123099"/>
            <a:ext cx="1563600" cy="1541600"/>
          </a:xfrm>
          <a:prstGeom prst="roundRect">
            <a:avLst>
              <a:gd name="adj" fmla="val 7893"/>
            </a:avLst>
          </a:prstGeom>
          <a:solidFill>
            <a:schemeClr val="lt1"/>
          </a:solidFill>
          <a:ln w="9525" cap="flat" cmpd="sng">
            <a:solidFill>
              <a:srgbClr val="434343"/>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60" name="Google Shape;160;p22"/>
          <p:cNvSpPr/>
          <p:nvPr/>
        </p:nvSpPr>
        <p:spPr>
          <a:xfrm>
            <a:off x="5839153" y="4123099"/>
            <a:ext cx="1563600" cy="1541600"/>
          </a:xfrm>
          <a:prstGeom prst="roundRect">
            <a:avLst>
              <a:gd name="adj" fmla="val 7893"/>
            </a:avLst>
          </a:prstGeom>
          <a:solidFill>
            <a:schemeClr val="lt1"/>
          </a:solidFill>
          <a:ln w="9525" cap="flat" cmpd="sng">
            <a:solidFill>
              <a:srgbClr val="434343"/>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61" name="Google Shape;161;p22"/>
          <p:cNvSpPr/>
          <p:nvPr/>
        </p:nvSpPr>
        <p:spPr>
          <a:xfrm>
            <a:off x="7652472" y="4123099"/>
            <a:ext cx="1563600" cy="1541600"/>
          </a:xfrm>
          <a:prstGeom prst="roundRect">
            <a:avLst>
              <a:gd name="adj" fmla="val 7893"/>
            </a:avLst>
          </a:prstGeom>
          <a:solidFill>
            <a:schemeClr val="lt1"/>
          </a:solidFill>
          <a:ln w="9525" cap="flat" cmpd="sng">
            <a:solidFill>
              <a:srgbClr val="434343"/>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162" name="Google Shape;162;p22"/>
          <p:cNvPicPr preferRelativeResize="0"/>
          <p:nvPr/>
        </p:nvPicPr>
        <p:blipFill>
          <a:blip r:embed="rId5">
            <a:alphaModFix/>
          </a:blip>
          <a:stretch>
            <a:fillRect/>
          </a:stretch>
        </p:blipFill>
        <p:spPr>
          <a:xfrm>
            <a:off x="3097452" y="2968131"/>
            <a:ext cx="1320565" cy="285599"/>
          </a:xfrm>
          <a:prstGeom prst="rect">
            <a:avLst/>
          </a:prstGeom>
          <a:noFill/>
          <a:ln>
            <a:noFill/>
          </a:ln>
        </p:spPr>
      </p:pic>
      <p:pic>
        <p:nvPicPr>
          <p:cNvPr id="163" name="Google Shape;163;p22"/>
          <p:cNvPicPr preferRelativeResize="0"/>
          <p:nvPr/>
        </p:nvPicPr>
        <p:blipFill>
          <a:blip r:embed="rId6">
            <a:alphaModFix/>
          </a:blip>
          <a:stretch>
            <a:fillRect/>
          </a:stretch>
        </p:blipFill>
        <p:spPr>
          <a:xfrm>
            <a:off x="6067766" y="4614666"/>
            <a:ext cx="1106373" cy="558463"/>
          </a:xfrm>
          <a:prstGeom prst="rect">
            <a:avLst/>
          </a:prstGeom>
          <a:noFill/>
          <a:ln>
            <a:noFill/>
          </a:ln>
        </p:spPr>
      </p:pic>
      <p:sp>
        <p:nvSpPr>
          <p:cNvPr id="164" name="Google Shape;164;p22"/>
          <p:cNvSpPr txBox="1"/>
          <p:nvPr/>
        </p:nvSpPr>
        <p:spPr>
          <a:xfrm>
            <a:off x="1616200" y="812959"/>
            <a:ext cx="8959600" cy="608000"/>
          </a:xfrm>
          <a:prstGeom prst="rect">
            <a:avLst/>
          </a:prstGeom>
          <a:noFill/>
          <a:ln>
            <a:noFill/>
          </a:ln>
        </p:spPr>
        <p:txBody>
          <a:bodyPr spcFirstLastPara="1" wrap="square" lIns="121900" tIns="121900" rIns="121900" bIns="121900" anchor="t" anchorCtr="0">
            <a:noAutofit/>
          </a:bodyPr>
          <a:lstStyle/>
          <a:p>
            <a:pPr algn="ctr">
              <a:buClr>
                <a:schemeClr val="dk1"/>
              </a:buClr>
              <a:buSzPts val="1500"/>
            </a:pPr>
            <a:r>
              <a:rPr lang="en" sz="2667" b="1">
                <a:solidFill>
                  <a:srgbClr val="434343"/>
                </a:solidFill>
                <a:latin typeface="Poppins"/>
                <a:ea typeface="Poppins"/>
                <a:cs typeface="Poppins"/>
                <a:sym typeface="Poppins"/>
              </a:rPr>
              <a:t>Trusted by 600+ professional services firms</a:t>
            </a:r>
            <a:endParaRPr sz="2667" b="1">
              <a:solidFill>
                <a:srgbClr val="434343"/>
              </a:solidFill>
              <a:latin typeface="Poppins"/>
              <a:ea typeface="Poppins"/>
              <a:cs typeface="Poppins"/>
              <a:sym typeface="Poppins"/>
            </a:endParaRPr>
          </a:p>
        </p:txBody>
      </p:sp>
      <p:pic>
        <p:nvPicPr>
          <p:cNvPr id="165" name="Google Shape;165;p22" title="Screenshot 2025-04-10 at 15.56.46.png"/>
          <p:cNvPicPr preferRelativeResize="0"/>
          <p:nvPr/>
        </p:nvPicPr>
        <p:blipFill>
          <a:blip r:embed="rId7">
            <a:alphaModFix/>
          </a:blip>
          <a:stretch>
            <a:fillRect/>
          </a:stretch>
        </p:blipFill>
        <p:spPr>
          <a:xfrm>
            <a:off x="4227000" y="4631433"/>
            <a:ext cx="1161261" cy="524800"/>
          </a:xfrm>
          <a:prstGeom prst="rect">
            <a:avLst/>
          </a:prstGeom>
          <a:solidFill>
            <a:schemeClr val="lt1"/>
          </a:solidFill>
          <a:ln w="9525" cap="flat" cmpd="sng">
            <a:solidFill>
              <a:srgbClr val="434343"/>
            </a:solidFill>
            <a:prstDash val="solid"/>
            <a:round/>
            <a:headEnd type="none" w="sm" len="sm"/>
            <a:tailEnd type="none" w="sm" len="sm"/>
          </a:ln>
        </p:spPr>
      </p:pic>
      <p:pic>
        <p:nvPicPr>
          <p:cNvPr id="166" name="Google Shape;166;p22" title="Screenshot 2025-04-10 at 15.58.09.png"/>
          <p:cNvPicPr preferRelativeResize="0"/>
          <p:nvPr/>
        </p:nvPicPr>
        <p:blipFill>
          <a:blip r:embed="rId8">
            <a:alphaModFix/>
          </a:blip>
          <a:stretch>
            <a:fillRect/>
          </a:stretch>
        </p:blipFill>
        <p:spPr>
          <a:xfrm>
            <a:off x="7773981" y="4472948"/>
            <a:ext cx="1320567" cy="8418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4"/>
          <p:cNvSpPr txBox="1"/>
          <p:nvPr/>
        </p:nvSpPr>
        <p:spPr>
          <a:xfrm>
            <a:off x="3062800" y="2544684"/>
            <a:ext cx="6066400" cy="938678"/>
          </a:xfrm>
          <a:prstGeom prst="rect">
            <a:avLst/>
          </a:prstGeom>
          <a:noFill/>
          <a:ln>
            <a:noFill/>
          </a:ln>
        </p:spPr>
        <p:txBody>
          <a:bodyPr spcFirstLastPara="1" wrap="square" lIns="121900" tIns="121900" rIns="121900" bIns="121900" anchor="t" anchorCtr="0">
            <a:spAutoFit/>
          </a:bodyPr>
          <a:lstStyle/>
          <a:p>
            <a:pPr algn="ctr">
              <a:lnSpc>
                <a:spcPct val="125000"/>
              </a:lnSpc>
              <a:buClr>
                <a:schemeClr val="dk1"/>
              </a:buClr>
              <a:buSzPts val="1500"/>
            </a:pPr>
            <a:r>
              <a:rPr lang="en" sz="3600" b="1">
                <a:solidFill>
                  <a:schemeClr val="lt1"/>
                </a:solidFill>
                <a:latin typeface="Poppins"/>
                <a:ea typeface="Poppins"/>
                <a:cs typeface="Poppins"/>
                <a:sym typeface="Poppins"/>
              </a:rPr>
              <a:t>Book in a meeting today</a:t>
            </a:r>
            <a:endParaRPr sz="3600" b="1">
              <a:solidFill>
                <a:schemeClr val="lt1"/>
              </a:solidFill>
              <a:latin typeface="Poppins"/>
              <a:ea typeface="Poppins"/>
              <a:cs typeface="Poppins"/>
              <a:sym typeface="Poppins"/>
            </a:endParaRPr>
          </a:p>
        </p:txBody>
      </p:sp>
      <p:sp>
        <p:nvSpPr>
          <p:cNvPr id="180" name="Google Shape;180;p24"/>
          <p:cNvSpPr/>
          <p:nvPr/>
        </p:nvSpPr>
        <p:spPr>
          <a:xfrm>
            <a:off x="4885400" y="3717717"/>
            <a:ext cx="2421200" cy="595600"/>
          </a:xfrm>
          <a:prstGeom prst="roundRect">
            <a:avLst>
              <a:gd name="adj" fmla="val 16667"/>
            </a:avLst>
          </a:prstGeom>
          <a:no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81" name="Google Shape;181;p24"/>
          <p:cNvSpPr txBox="1"/>
          <p:nvPr/>
        </p:nvSpPr>
        <p:spPr>
          <a:xfrm>
            <a:off x="4885400" y="3717717"/>
            <a:ext cx="2421200" cy="595600"/>
          </a:xfrm>
          <a:prstGeom prst="rect">
            <a:avLst/>
          </a:prstGeom>
          <a:noFill/>
          <a:ln>
            <a:noFill/>
          </a:ln>
        </p:spPr>
        <p:txBody>
          <a:bodyPr spcFirstLastPara="1" wrap="square" lIns="121900" tIns="121900" rIns="121900" bIns="121900" anchor="ctr" anchorCtr="0">
            <a:noAutofit/>
          </a:bodyPr>
          <a:lstStyle/>
          <a:p>
            <a:pPr algn="ctr"/>
            <a:r>
              <a:rPr lang="en" sz="2133">
                <a:solidFill>
                  <a:schemeClr val="lt1"/>
                </a:solidFill>
                <a:uFill>
                  <a:noFill/>
                </a:uFill>
                <a:latin typeface="Poppins Medium"/>
                <a:ea typeface="Poppins Medium"/>
                <a:cs typeface="Poppins Medium"/>
                <a:sym typeface="Poppins Medium"/>
                <a:hlinkClick r:id="rId3">
                  <a:extLst>
                    <a:ext uri="{A12FA001-AC4F-418D-AE19-62706E023703}">
                      <ahyp:hlinkClr xmlns:ahyp="http://schemas.microsoft.com/office/drawing/2018/hyperlinkcolor" val="tx"/>
                    </a:ext>
                  </a:extLst>
                </a:hlinkClick>
              </a:rPr>
              <a:t>Schedule</a:t>
            </a:r>
            <a:endParaRPr sz="2133">
              <a:solidFill>
                <a:schemeClr val="lt1"/>
              </a:solidFill>
              <a:latin typeface="Poppins Medium"/>
              <a:ea typeface="Poppins Medium"/>
              <a:cs typeface="Poppins Medium"/>
              <a:sym typeface="Poppins Medium"/>
            </a:endParaRPr>
          </a:p>
        </p:txBody>
      </p:sp>
      <p:pic>
        <p:nvPicPr>
          <p:cNvPr id="2" name="Picture 1">
            <a:extLst>
              <a:ext uri="{FF2B5EF4-FFF2-40B4-BE49-F238E27FC236}">
                <a16:creationId xmlns:a16="http://schemas.microsoft.com/office/drawing/2014/main" id="{08A9F1FC-A5A6-42A3-D27C-652516DCE38E}"/>
              </a:ext>
            </a:extLst>
          </p:cNvPr>
          <p:cNvPicPr>
            <a:picLocks noChangeAspect="1"/>
          </p:cNvPicPr>
          <p:nvPr/>
        </p:nvPicPr>
        <p:blipFill>
          <a:blip r:embed="rId4"/>
          <a:stretch>
            <a:fillRect/>
          </a:stretch>
        </p:blipFill>
        <p:spPr>
          <a:xfrm>
            <a:off x="-1" y="-37505"/>
            <a:ext cx="12258675" cy="689550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BC841F-7AEA-3F6B-D9BA-0D8E3D09827E}"/>
              </a:ext>
            </a:extLst>
          </p:cNvPr>
          <p:cNvPicPr>
            <a:picLocks noChangeAspect="1"/>
          </p:cNvPicPr>
          <p:nvPr/>
        </p:nvPicPr>
        <p:blipFill>
          <a:blip r:embed="rId2"/>
          <a:stretch>
            <a:fillRect/>
          </a:stretch>
        </p:blipFill>
        <p:spPr>
          <a:xfrm>
            <a:off x="0" y="-1"/>
            <a:ext cx="12192000" cy="6858001"/>
          </a:xfrm>
          <a:prstGeom prst="rect">
            <a:avLst/>
          </a:prstGeom>
        </p:spPr>
      </p:pic>
      <p:sp>
        <p:nvSpPr>
          <p:cNvPr id="5" name="Google Shape;181;p24">
            <a:extLst>
              <a:ext uri="{FF2B5EF4-FFF2-40B4-BE49-F238E27FC236}">
                <a16:creationId xmlns:a16="http://schemas.microsoft.com/office/drawing/2014/main" id="{981511FF-2E80-D271-4343-7D279465BC2F}"/>
              </a:ext>
            </a:extLst>
          </p:cNvPr>
          <p:cNvSpPr txBox="1"/>
          <p:nvPr/>
        </p:nvSpPr>
        <p:spPr>
          <a:xfrm>
            <a:off x="4938712" y="3719515"/>
            <a:ext cx="2190751" cy="61912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 dirty="0">
                <a:solidFill>
                  <a:schemeClr val="lt1"/>
                </a:solidFill>
                <a:uFill>
                  <a:noFill/>
                </a:uFill>
                <a:latin typeface="Poppins Medium"/>
                <a:ea typeface="Poppins Medium"/>
                <a:cs typeface="Poppins Medium"/>
                <a:sym typeface="Poppins Medium"/>
                <a:hlinkClick r:id="rId3">
                  <a:extLst>
                    <a:ext uri="{A12FA001-AC4F-418D-AE19-62706E023703}">
                      <ahyp:hlinkClr xmlns:ahyp="http://schemas.microsoft.com/office/drawing/2018/hyperlinkcolor" val="tx"/>
                    </a:ext>
                  </a:extLst>
                </a:hlinkClick>
              </a:rPr>
              <a:t>Schedule</a:t>
            </a:r>
            <a:endParaRPr sz="100" dirty="0">
              <a:solidFill>
                <a:schemeClr val="lt1"/>
              </a:solidFill>
              <a:latin typeface="Poppins Medium"/>
              <a:ea typeface="Poppins Medium"/>
              <a:cs typeface="Poppins Medium"/>
              <a:sym typeface="Poppins Medium"/>
            </a:endParaRPr>
          </a:p>
        </p:txBody>
      </p:sp>
    </p:spTree>
    <p:extLst>
      <p:ext uri="{BB962C8B-B14F-4D97-AF65-F5344CB8AC3E}">
        <p14:creationId xmlns:p14="http://schemas.microsoft.com/office/powerpoint/2010/main" val="2573245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6210A4-B441-7319-A864-02957C28B332}"/>
              </a:ext>
            </a:extLst>
          </p:cNvPr>
          <p:cNvSpPr txBox="1">
            <a:spLocks/>
          </p:cNvSpPr>
          <p:nvPr/>
        </p:nvSpPr>
        <p:spPr>
          <a:xfrm>
            <a:off x="675774" y="1489106"/>
            <a:ext cx="2415674" cy="4373789"/>
          </a:xfrm>
          <a:prstGeom prst="rect">
            <a:avLst/>
          </a:prstGeom>
        </p:spPr>
        <p:txBody>
          <a:bodyPr lIns="91440" tIns="45720" rIns="91440" bIns="45720" anchor="b"/>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spcBef>
                <a:spcPts val="1000"/>
              </a:spcBef>
            </a:pPr>
            <a:r>
              <a:rPr lang="en-US" sz="1100" b="1" dirty="0">
                <a:ea typeface="+mj-lt"/>
                <a:cs typeface="+mj-lt"/>
              </a:rPr>
              <a:t>Disclaimer</a:t>
            </a:r>
            <a:br>
              <a:rPr lang="en-US" sz="800" dirty="0">
                <a:ea typeface="+mj-lt"/>
                <a:cs typeface="+mj-lt"/>
              </a:rPr>
            </a:br>
            <a:r>
              <a:rPr lang="en-US" sz="800" b="1" dirty="0">
                <a:solidFill>
                  <a:schemeClr val="tx1"/>
                </a:solidFill>
                <a:ea typeface="+mj-lt"/>
                <a:cs typeface="+mj-lt"/>
              </a:rPr>
              <a:t>.</a:t>
            </a:r>
            <a:br>
              <a:rPr lang="en-US" sz="800" dirty="0">
                <a:solidFill>
                  <a:schemeClr val="bg1"/>
                </a:solidFill>
                <a:ea typeface="+mj-lt"/>
                <a:cs typeface="+mj-lt"/>
              </a:rPr>
            </a:br>
            <a:r>
              <a:rPr lang="en-US" sz="800" dirty="0">
                <a:solidFill>
                  <a:schemeClr val="bg1"/>
                </a:solidFill>
                <a:ea typeface="+mj-lt"/>
                <a:cs typeface="+mj-lt"/>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p>
          <a:p>
            <a:pPr>
              <a:spcBef>
                <a:spcPts val="1000"/>
              </a:spcBef>
            </a:pPr>
            <a:r>
              <a:rPr lang="en-US" sz="800" dirty="0">
                <a:solidFill>
                  <a:schemeClr val="bg1"/>
                </a:solidFill>
              </a:rPr>
              <a:t>We disclaim all and any </a:t>
            </a:r>
            <a:r>
              <a:rPr lang="en-US" sz="800" dirty="0">
                <a:solidFill>
                  <a:schemeClr val="bg1"/>
                </a:solidFill>
                <a:ea typeface="+mj-lt"/>
                <a:cs typeface="+mj-lt"/>
              </a:rPr>
              <a:t>liability for any actions you take (or omit to take) in reliance upon the contents of this presentation. </a:t>
            </a:r>
            <a:endParaRPr lang="en-US" sz="800" dirty="0">
              <a:solidFill>
                <a:schemeClr val="bg1"/>
              </a:solidFill>
            </a:endParaRPr>
          </a:p>
          <a:p>
            <a:pPr>
              <a:spcBef>
                <a:spcPts val="1000"/>
              </a:spcBef>
            </a:pPr>
            <a:r>
              <a:rPr lang="en-US" sz="800" dirty="0">
                <a:solidFill>
                  <a:schemeClr val="bg1"/>
                </a:solidFill>
              </a:rPr>
              <a:t>Our contact details are below should you wish to contact us for professional advice.</a:t>
            </a:r>
          </a:p>
          <a:p>
            <a:pPr>
              <a:spcBef>
                <a:spcPts val="1000"/>
              </a:spcBef>
            </a:pPr>
            <a:r>
              <a:rPr lang="en-US" sz="800" dirty="0">
                <a:solidFill>
                  <a:schemeClr val="bg1"/>
                </a:solidFill>
              </a:rPr>
              <a:t>Risk@kareneckstein.co.uk</a:t>
            </a:r>
            <a:endParaRPr lang="en-US" dirty="0">
              <a:solidFill>
                <a:schemeClr val="bg1"/>
              </a:solidFill>
            </a:endParaRPr>
          </a:p>
          <a:p>
            <a:pPr>
              <a:spcBef>
                <a:spcPts val="1000"/>
              </a:spcBef>
            </a:pPr>
            <a:r>
              <a:rPr lang="en-US" sz="800" dirty="0">
                <a:solidFill>
                  <a:schemeClr val="bg1"/>
                </a:solidFill>
              </a:rPr>
              <a:t>07973627039</a:t>
            </a:r>
            <a:endParaRPr lang="en-US" dirty="0">
              <a:solidFill>
                <a:schemeClr val="bg1"/>
              </a:solidFill>
            </a:endParaRPr>
          </a:p>
        </p:txBody>
      </p:sp>
      <p:sp>
        <p:nvSpPr>
          <p:cNvPr id="5" name="Title 4">
            <a:extLst>
              <a:ext uri="{FF2B5EF4-FFF2-40B4-BE49-F238E27FC236}">
                <a16:creationId xmlns:a16="http://schemas.microsoft.com/office/drawing/2014/main" id="{1AB9A513-F982-7911-701B-3B60FC8AFDDE}"/>
              </a:ext>
            </a:extLst>
          </p:cNvPr>
          <p:cNvSpPr>
            <a:spLocks noGrp="1"/>
          </p:cNvSpPr>
          <p:nvPr>
            <p:ph type="title"/>
          </p:nvPr>
        </p:nvSpPr>
        <p:spPr>
          <a:xfrm>
            <a:off x="3390900" y="2198968"/>
            <a:ext cx="8140699" cy="2277781"/>
          </a:xfrm>
        </p:spPr>
        <p:txBody>
          <a:bodyPr lIns="91440" tIns="45720" rIns="91440" bIns="45720" anchor="b"/>
          <a:lstStyle/>
          <a:p>
            <a:pPr>
              <a:spcBef>
                <a:spcPts val="600"/>
              </a:spcBef>
            </a:pPr>
            <a:r>
              <a:rPr lang="en-GB" dirty="0">
                <a:solidFill>
                  <a:schemeClr val="bg1"/>
                </a:solidFill>
              </a:rPr>
              <a:t>Hidden Risk, Missed Revenue: The Referral Problem (and Opportunity) You Can’t Ignore</a:t>
            </a:r>
            <a:br>
              <a:rPr lang="en-GB" dirty="0">
                <a:solidFill>
                  <a:schemeClr val="bg1"/>
                </a:solidFill>
              </a:rPr>
            </a:br>
            <a:br>
              <a:rPr lang="en-GB" dirty="0"/>
            </a:br>
            <a:r>
              <a:rPr lang="en-GB" sz="2000" dirty="0">
                <a:solidFill>
                  <a:schemeClr val="bg1"/>
                </a:solidFill>
              </a:rPr>
              <a:t>Presented by Steve Reynard of RQ for The </a:t>
            </a:r>
            <a:r>
              <a:rPr lang="en-GB" sz="2000" dirty="0" err="1">
                <a:solidFill>
                  <a:schemeClr val="bg1"/>
                </a:solidFill>
              </a:rPr>
              <a:t>RiskBites</a:t>
            </a:r>
            <a:r>
              <a:rPr lang="en-GB" sz="2000" dirty="0">
                <a:solidFill>
                  <a:schemeClr val="bg1"/>
                </a:solidFill>
              </a:rPr>
              <a:t> ® Club​​</a:t>
            </a:r>
            <a:br>
              <a:rPr lang="en-GB" dirty="0"/>
            </a:br>
            <a:r>
              <a:rPr lang="en-GB" sz="2000" dirty="0"/>
              <a:t>For more information contact: </a:t>
            </a:r>
            <a:r>
              <a:rPr lang="en-GB" sz="2000" dirty="0" err="1"/>
              <a:t>steve@rq.app</a:t>
            </a:r>
            <a:br>
              <a:rPr lang="en-GB" sz="2000" dirty="0"/>
            </a:br>
            <a:r>
              <a:rPr lang="en-GB" sz="2000" dirty="0"/>
              <a:t>Or schedule a meeting: </a:t>
            </a:r>
            <a:r>
              <a:rPr lang="en-GB" sz="2000" dirty="0">
                <a:hlinkClick r:id="rId2"/>
              </a:rPr>
              <a:t>https://meetings-eu1.hubspot.com/steve-reynard/rq-demo</a:t>
            </a:r>
            <a:r>
              <a:rPr lang="en-GB" sz="2000" dirty="0"/>
              <a:t> </a:t>
            </a:r>
            <a:endParaRPr lang="en-US" dirty="0"/>
          </a:p>
        </p:txBody>
      </p:sp>
    </p:spTree>
    <p:extLst>
      <p:ext uri="{BB962C8B-B14F-4D97-AF65-F5344CB8AC3E}">
        <p14:creationId xmlns:p14="http://schemas.microsoft.com/office/powerpoint/2010/main" val="123865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12A8F8-F0C7-314E-0162-F4A921E4FEA3}"/>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2200205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4"/>
          <p:cNvSpPr txBox="1"/>
          <p:nvPr/>
        </p:nvSpPr>
        <p:spPr>
          <a:xfrm>
            <a:off x="2463833" y="4199184"/>
            <a:ext cx="3167200" cy="899200"/>
          </a:xfrm>
          <a:prstGeom prst="rect">
            <a:avLst/>
          </a:prstGeom>
          <a:noFill/>
          <a:ln>
            <a:noFill/>
          </a:ln>
        </p:spPr>
        <p:txBody>
          <a:bodyPr spcFirstLastPara="1" wrap="square" lIns="91433" tIns="45700" rIns="91433" bIns="45700" anchor="ctr" anchorCtr="0">
            <a:noAutofit/>
          </a:bodyPr>
          <a:lstStyle/>
          <a:p>
            <a:pPr marL="609585" indent="-406390">
              <a:lnSpc>
                <a:spcPct val="150000"/>
              </a:lnSpc>
              <a:buClr>
                <a:srgbClr val="434343"/>
              </a:buClr>
              <a:buSzPts val="1200"/>
              <a:buFont typeface="Poppins Light"/>
              <a:buChar char="●"/>
            </a:pPr>
            <a:r>
              <a:rPr lang="en" sz="1600">
                <a:solidFill>
                  <a:srgbClr val="434343"/>
                </a:solidFill>
                <a:latin typeface="Poppins Light"/>
                <a:ea typeface="Poppins Light"/>
                <a:cs typeface="Poppins Light"/>
                <a:sym typeface="Poppins Light"/>
              </a:rPr>
              <a:t>High-converting leads </a:t>
            </a:r>
            <a:endParaRPr sz="1600">
              <a:solidFill>
                <a:srgbClr val="434343"/>
              </a:solidFill>
              <a:latin typeface="Poppins Light"/>
              <a:ea typeface="Poppins Light"/>
              <a:cs typeface="Poppins Light"/>
              <a:sym typeface="Poppins Light"/>
            </a:endParaRPr>
          </a:p>
          <a:p>
            <a:pPr marL="609585" indent="-406390">
              <a:lnSpc>
                <a:spcPct val="150000"/>
              </a:lnSpc>
              <a:buClr>
                <a:srgbClr val="434343"/>
              </a:buClr>
              <a:buSzPts val="1200"/>
              <a:buFont typeface="Poppins Light"/>
              <a:buChar char="●"/>
            </a:pPr>
            <a:r>
              <a:rPr lang="en" sz="1600">
                <a:solidFill>
                  <a:srgbClr val="434343"/>
                </a:solidFill>
                <a:latin typeface="Poppins Light"/>
                <a:ea typeface="Poppins Light"/>
                <a:cs typeface="Poppins Light"/>
                <a:sym typeface="Poppins Light"/>
              </a:rPr>
              <a:t>Scalable channel</a:t>
            </a:r>
            <a:endParaRPr sz="1600">
              <a:solidFill>
                <a:srgbClr val="434343"/>
              </a:solidFill>
              <a:latin typeface="Poppins Light"/>
              <a:ea typeface="Poppins Light"/>
              <a:cs typeface="Poppins Light"/>
              <a:sym typeface="Poppins Light"/>
            </a:endParaRPr>
          </a:p>
        </p:txBody>
      </p:sp>
      <p:sp>
        <p:nvSpPr>
          <p:cNvPr id="67" name="Google Shape;67;p14"/>
          <p:cNvSpPr txBox="1"/>
          <p:nvPr/>
        </p:nvSpPr>
        <p:spPr>
          <a:xfrm>
            <a:off x="9223621" y="303001"/>
            <a:ext cx="2642800" cy="256505"/>
          </a:xfrm>
          <a:prstGeom prst="rect">
            <a:avLst/>
          </a:prstGeom>
          <a:noFill/>
          <a:ln>
            <a:noFill/>
          </a:ln>
        </p:spPr>
        <p:txBody>
          <a:bodyPr spcFirstLastPara="1" wrap="square" lIns="91433" tIns="45700" rIns="91433" bIns="45700" anchor="t" anchorCtr="0">
            <a:spAutoFit/>
          </a:bodyPr>
          <a:lstStyle/>
          <a:p>
            <a:pPr algn="r">
              <a:buClr>
                <a:srgbClr val="000000"/>
              </a:buClr>
              <a:buSzPts val="1100"/>
            </a:pPr>
            <a:r>
              <a:rPr lang="en" sz="1067">
                <a:solidFill>
                  <a:srgbClr val="434343"/>
                </a:solidFill>
                <a:latin typeface="Open Sans Light"/>
                <a:ea typeface="Open Sans Light"/>
                <a:cs typeface="Open Sans Light"/>
                <a:sym typeface="Open Sans Light"/>
              </a:rPr>
              <a:t>Private &amp; Confidential</a:t>
            </a:r>
            <a:endParaRPr sz="1067">
              <a:solidFill>
                <a:srgbClr val="434343"/>
              </a:solidFill>
              <a:latin typeface="Open Sans Light"/>
              <a:ea typeface="Open Sans Light"/>
              <a:cs typeface="Open Sans Light"/>
              <a:sym typeface="Open Sans Light"/>
            </a:endParaRPr>
          </a:p>
        </p:txBody>
      </p:sp>
      <p:sp>
        <p:nvSpPr>
          <p:cNvPr id="68" name="Google Shape;68;p14"/>
          <p:cNvSpPr txBox="1">
            <a:spLocks noGrp="1"/>
          </p:cNvSpPr>
          <p:nvPr>
            <p:ph type="sldNum" idx="12"/>
          </p:nvPr>
        </p:nvSpPr>
        <p:spPr>
          <a:xfrm>
            <a:off x="11296611" y="6217623"/>
            <a:ext cx="731600" cy="524800"/>
          </a:xfrm>
          <a:prstGeom prst="rect">
            <a:avLst/>
          </a:prstGeom>
        </p:spPr>
        <p:txBody>
          <a:bodyPr spcFirstLastPara="1" wrap="square" lIns="91433" tIns="91433" rIns="91433" bIns="91433" anchor="b" anchorCtr="0">
            <a:normAutofit/>
          </a:bodyPr>
          <a:lstStyle/>
          <a:p>
            <a:fld id="{00000000-1234-1234-1234-123412341234}" type="slidenum">
              <a:rPr lang="en"/>
              <a:pPr/>
              <a:t>3</a:t>
            </a:fld>
            <a:endParaRPr/>
          </a:p>
        </p:txBody>
      </p:sp>
      <p:cxnSp>
        <p:nvCxnSpPr>
          <p:cNvPr id="69" name="Google Shape;69;p14"/>
          <p:cNvCxnSpPr/>
          <p:nvPr/>
        </p:nvCxnSpPr>
        <p:spPr>
          <a:xfrm rot="10800000">
            <a:off x="3684233" y="3484768"/>
            <a:ext cx="726400" cy="0"/>
          </a:xfrm>
          <a:prstGeom prst="straightConnector1">
            <a:avLst/>
          </a:prstGeom>
          <a:noFill/>
          <a:ln w="28575" cap="flat" cmpd="sng">
            <a:solidFill>
              <a:schemeClr val="accent1"/>
            </a:solidFill>
            <a:prstDash val="solid"/>
            <a:round/>
            <a:headEnd type="none" w="med" len="med"/>
            <a:tailEnd type="triangle" w="med" len="med"/>
          </a:ln>
        </p:spPr>
      </p:cxnSp>
      <p:cxnSp>
        <p:nvCxnSpPr>
          <p:cNvPr id="70" name="Google Shape;70;p14"/>
          <p:cNvCxnSpPr/>
          <p:nvPr/>
        </p:nvCxnSpPr>
        <p:spPr>
          <a:xfrm>
            <a:off x="7811333" y="3484768"/>
            <a:ext cx="726400" cy="0"/>
          </a:xfrm>
          <a:prstGeom prst="straightConnector1">
            <a:avLst/>
          </a:prstGeom>
          <a:noFill/>
          <a:ln w="28575" cap="flat" cmpd="sng">
            <a:solidFill>
              <a:schemeClr val="accent1"/>
            </a:solidFill>
            <a:prstDash val="solid"/>
            <a:round/>
            <a:headEnd type="none" w="med" len="med"/>
            <a:tailEnd type="triangle" w="med" len="med"/>
          </a:ln>
        </p:spPr>
      </p:cxnSp>
      <p:sp>
        <p:nvSpPr>
          <p:cNvPr id="71" name="Google Shape;71;p14"/>
          <p:cNvSpPr txBox="1"/>
          <p:nvPr/>
        </p:nvSpPr>
        <p:spPr>
          <a:xfrm>
            <a:off x="6432751" y="3756023"/>
            <a:ext cx="3483600" cy="424800"/>
          </a:xfrm>
          <a:prstGeom prst="rect">
            <a:avLst/>
          </a:prstGeom>
          <a:noFill/>
          <a:ln>
            <a:noFill/>
          </a:ln>
        </p:spPr>
        <p:txBody>
          <a:bodyPr spcFirstLastPara="1" wrap="square" lIns="91433" tIns="45700" rIns="91433" bIns="45700" anchor="t" anchorCtr="0">
            <a:noAutofit/>
          </a:bodyPr>
          <a:lstStyle/>
          <a:p>
            <a:pPr algn="ctr">
              <a:lnSpc>
                <a:spcPct val="150000"/>
              </a:lnSpc>
              <a:spcAft>
                <a:spcPts val="1333"/>
              </a:spcAft>
            </a:pPr>
            <a:r>
              <a:rPr lang="en" sz="2400" b="1">
                <a:solidFill>
                  <a:srgbClr val="434343"/>
                </a:solidFill>
                <a:latin typeface="Poppins"/>
                <a:ea typeface="Poppins"/>
                <a:cs typeface="Poppins"/>
                <a:sym typeface="Poppins"/>
              </a:rPr>
              <a:t>Outbound referrals </a:t>
            </a:r>
            <a:endParaRPr sz="1600" b="1">
              <a:solidFill>
                <a:srgbClr val="434343"/>
              </a:solidFill>
              <a:latin typeface="Poppins"/>
              <a:ea typeface="Poppins"/>
              <a:cs typeface="Poppins"/>
              <a:sym typeface="Poppins"/>
            </a:endParaRPr>
          </a:p>
        </p:txBody>
      </p:sp>
      <p:sp>
        <p:nvSpPr>
          <p:cNvPr id="72" name="Google Shape;72;p14"/>
          <p:cNvSpPr txBox="1"/>
          <p:nvPr/>
        </p:nvSpPr>
        <p:spPr>
          <a:xfrm>
            <a:off x="2017451" y="3756009"/>
            <a:ext cx="4060000" cy="424800"/>
          </a:xfrm>
          <a:prstGeom prst="rect">
            <a:avLst/>
          </a:prstGeom>
          <a:noFill/>
          <a:ln>
            <a:noFill/>
          </a:ln>
        </p:spPr>
        <p:txBody>
          <a:bodyPr spcFirstLastPara="1" wrap="square" lIns="91433" tIns="45700" rIns="91433" bIns="45700" anchor="t" anchorCtr="0">
            <a:noAutofit/>
          </a:bodyPr>
          <a:lstStyle/>
          <a:p>
            <a:pPr algn="ctr">
              <a:lnSpc>
                <a:spcPct val="150000"/>
              </a:lnSpc>
              <a:spcAft>
                <a:spcPts val="1333"/>
              </a:spcAft>
            </a:pPr>
            <a:r>
              <a:rPr lang="en" sz="2400" b="1">
                <a:solidFill>
                  <a:srgbClr val="434343"/>
                </a:solidFill>
                <a:latin typeface="Poppins"/>
                <a:ea typeface="Poppins"/>
                <a:cs typeface="Poppins"/>
                <a:sym typeface="Poppins"/>
              </a:rPr>
              <a:t>Inbound referrals</a:t>
            </a:r>
            <a:endParaRPr sz="1600">
              <a:solidFill>
                <a:srgbClr val="434343"/>
              </a:solidFill>
              <a:latin typeface="Poppins Light"/>
              <a:ea typeface="Poppins Light"/>
              <a:cs typeface="Poppins Light"/>
              <a:sym typeface="Poppins Light"/>
            </a:endParaRPr>
          </a:p>
        </p:txBody>
      </p:sp>
      <p:sp>
        <p:nvSpPr>
          <p:cNvPr id="73" name="Google Shape;73;p14"/>
          <p:cNvSpPr txBox="1"/>
          <p:nvPr/>
        </p:nvSpPr>
        <p:spPr>
          <a:xfrm>
            <a:off x="6382132" y="4217785"/>
            <a:ext cx="3584800" cy="1354176"/>
          </a:xfrm>
          <a:prstGeom prst="rect">
            <a:avLst/>
          </a:prstGeom>
          <a:noFill/>
          <a:ln>
            <a:noFill/>
          </a:ln>
        </p:spPr>
        <p:txBody>
          <a:bodyPr spcFirstLastPara="1" wrap="square" lIns="121900" tIns="121900" rIns="121900" bIns="121900" anchor="t" anchorCtr="0">
            <a:spAutoFit/>
          </a:bodyPr>
          <a:lstStyle/>
          <a:p>
            <a:pPr marL="609585" indent="-406390">
              <a:lnSpc>
                <a:spcPct val="150000"/>
              </a:lnSpc>
              <a:buClr>
                <a:srgbClr val="434343"/>
              </a:buClr>
              <a:buSzPts val="1200"/>
              <a:buFont typeface="Poppins Light"/>
              <a:buChar char="●"/>
            </a:pPr>
            <a:r>
              <a:rPr lang="en" sz="1600">
                <a:solidFill>
                  <a:srgbClr val="434343"/>
                </a:solidFill>
                <a:latin typeface="Poppins Light"/>
                <a:ea typeface="Poppins Light"/>
                <a:cs typeface="Poppins Light"/>
                <a:sym typeface="Poppins Light"/>
              </a:rPr>
              <a:t>Retain and delight clients </a:t>
            </a:r>
            <a:endParaRPr sz="1600">
              <a:solidFill>
                <a:srgbClr val="434343"/>
              </a:solidFill>
              <a:latin typeface="Poppins Light"/>
              <a:ea typeface="Poppins Light"/>
              <a:cs typeface="Poppins Light"/>
              <a:sym typeface="Poppins Light"/>
            </a:endParaRPr>
          </a:p>
          <a:p>
            <a:pPr marL="609585" indent="-406390">
              <a:lnSpc>
                <a:spcPct val="150000"/>
              </a:lnSpc>
              <a:buClr>
                <a:srgbClr val="434343"/>
              </a:buClr>
              <a:buSzPts val="1200"/>
              <a:buFont typeface="Poppins Light"/>
              <a:buChar char="●"/>
            </a:pPr>
            <a:r>
              <a:rPr lang="en" sz="1600">
                <a:solidFill>
                  <a:srgbClr val="434343"/>
                </a:solidFill>
                <a:latin typeface="Poppins Light"/>
                <a:ea typeface="Poppins Light"/>
                <a:cs typeface="Poppins Light"/>
                <a:sym typeface="Poppins Light"/>
              </a:rPr>
              <a:t>Increase your share of wallet </a:t>
            </a:r>
            <a:endParaRPr sz="2400"/>
          </a:p>
        </p:txBody>
      </p:sp>
      <p:sp>
        <p:nvSpPr>
          <p:cNvPr id="74" name="Google Shape;74;p14"/>
          <p:cNvSpPr txBox="1"/>
          <p:nvPr/>
        </p:nvSpPr>
        <p:spPr>
          <a:xfrm>
            <a:off x="1616200" y="1409018"/>
            <a:ext cx="8959600" cy="1272231"/>
          </a:xfrm>
          <a:prstGeom prst="rect">
            <a:avLst/>
          </a:prstGeom>
          <a:noFill/>
          <a:ln>
            <a:noFill/>
          </a:ln>
        </p:spPr>
        <p:txBody>
          <a:bodyPr spcFirstLastPara="1" wrap="square" lIns="121900" tIns="121900" rIns="121900" bIns="121900" anchor="t" anchorCtr="0">
            <a:spAutoFit/>
          </a:bodyPr>
          <a:lstStyle/>
          <a:p>
            <a:pPr algn="ctr">
              <a:lnSpc>
                <a:spcPct val="125000"/>
              </a:lnSpc>
              <a:buClr>
                <a:schemeClr val="dk1"/>
              </a:buClr>
              <a:buSzPts val="1500"/>
            </a:pPr>
            <a:r>
              <a:rPr lang="en" sz="2667" b="1">
                <a:solidFill>
                  <a:srgbClr val="434343"/>
                </a:solidFill>
                <a:latin typeface="Poppins"/>
                <a:ea typeface="Poppins"/>
                <a:cs typeface="Poppins"/>
                <a:sym typeface="Poppins"/>
              </a:rPr>
              <a:t>Referrals from clients and fellow professionals are your biggest growth opportunity</a:t>
            </a:r>
            <a:endParaRPr sz="2667" b="1">
              <a:solidFill>
                <a:srgbClr val="434343"/>
              </a:solidFill>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5"/>
          <p:cNvSpPr txBox="1"/>
          <p:nvPr/>
        </p:nvSpPr>
        <p:spPr>
          <a:xfrm>
            <a:off x="9223621" y="303001"/>
            <a:ext cx="2642800" cy="256505"/>
          </a:xfrm>
          <a:prstGeom prst="rect">
            <a:avLst/>
          </a:prstGeom>
          <a:noFill/>
          <a:ln>
            <a:noFill/>
          </a:ln>
        </p:spPr>
        <p:txBody>
          <a:bodyPr spcFirstLastPara="1" wrap="square" lIns="91433" tIns="45700" rIns="91433" bIns="45700" anchor="t" anchorCtr="0">
            <a:spAutoFit/>
          </a:bodyPr>
          <a:lstStyle/>
          <a:p>
            <a:pPr algn="r">
              <a:buClr>
                <a:srgbClr val="000000"/>
              </a:buClr>
              <a:buSzPts val="1100"/>
            </a:pPr>
            <a:r>
              <a:rPr lang="en" sz="1067">
                <a:solidFill>
                  <a:srgbClr val="434343"/>
                </a:solidFill>
                <a:latin typeface="Open Sans Light"/>
                <a:ea typeface="Open Sans Light"/>
                <a:cs typeface="Open Sans Light"/>
                <a:sym typeface="Open Sans Light"/>
              </a:rPr>
              <a:t>Private &amp; Confidential</a:t>
            </a:r>
            <a:endParaRPr sz="1067">
              <a:solidFill>
                <a:srgbClr val="434343"/>
              </a:solidFill>
              <a:latin typeface="Open Sans Light"/>
              <a:ea typeface="Open Sans Light"/>
              <a:cs typeface="Open Sans Light"/>
              <a:sym typeface="Open Sans Light"/>
            </a:endParaRPr>
          </a:p>
        </p:txBody>
      </p:sp>
      <p:sp>
        <p:nvSpPr>
          <p:cNvPr id="80" name="Google Shape;80;p15"/>
          <p:cNvSpPr txBox="1">
            <a:spLocks noGrp="1"/>
          </p:cNvSpPr>
          <p:nvPr>
            <p:ph type="sldNum" idx="12"/>
          </p:nvPr>
        </p:nvSpPr>
        <p:spPr>
          <a:xfrm>
            <a:off x="11296611" y="6217623"/>
            <a:ext cx="731600" cy="524800"/>
          </a:xfrm>
          <a:prstGeom prst="rect">
            <a:avLst/>
          </a:prstGeom>
        </p:spPr>
        <p:txBody>
          <a:bodyPr spcFirstLastPara="1" wrap="square" lIns="91433" tIns="91433" rIns="91433" bIns="91433" anchor="b" anchorCtr="0">
            <a:normAutofit/>
          </a:bodyPr>
          <a:lstStyle/>
          <a:p>
            <a:fld id="{00000000-1234-1234-1234-123412341234}" type="slidenum">
              <a:rPr lang="en"/>
              <a:pPr/>
              <a:t>4</a:t>
            </a:fld>
            <a:endParaRPr/>
          </a:p>
        </p:txBody>
      </p:sp>
      <p:pic>
        <p:nvPicPr>
          <p:cNvPr id="81" name="Google Shape;81;p15" title="Group 1000004392 (1).png"/>
          <p:cNvPicPr preferRelativeResize="0"/>
          <p:nvPr/>
        </p:nvPicPr>
        <p:blipFill>
          <a:blip r:embed="rId3">
            <a:alphaModFix/>
          </a:blip>
          <a:stretch>
            <a:fillRect/>
          </a:stretch>
        </p:blipFill>
        <p:spPr>
          <a:xfrm>
            <a:off x="3466417" y="3018867"/>
            <a:ext cx="5259168" cy="2770800"/>
          </a:xfrm>
          <a:prstGeom prst="rect">
            <a:avLst/>
          </a:prstGeom>
          <a:noFill/>
          <a:ln>
            <a:noFill/>
          </a:ln>
        </p:spPr>
      </p:pic>
      <p:sp>
        <p:nvSpPr>
          <p:cNvPr id="82" name="Google Shape;82;p15"/>
          <p:cNvSpPr txBox="1"/>
          <p:nvPr/>
        </p:nvSpPr>
        <p:spPr>
          <a:xfrm>
            <a:off x="1616200" y="1409018"/>
            <a:ext cx="8959600" cy="1272231"/>
          </a:xfrm>
          <a:prstGeom prst="rect">
            <a:avLst/>
          </a:prstGeom>
          <a:noFill/>
          <a:ln>
            <a:noFill/>
          </a:ln>
        </p:spPr>
        <p:txBody>
          <a:bodyPr spcFirstLastPara="1" wrap="square" lIns="121900" tIns="121900" rIns="121900" bIns="121900" anchor="t" anchorCtr="0">
            <a:spAutoFit/>
          </a:bodyPr>
          <a:lstStyle/>
          <a:p>
            <a:pPr algn="ctr">
              <a:lnSpc>
                <a:spcPct val="125000"/>
              </a:lnSpc>
              <a:buClr>
                <a:schemeClr val="dk1"/>
              </a:buClr>
              <a:buSzPts val="1500"/>
            </a:pPr>
            <a:r>
              <a:rPr lang="en" sz="2667" b="1">
                <a:solidFill>
                  <a:srgbClr val="434343"/>
                </a:solidFill>
                <a:latin typeface="Poppins"/>
                <a:ea typeface="Poppins"/>
                <a:cs typeface="Poppins"/>
                <a:sym typeface="Poppins"/>
              </a:rPr>
              <a:t>But most firms still rely on spreadsheets to track and manage referrals…</a:t>
            </a:r>
            <a:endParaRPr sz="2667" b="1">
              <a:solidFill>
                <a:srgbClr val="434343"/>
              </a:solidFill>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6"/>
          <p:cNvSpPr txBox="1"/>
          <p:nvPr/>
        </p:nvSpPr>
        <p:spPr>
          <a:xfrm>
            <a:off x="9223621" y="303001"/>
            <a:ext cx="2642800" cy="256505"/>
          </a:xfrm>
          <a:prstGeom prst="rect">
            <a:avLst/>
          </a:prstGeom>
          <a:noFill/>
          <a:ln>
            <a:noFill/>
          </a:ln>
        </p:spPr>
        <p:txBody>
          <a:bodyPr spcFirstLastPara="1" wrap="square" lIns="91433" tIns="45700" rIns="91433" bIns="45700" anchor="t" anchorCtr="0">
            <a:spAutoFit/>
          </a:bodyPr>
          <a:lstStyle/>
          <a:p>
            <a:pPr algn="r">
              <a:buClr>
                <a:srgbClr val="000000"/>
              </a:buClr>
              <a:buSzPts val="1100"/>
            </a:pPr>
            <a:r>
              <a:rPr lang="en" sz="1067">
                <a:solidFill>
                  <a:srgbClr val="434343"/>
                </a:solidFill>
                <a:latin typeface="Open Sans Light"/>
                <a:ea typeface="Open Sans Light"/>
                <a:cs typeface="Open Sans Light"/>
                <a:sym typeface="Open Sans Light"/>
              </a:rPr>
              <a:t>Private &amp; Confidential</a:t>
            </a:r>
            <a:endParaRPr sz="1067">
              <a:solidFill>
                <a:srgbClr val="434343"/>
              </a:solidFill>
              <a:latin typeface="Open Sans Light"/>
              <a:ea typeface="Open Sans Light"/>
              <a:cs typeface="Open Sans Light"/>
              <a:sym typeface="Open Sans Light"/>
            </a:endParaRPr>
          </a:p>
        </p:txBody>
      </p:sp>
      <p:sp>
        <p:nvSpPr>
          <p:cNvPr id="88" name="Google Shape;88;p16"/>
          <p:cNvSpPr txBox="1"/>
          <p:nvPr/>
        </p:nvSpPr>
        <p:spPr>
          <a:xfrm>
            <a:off x="1062585" y="1016340"/>
            <a:ext cx="10066800" cy="502726"/>
          </a:xfrm>
          <a:prstGeom prst="rect">
            <a:avLst/>
          </a:prstGeom>
          <a:noFill/>
          <a:ln>
            <a:noFill/>
          </a:ln>
        </p:spPr>
        <p:txBody>
          <a:bodyPr spcFirstLastPara="1" wrap="square" lIns="91433" tIns="45700" rIns="91433" bIns="45700" anchor="t" anchorCtr="0">
            <a:spAutoFit/>
          </a:bodyPr>
          <a:lstStyle/>
          <a:p>
            <a:pPr>
              <a:buClr>
                <a:schemeClr val="dk1"/>
              </a:buClr>
              <a:buSzPts val="1500"/>
            </a:pPr>
            <a:endParaRPr sz="2667" b="1">
              <a:solidFill>
                <a:srgbClr val="434343"/>
              </a:solidFill>
              <a:latin typeface="Poppins"/>
              <a:ea typeface="Poppins"/>
              <a:cs typeface="Poppins"/>
              <a:sym typeface="Poppins"/>
            </a:endParaRPr>
          </a:p>
        </p:txBody>
      </p:sp>
      <p:sp>
        <p:nvSpPr>
          <p:cNvPr id="89" name="Google Shape;89;p16"/>
          <p:cNvSpPr txBox="1">
            <a:spLocks noGrp="1"/>
          </p:cNvSpPr>
          <p:nvPr>
            <p:ph type="sldNum" idx="12"/>
          </p:nvPr>
        </p:nvSpPr>
        <p:spPr>
          <a:xfrm>
            <a:off x="11296611" y="6217623"/>
            <a:ext cx="731600" cy="524800"/>
          </a:xfrm>
          <a:prstGeom prst="rect">
            <a:avLst/>
          </a:prstGeom>
        </p:spPr>
        <p:txBody>
          <a:bodyPr spcFirstLastPara="1" wrap="square" lIns="91433" tIns="91433" rIns="91433" bIns="91433" anchor="b" anchorCtr="0">
            <a:normAutofit/>
          </a:bodyPr>
          <a:lstStyle/>
          <a:p>
            <a:fld id="{00000000-1234-1234-1234-123412341234}" type="slidenum">
              <a:rPr lang="en"/>
              <a:pPr/>
              <a:t>5</a:t>
            </a:fld>
            <a:endParaRPr/>
          </a:p>
        </p:txBody>
      </p:sp>
      <p:sp>
        <p:nvSpPr>
          <p:cNvPr id="90" name="Google Shape;90;p16"/>
          <p:cNvSpPr txBox="1"/>
          <p:nvPr/>
        </p:nvSpPr>
        <p:spPr>
          <a:xfrm>
            <a:off x="0" y="1925533"/>
            <a:ext cx="12192000" cy="782225"/>
          </a:xfrm>
          <a:prstGeom prst="rect">
            <a:avLst/>
          </a:prstGeom>
          <a:noFill/>
          <a:ln>
            <a:noFill/>
          </a:ln>
        </p:spPr>
        <p:txBody>
          <a:bodyPr spcFirstLastPara="1" wrap="square" lIns="121900" tIns="121900" rIns="121900" bIns="121900" anchor="t" anchorCtr="0">
            <a:spAutoFit/>
          </a:bodyPr>
          <a:lstStyle/>
          <a:p>
            <a:pPr algn="ctr">
              <a:lnSpc>
                <a:spcPct val="150000"/>
              </a:lnSpc>
              <a:spcAft>
                <a:spcPts val="1333"/>
              </a:spcAft>
            </a:pPr>
            <a:r>
              <a:rPr lang="en" sz="1600">
                <a:solidFill>
                  <a:srgbClr val="434343"/>
                </a:solidFill>
                <a:latin typeface="Poppins Light"/>
                <a:ea typeface="Poppins Light"/>
                <a:cs typeface="Poppins Light"/>
                <a:sym typeface="Poppins Light"/>
              </a:rPr>
              <a:t>We’ve yet to meet a firm that knows:</a:t>
            </a:r>
            <a:endParaRPr sz="1600">
              <a:solidFill>
                <a:srgbClr val="434343"/>
              </a:solidFill>
              <a:latin typeface="Poppins Light"/>
              <a:ea typeface="Poppins Light"/>
              <a:cs typeface="Poppins Light"/>
              <a:sym typeface="Poppins Light"/>
            </a:endParaRPr>
          </a:p>
        </p:txBody>
      </p:sp>
      <p:sp>
        <p:nvSpPr>
          <p:cNvPr id="91" name="Google Shape;91;p16"/>
          <p:cNvSpPr txBox="1"/>
          <p:nvPr/>
        </p:nvSpPr>
        <p:spPr>
          <a:xfrm>
            <a:off x="0" y="4919667"/>
            <a:ext cx="12192000" cy="782225"/>
          </a:xfrm>
          <a:prstGeom prst="rect">
            <a:avLst/>
          </a:prstGeom>
          <a:noFill/>
          <a:ln>
            <a:noFill/>
          </a:ln>
        </p:spPr>
        <p:txBody>
          <a:bodyPr spcFirstLastPara="1" wrap="square" lIns="121900" tIns="121900" rIns="121900" bIns="121900" anchor="t" anchorCtr="0">
            <a:spAutoFit/>
          </a:bodyPr>
          <a:lstStyle/>
          <a:p>
            <a:pPr algn="ctr">
              <a:lnSpc>
                <a:spcPct val="150000"/>
              </a:lnSpc>
              <a:spcAft>
                <a:spcPts val="1333"/>
              </a:spcAft>
            </a:pPr>
            <a:r>
              <a:rPr lang="en" sz="1600">
                <a:solidFill>
                  <a:srgbClr val="434343"/>
                </a:solidFill>
                <a:latin typeface="Poppins Light"/>
                <a:ea typeface="Poppins Light"/>
                <a:cs typeface="Poppins Light"/>
                <a:sym typeface="Poppins Light"/>
              </a:rPr>
              <a:t>And that’s a problem.</a:t>
            </a:r>
            <a:endParaRPr sz="1600">
              <a:solidFill>
                <a:srgbClr val="434343"/>
              </a:solidFill>
              <a:latin typeface="Poppins Light"/>
              <a:ea typeface="Poppins Light"/>
              <a:cs typeface="Poppins Light"/>
              <a:sym typeface="Poppins Light"/>
            </a:endParaRPr>
          </a:p>
        </p:txBody>
      </p:sp>
      <p:sp>
        <p:nvSpPr>
          <p:cNvPr id="92" name="Google Shape;92;p16"/>
          <p:cNvSpPr txBox="1"/>
          <p:nvPr/>
        </p:nvSpPr>
        <p:spPr>
          <a:xfrm>
            <a:off x="1616200" y="1409025"/>
            <a:ext cx="8959600" cy="608000"/>
          </a:xfrm>
          <a:prstGeom prst="rect">
            <a:avLst/>
          </a:prstGeom>
          <a:noFill/>
          <a:ln>
            <a:noFill/>
          </a:ln>
        </p:spPr>
        <p:txBody>
          <a:bodyPr spcFirstLastPara="1" wrap="square" lIns="121900" tIns="121900" rIns="121900" bIns="121900" anchor="t" anchorCtr="0">
            <a:noAutofit/>
          </a:bodyPr>
          <a:lstStyle/>
          <a:p>
            <a:pPr algn="ctr">
              <a:buClr>
                <a:schemeClr val="dk1"/>
              </a:buClr>
              <a:buSzPts val="1500"/>
            </a:pPr>
            <a:r>
              <a:rPr lang="en" sz="2667" b="1">
                <a:solidFill>
                  <a:srgbClr val="434343"/>
                </a:solidFill>
                <a:latin typeface="Poppins"/>
                <a:ea typeface="Poppins"/>
                <a:cs typeface="Poppins"/>
                <a:sym typeface="Poppins"/>
              </a:rPr>
              <a:t>… resulting in a data black hole</a:t>
            </a:r>
            <a:endParaRPr sz="2667" b="1">
              <a:solidFill>
                <a:srgbClr val="434343"/>
              </a:solidFill>
              <a:latin typeface="Poppins"/>
              <a:ea typeface="Poppins"/>
              <a:cs typeface="Poppins"/>
              <a:sym typeface="Poppins"/>
            </a:endParaRPr>
          </a:p>
        </p:txBody>
      </p:sp>
      <p:sp>
        <p:nvSpPr>
          <p:cNvPr id="93" name="Google Shape;93;p16"/>
          <p:cNvSpPr txBox="1"/>
          <p:nvPr/>
        </p:nvSpPr>
        <p:spPr>
          <a:xfrm>
            <a:off x="2622600" y="2824333"/>
            <a:ext cx="6946800" cy="1571600"/>
          </a:xfrm>
          <a:prstGeom prst="rect">
            <a:avLst/>
          </a:prstGeom>
          <a:noFill/>
          <a:ln>
            <a:noFill/>
          </a:ln>
        </p:spPr>
        <p:txBody>
          <a:bodyPr spcFirstLastPara="1" wrap="square" lIns="91433" tIns="45700" rIns="91433" bIns="45700" anchor="t" anchorCtr="0">
            <a:noAutofit/>
          </a:bodyPr>
          <a:lstStyle/>
          <a:p>
            <a:pPr marL="609585" indent="-414856">
              <a:lnSpc>
                <a:spcPct val="150000"/>
              </a:lnSpc>
              <a:buClr>
                <a:srgbClr val="434343"/>
              </a:buClr>
              <a:buSzPts val="1300"/>
              <a:buFont typeface="Poppins Light"/>
              <a:buAutoNum type="arabicPeriod"/>
            </a:pPr>
            <a:r>
              <a:rPr lang="en" sz="1733">
                <a:solidFill>
                  <a:srgbClr val="434343"/>
                </a:solidFill>
                <a:latin typeface="Poppins Light"/>
                <a:ea typeface="Poppins Light"/>
                <a:cs typeface="Poppins Light"/>
                <a:sym typeface="Poppins Light"/>
              </a:rPr>
              <a:t>How many referrals are going in, out, or within the firm</a:t>
            </a:r>
            <a:endParaRPr sz="1733">
              <a:solidFill>
                <a:srgbClr val="434343"/>
              </a:solidFill>
              <a:latin typeface="Poppins Light"/>
              <a:ea typeface="Poppins Light"/>
              <a:cs typeface="Poppins Light"/>
              <a:sym typeface="Poppins Light"/>
            </a:endParaRPr>
          </a:p>
          <a:p>
            <a:pPr marL="609585" indent="-414856">
              <a:lnSpc>
                <a:spcPct val="150000"/>
              </a:lnSpc>
              <a:buClr>
                <a:srgbClr val="434343"/>
              </a:buClr>
              <a:buSzPts val="1300"/>
              <a:buFont typeface="Poppins Light"/>
              <a:buAutoNum type="arabicPeriod"/>
            </a:pPr>
            <a:r>
              <a:rPr lang="en" sz="1733">
                <a:solidFill>
                  <a:srgbClr val="434343"/>
                </a:solidFill>
                <a:latin typeface="Poppins Light"/>
                <a:ea typeface="Poppins Light"/>
                <a:cs typeface="Poppins Light"/>
                <a:sym typeface="Poppins Light"/>
              </a:rPr>
              <a:t>Who are they going to – and why</a:t>
            </a:r>
            <a:endParaRPr sz="1733">
              <a:solidFill>
                <a:srgbClr val="434343"/>
              </a:solidFill>
              <a:latin typeface="Poppins Light"/>
              <a:ea typeface="Poppins Light"/>
              <a:cs typeface="Poppins Light"/>
              <a:sym typeface="Poppins Light"/>
            </a:endParaRPr>
          </a:p>
          <a:p>
            <a:pPr marL="609585" indent="-414856">
              <a:lnSpc>
                <a:spcPct val="150000"/>
              </a:lnSpc>
              <a:buClr>
                <a:srgbClr val="434343"/>
              </a:buClr>
              <a:buSzPts val="1300"/>
              <a:buFont typeface="Poppins Light"/>
              <a:buAutoNum type="arabicPeriod"/>
            </a:pPr>
            <a:r>
              <a:rPr lang="en" sz="1733">
                <a:solidFill>
                  <a:srgbClr val="434343"/>
                </a:solidFill>
                <a:latin typeface="Poppins Light"/>
                <a:ea typeface="Poppins Light"/>
                <a:cs typeface="Poppins Light"/>
                <a:sym typeface="Poppins Light"/>
              </a:rPr>
              <a:t>How satisfied the referred clients are</a:t>
            </a:r>
            <a:endParaRPr sz="1733">
              <a:solidFill>
                <a:srgbClr val="434343"/>
              </a:solidFill>
              <a:latin typeface="Poppins Light"/>
              <a:ea typeface="Poppins Light"/>
              <a:cs typeface="Poppins Light"/>
              <a:sym typeface="Poppins Light"/>
            </a:endParaRPr>
          </a:p>
          <a:p>
            <a:pPr marL="609585" indent="-414856">
              <a:lnSpc>
                <a:spcPct val="150000"/>
              </a:lnSpc>
              <a:buClr>
                <a:srgbClr val="434343"/>
              </a:buClr>
              <a:buSzPts val="1300"/>
              <a:buFont typeface="Poppins Light"/>
              <a:buAutoNum type="arabicPeriod"/>
            </a:pPr>
            <a:r>
              <a:rPr lang="en" sz="1733">
                <a:solidFill>
                  <a:srgbClr val="434343"/>
                </a:solidFill>
                <a:latin typeface="Poppins Light"/>
                <a:ea typeface="Poppins Light"/>
                <a:cs typeface="Poppins Light"/>
                <a:sym typeface="Poppins Light"/>
              </a:rPr>
              <a:t>What income’s been generated and how much is due </a:t>
            </a:r>
            <a:endParaRPr sz="1733">
              <a:solidFill>
                <a:srgbClr val="434343"/>
              </a:solidFill>
              <a:latin typeface="Poppins Light"/>
              <a:ea typeface="Poppins Light"/>
              <a:cs typeface="Poppins Light"/>
              <a:sym typeface="Poppins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7"/>
          <p:cNvSpPr txBox="1"/>
          <p:nvPr/>
        </p:nvSpPr>
        <p:spPr>
          <a:xfrm>
            <a:off x="9223621" y="303001"/>
            <a:ext cx="2642800" cy="256505"/>
          </a:xfrm>
          <a:prstGeom prst="rect">
            <a:avLst/>
          </a:prstGeom>
          <a:noFill/>
          <a:ln>
            <a:noFill/>
          </a:ln>
        </p:spPr>
        <p:txBody>
          <a:bodyPr spcFirstLastPara="1" wrap="square" lIns="91433" tIns="45700" rIns="91433" bIns="45700" anchor="t" anchorCtr="0">
            <a:spAutoFit/>
          </a:bodyPr>
          <a:lstStyle/>
          <a:p>
            <a:pPr algn="r">
              <a:buClr>
                <a:srgbClr val="000000"/>
              </a:buClr>
              <a:buSzPts val="1100"/>
            </a:pPr>
            <a:r>
              <a:rPr lang="en" sz="1067">
                <a:solidFill>
                  <a:schemeClr val="lt1"/>
                </a:solidFill>
                <a:latin typeface="Open Sans Light"/>
                <a:ea typeface="Open Sans Light"/>
                <a:cs typeface="Open Sans Light"/>
                <a:sym typeface="Open Sans Light"/>
              </a:rPr>
              <a:t>Private &amp; Confidential</a:t>
            </a:r>
            <a:endParaRPr sz="1067">
              <a:solidFill>
                <a:schemeClr val="lt1"/>
              </a:solidFill>
              <a:latin typeface="Open Sans Light"/>
              <a:ea typeface="Open Sans Light"/>
              <a:cs typeface="Open Sans Light"/>
              <a:sym typeface="Open Sans Light"/>
            </a:endParaRPr>
          </a:p>
        </p:txBody>
      </p:sp>
      <p:sp>
        <p:nvSpPr>
          <p:cNvPr id="99" name="Google Shape;99;p17"/>
          <p:cNvSpPr/>
          <p:nvPr/>
        </p:nvSpPr>
        <p:spPr>
          <a:xfrm>
            <a:off x="1202000" y="2577367"/>
            <a:ext cx="4575200" cy="3173200"/>
          </a:xfrm>
          <a:prstGeom prst="roundRect">
            <a:avLst>
              <a:gd name="adj" fmla="val 7893"/>
            </a:avLst>
          </a:prstGeom>
          <a:solidFill>
            <a:srgbClr val="E8FAFE"/>
          </a:solidFill>
          <a:ln w="9525" cap="flat" cmpd="sng">
            <a:solidFill>
              <a:srgbClr val="40CDE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00" name="Google Shape;100;p17"/>
          <p:cNvSpPr txBox="1"/>
          <p:nvPr/>
        </p:nvSpPr>
        <p:spPr>
          <a:xfrm>
            <a:off x="1597013" y="3098069"/>
            <a:ext cx="3785200" cy="2692400"/>
          </a:xfrm>
          <a:prstGeom prst="rect">
            <a:avLst/>
          </a:prstGeom>
          <a:noFill/>
          <a:ln>
            <a:noFill/>
          </a:ln>
        </p:spPr>
        <p:txBody>
          <a:bodyPr spcFirstLastPara="1" wrap="square" lIns="91433" tIns="45700" rIns="91433" bIns="45700" anchor="t" anchorCtr="0">
            <a:noAutofit/>
          </a:bodyPr>
          <a:lstStyle/>
          <a:p>
            <a:pPr>
              <a:lnSpc>
                <a:spcPct val="150000"/>
              </a:lnSpc>
              <a:spcBef>
                <a:spcPts val="1600"/>
              </a:spcBef>
            </a:pPr>
            <a:r>
              <a:rPr lang="en" sz="1467" b="1">
                <a:solidFill>
                  <a:srgbClr val="434343"/>
                </a:solidFill>
                <a:latin typeface="Open Sans"/>
                <a:ea typeface="Open Sans"/>
                <a:cs typeface="Open Sans"/>
                <a:sym typeface="Open Sans"/>
              </a:rPr>
              <a:t>Risk</a:t>
            </a:r>
            <a:endParaRPr sz="1467" b="1">
              <a:solidFill>
                <a:srgbClr val="434343"/>
              </a:solidFill>
              <a:latin typeface="Open Sans"/>
              <a:ea typeface="Open Sans"/>
              <a:cs typeface="Open Sans"/>
              <a:sym typeface="Open Sans"/>
            </a:endParaRPr>
          </a:p>
          <a:p>
            <a:pPr>
              <a:lnSpc>
                <a:spcPct val="150000"/>
              </a:lnSpc>
              <a:spcBef>
                <a:spcPts val="1600"/>
              </a:spcBef>
            </a:pPr>
            <a:r>
              <a:rPr lang="en" sz="1467">
                <a:solidFill>
                  <a:srgbClr val="434343"/>
                </a:solidFill>
                <a:latin typeface="Open Sans"/>
                <a:ea typeface="Open Sans"/>
                <a:cs typeface="Open Sans"/>
                <a:sym typeface="Open Sans"/>
              </a:rPr>
              <a:t>Even if no money changes hands, referrals are regulated. </a:t>
            </a:r>
            <a:endParaRPr sz="1467">
              <a:solidFill>
                <a:srgbClr val="434343"/>
              </a:solidFill>
              <a:latin typeface="Open Sans"/>
              <a:ea typeface="Open Sans"/>
              <a:cs typeface="Open Sans"/>
              <a:sym typeface="Open Sans"/>
            </a:endParaRPr>
          </a:p>
          <a:p>
            <a:pPr>
              <a:lnSpc>
                <a:spcPct val="150000"/>
              </a:lnSpc>
              <a:spcBef>
                <a:spcPts val="1600"/>
              </a:spcBef>
              <a:spcAft>
                <a:spcPts val="1600"/>
              </a:spcAft>
            </a:pPr>
            <a:r>
              <a:rPr lang="en" sz="1467">
                <a:solidFill>
                  <a:srgbClr val="434343"/>
                </a:solidFill>
                <a:latin typeface="Open Sans"/>
                <a:ea typeface="Open Sans"/>
                <a:cs typeface="Open Sans"/>
                <a:sym typeface="Open Sans"/>
              </a:rPr>
              <a:t>Get it wrong, and you risk fines, scrutiny, and reputational damage.</a:t>
            </a:r>
            <a:endParaRPr sz="1467">
              <a:solidFill>
                <a:srgbClr val="434343"/>
              </a:solidFill>
              <a:latin typeface="Open Sans"/>
              <a:ea typeface="Open Sans"/>
              <a:cs typeface="Open Sans"/>
              <a:sym typeface="Open Sans"/>
            </a:endParaRPr>
          </a:p>
        </p:txBody>
      </p:sp>
      <p:sp>
        <p:nvSpPr>
          <p:cNvPr id="101" name="Google Shape;101;p17"/>
          <p:cNvSpPr/>
          <p:nvPr/>
        </p:nvSpPr>
        <p:spPr>
          <a:xfrm>
            <a:off x="6414800" y="2577367"/>
            <a:ext cx="4575200" cy="3173200"/>
          </a:xfrm>
          <a:prstGeom prst="roundRect">
            <a:avLst>
              <a:gd name="adj" fmla="val 7893"/>
            </a:avLst>
          </a:prstGeom>
          <a:solidFill>
            <a:srgbClr val="FCE5CD"/>
          </a:solidFill>
          <a:ln w="9525" cap="flat" cmpd="sng">
            <a:solidFill>
              <a:srgbClr val="F18F0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02" name="Google Shape;102;p17"/>
          <p:cNvSpPr txBox="1"/>
          <p:nvPr/>
        </p:nvSpPr>
        <p:spPr>
          <a:xfrm>
            <a:off x="6809813" y="3103903"/>
            <a:ext cx="3785200" cy="2692400"/>
          </a:xfrm>
          <a:prstGeom prst="rect">
            <a:avLst/>
          </a:prstGeom>
          <a:noFill/>
          <a:ln>
            <a:noFill/>
          </a:ln>
        </p:spPr>
        <p:txBody>
          <a:bodyPr spcFirstLastPara="1" wrap="square" lIns="91433" tIns="45700" rIns="91433" bIns="45700" anchor="t" anchorCtr="0">
            <a:noAutofit/>
          </a:bodyPr>
          <a:lstStyle/>
          <a:p>
            <a:pPr>
              <a:lnSpc>
                <a:spcPct val="150000"/>
              </a:lnSpc>
              <a:spcBef>
                <a:spcPts val="1600"/>
              </a:spcBef>
              <a:buClr>
                <a:schemeClr val="dk1"/>
              </a:buClr>
              <a:buSzPts val="1100"/>
            </a:pPr>
            <a:r>
              <a:rPr lang="en" sz="1467" b="1">
                <a:solidFill>
                  <a:srgbClr val="434343"/>
                </a:solidFill>
                <a:latin typeface="Open Sans"/>
                <a:ea typeface="Open Sans"/>
                <a:cs typeface="Open Sans"/>
                <a:sym typeface="Open Sans"/>
              </a:rPr>
              <a:t>Missed opportunity </a:t>
            </a:r>
            <a:endParaRPr sz="1467" b="1">
              <a:solidFill>
                <a:srgbClr val="434343"/>
              </a:solidFill>
              <a:latin typeface="Open Sans"/>
              <a:ea typeface="Open Sans"/>
              <a:cs typeface="Open Sans"/>
              <a:sym typeface="Open Sans"/>
            </a:endParaRPr>
          </a:p>
          <a:p>
            <a:pPr>
              <a:lnSpc>
                <a:spcPct val="150000"/>
              </a:lnSpc>
              <a:spcBef>
                <a:spcPts val="1600"/>
              </a:spcBef>
              <a:buClr>
                <a:schemeClr val="dk1"/>
              </a:buClr>
              <a:buSzPts val="1100"/>
            </a:pPr>
            <a:r>
              <a:rPr lang="en" sz="1467">
                <a:solidFill>
                  <a:srgbClr val="434343"/>
                </a:solidFill>
                <a:latin typeface="Open Sans"/>
                <a:ea typeface="Open Sans"/>
                <a:cs typeface="Open Sans"/>
                <a:sym typeface="Open Sans"/>
              </a:rPr>
              <a:t>Untracked referrals mean lost income and missed chances to delight clients.</a:t>
            </a:r>
            <a:endParaRPr sz="1467">
              <a:solidFill>
                <a:srgbClr val="434343"/>
              </a:solidFill>
              <a:latin typeface="Open Sans"/>
              <a:ea typeface="Open Sans"/>
              <a:cs typeface="Open Sans"/>
              <a:sym typeface="Open Sans"/>
            </a:endParaRPr>
          </a:p>
          <a:p>
            <a:pPr>
              <a:lnSpc>
                <a:spcPct val="150000"/>
              </a:lnSpc>
              <a:spcBef>
                <a:spcPts val="1600"/>
              </a:spcBef>
              <a:buClr>
                <a:schemeClr val="dk1"/>
              </a:buClr>
              <a:buSzPts val="1100"/>
            </a:pPr>
            <a:r>
              <a:rPr lang="en" sz="1467" i="1">
                <a:solidFill>
                  <a:srgbClr val="434343"/>
                </a:solidFill>
                <a:latin typeface="Open Sans"/>
                <a:ea typeface="Open Sans"/>
                <a:cs typeface="Open Sans"/>
                <a:sym typeface="Open Sans"/>
              </a:rPr>
              <a:t>“What gets measured, gets managed.”</a:t>
            </a:r>
            <a:r>
              <a:rPr lang="en" sz="1467">
                <a:solidFill>
                  <a:srgbClr val="434343"/>
                </a:solidFill>
                <a:latin typeface="Open Sans"/>
                <a:ea typeface="Open Sans"/>
                <a:cs typeface="Open Sans"/>
                <a:sym typeface="Open Sans"/>
              </a:rPr>
              <a:t> </a:t>
            </a:r>
            <a:br>
              <a:rPr lang="en" sz="1467">
                <a:solidFill>
                  <a:srgbClr val="434343"/>
                </a:solidFill>
                <a:latin typeface="Open Sans"/>
                <a:ea typeface="Open Sans"/>
                <a:cs typeface="Open Sans"/>
                <a:sym typeface="Open Sans"/>
              </a:rPr>
            </a:br>
            <a:r>
              <a:rPr lang="en" sz="1467">
                <a:solidFill>
                  <a:srgbClr val="434343"/>
                </a:solidFill>
                <a:latin typeface="Open Sans"/>
                <a:ea typeface="Open Sans"/>
                <a:cs typeface="Open Sans"/>
                <a:sym typeface="Open Sans"/>
              </a:rPr>
              <a:t>– Peter Drucker</a:t>
            </a:r>
            <a:endParaRPr sz="1467" b="1">
              <a:solidFill>
                <a:srgbClr val="434343"/>
              </a:solidFill>
              <a:latin typeface="Open Sans"/>
              <a:ea typeface="Open Sans"/>
              <a:cs typeface="Open Sans"/>
              <a:sym typeface="Open Sans"/>
            </a:endParaRPr>
          </a:p>
          <a:p>
            <a:pPr>
              <a:lnSpc>
                <a:spcPct val="150000"/>
              </a:lnSpc>
              <a:spcBef>
                <a:spcPts val="1600"/>
              </a:spcBef>
              <a:spcAft>
                <a:spcPts val="1600"/>
              </a:spcAft>
            </a:pPr>
            <a:endParaRPr sz="1467" b="1">
              <a:solidFill>
                <a:srgbClr val="434343"/>
              </a:solidFill>
              <a:latin typeface="Open Sans"/>
              <a:ea typeface="Open Sans"/>
              <a:cs typeface="Open Sans"/>
              <a:sym typeface="Open Sans"/>
            </a:endParaRPr>
          </a:p>
        </p:txBody>
      </p:sp>
      <p:sp>
        <p:nvSpPr>
          <p:cNvPr id="103" name="Google Shape;103;p17"/>
          <p:cNvSpPr txBox="1"/>
          <p:nvPr/>
        </p:nvSpPr>
        <p:spPr>
          <a:xfrm>
            <a:off x="9223621" y="303001"/>
            <a:ext cx="2642800" cy="256505"/>
          </a:xfrm>
          <a:prstGeom prst="rect">
            <a:avLst/>
          </a:prstGeom>
          <a:noFill/>
          <a:ln>
            <a:noFill/>
          </a:ln>
        </p:spPr>
        <p:txBody>
          <a:bodyPr spcFirstLastPara="1" wrap="square" lIns="91433" tIns="45700" rIns="91433" bIns="45700" anchor="t" anchorCtr="0">
            <a:spAutoFit/>
          </a:bodyPr>
          <a:lstStyle/>
          <a:p>
            <a:pPr algn="r">
              <a:buClr>
                <a:srgbClr val="000000"/>
              </a:buClr>
              <a:buSzPts val="1100"/>
            </a:pPr>
            <a:r>
              <a:rPr lang="en" sz="1067">
                <a:solidFill>
                  <a:srgbClr val="434343"/>
                </a:solidFill>
                <a:latin typeface="Open Sans Light"/>
                <a:ea typeface="Open Sans Light"/>
                <a:cs typeface="Open Sans Light"/>
                <a:sym typeface="Open Sans Light"/>
              </a:rPr>
              <a:t>Private &amp; Confidential</a:t>
            </a:r>
            <a:endParaRPr sz="1067">
              <a:solidFill>
                <a:srgbClr val="434343"/>
              </a:solidFill>
              <a:latin typeface="Open Sans Light"/>
              <a:ea typeface="Open Sans Light"/>
              <a:cs typeface="Open Sans Light"/>
              <a:sym typeface="Open Sans Light"/>
            </a:endParaRPr>
          </a:p>
        </p:txBody>
      </p:sp>
      <p:sp>
        <p:nvSpPr>
          <p:cNvPr id="104" name="Google Shape;104;p17"/>
          <p:cNvSpPr txBox="1"/>
          <p:nvPr/>
        </p:nvSpPr>
        <p:spPr>
          <a:xfrm>
            <a:off x="1254400" y="1409033"/>
            <a:ext cx="9683200" cy="608000"/>
          </a:xfrm>
          <a:prstGeom prst="rect">
            <a:avLst/>
          </a:prstGeom>
          <a:noFill/>
          <a:ln>
            <a:noFill/>
          </a:ln>
        </p:spPr>
        <p:txBody>
          <a:bodyPr spcFirstLastPara="1" wrap="square" lIns="121900" tIns="121900" rIns="121900" bIns="121900" anchor="t" anchorCtr="0">
            <a:noAutofit/>
          </a:bodyPr>
          <a:lstStyle/>
          <a:p>
            <a:pPr algn="ctr">
              <a:buClr>
                <a:schemeClr val="dk1"/>
              </a:buClr>
              <a:buSzPts val="1500"/>
            </a:pPr>
            <a:r>
              <a:rPr lang="en" sz="2667" b="1">
                <a:solidFill>
                  <a:srgbClr val="434343"/>
                </a:solidFill>
                <a:latin typeface="Poppins"/>
                <a:ea typeface="Poppins"/>
                <a:cs typeface="Poppins"/>
                <a:sym typeface="Poppins"/>
              </a:rPr>
              <a:t>Costing your firm revenue and creating a hidden risk</a:t>
            </a:r>
            <a:endParaRPr sz="2667" b="1">
              <a:solidFill>
                <a:srgbClr val="434343"/>
              </a:solidFill>
              <a:latin typeface="Poppins"/>
              <a:ea typeface="Poppins"/>
              <a:cs typeface="Poppins"/>
              <a:sym typeface="Poppins"/>
            </a:endParaRPr>
          </a:p>
          <a:p>
            <a:pPr algn="ctr">
              <a:buClr>
                <a:schemeClr val="dk1"/>
              </a:buClr>
              <a:buSzPts val="1500"/>
            </a:pPr>
            <a:endParaRPr sz="2667" b="1">
              <a:solidFill>
                <a:srgbClr val="434343"/>
              </a:solidFill>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8"/>
          <p:cNvSpPr txBox="1"/>
          <p:nvPr/>
        </p:nvSpPr>
        <p:spPr>
          <a:xfrm>
            <a:off x="9223621" y="303001"/>
            <a:ext cx="2642800" cy="256505"/>
          </a:xfrm>
          <a:prstGeom prst="rect">
            <a:avLst/>
          </a:prstGeom>
          <a:noFill/>
          <a:ln>
            <a:noFill/>
          </a:ln>
        </p:spPr>
        <p:txBody>
          <a:bodyPr spcFirstLastPara="1" wrap="square" lIns="91433" tIns="45700" rIns="91433" bIns="45700" anchor="t" anchorCtr="0">
            <a:spAutoFit/>
          </a:bodyPr>
          <a:lstStyle/>
          <a:p>
            <a:pPr algn="r">
              <a:buClr>
                <a:srgbClr val="000000"/>
              </a:buClr>
              <a:buSzPts val="1100"/>
            </a:pPr>
            <a:r>
              <a:rPr lang="en" sz="1067">
                <a:solidFill>
                  <a:srgbClr val="434343"/>
                </a:solidFill>
                <a:latin typeface="Open Sans Light"/>
                <a:ea typeface="Open Sans Light"/>
                <a:cs typeface="Open Sans Light"/>
                <a:sym typeface="Open Sans Light"/>
              </a:rPr>
              <a:t>Private &amp; Confidential</a:t>
            </a:r>
            <a:endParaRPr sz="1067">
              <a:solidFill>
                <a:srgbClr val="434343"/>
              </a:solidFill>
              <a:latin typeface="Open Sans Light"/>
              <a:ea typeface="Open Sans Light"/>
              <a:cs typeface="Open Sans Light"/>
              <a:sym typeface="Open Sans Light"/>
            </a:endParaRPr>
          </a:p>
        </p:txBody>
      </p:sp>
      <p:sp>
        <p:nvSpPr>
          <p:cNvPr id="110" name="Google Shape;110;p18"/>
          <p:cNvSpPr txBox="1">
            <a:spLocks noGrp="1"/>
          </p:cNvSpPr>
          <p:nvPr>
            <p:ph type="sldNum" idx="12"/>
          </p:nvPr>
        </p:nvSpPr>
        <p:spPr>
          <a:xfrm>
            <a:off x="11296611" y="6217623"/>
            <a:ext cx="731600" cy="524800"/>
          </a:xfrm>
          <a:prstGeom prst="rect">
            <a:avLst/>
          </a:prstGeom>
        </p:spPr>
        <p:txBody>
          <a:bodyPr spcFirstLastPara="1" wrap="square" lIns="91433" tIns="91433" rIns="91433" bIns="91433" anchor="b" anchorCtr="0">
            <a:normAutofit/>
          </a:bodyPr>
          <a:lstStyle/>
          <a:p>
            <a:fld id="{00000000-1234-1234-1234-123412341234}" type="slidenum">
              <a:rPr lang="en"/>
              <a:pPr/>
              <a:t>7</a:t>
            </a:fld>
            <a:endParaRPr/>
          </a:p>
        </p:txBody>
      </p:sp>
      <p:sp>
        <p:nvSpPr>
          <p:cNvPr id="111" name="Google Shape;111;p18"/>
          <p:cNvSpPr txBox="1"/>
          <p:nvPr/>
        </p:nvSpPr>
        <p:spPr>
          <a:xfrm>
            <a:off x="794967" y="1393834"/>
            <a:ext cx="6353600" cy="1785257"/>
          </a:xfrm>
          <a:prstGeom prst="rect">
            <a:avLst/>
          </a:prstGeom>
          <a:noFill/>
          <a:ln>
            <a:noFill/>
          </a:ln>
        </p:spPr>
        <p:txBody>
          <a:bodyPr spcFirstLastPara="1" wrap="square" lIns="121900" tIns="121900" rIns="121900" bIns="121900" anchor="t" anchorCtr="0">
            <a:spAutoFit/>
          </a:bodyPr>
          <a:lstStyle/>
          <a:p>
            <a:pPr>
              <a:lnSpc>
                <a:spcPct val="125000"/>
              </a:lnSpc>
              <a:buClr>
                <a:schemeClr val="dk1"/>
              </a:buClr>
              <a:buSzPts val="1500"/>
            </a:pPr>
            <a:r>
              <a:rPr lang="en" sz="2667" b="1">
                <a:solidFill>
                  <a:srgbClr val="434343"/>
                </a:solidFill>
                <a:latin typeface="Poppins"/>
                <a:ea typeface="Poppins"/>
                <a:cs typeface="Poppins"/>
                <a:sym typeface="Poppins"/>
              </a:rPr>
              <a:t>RQ has been </a:t>
            </a:r>
            <a:endParaRPr sz="2667" b="1">
              <a:solidFill>
                <a:srgbClr val="434343"/>
              </a:solidFill>
              <a:latin typeface="Poppins"/>
              <a:ea typeface="Poppins"/>
              <a:cs typeface="Poppins"/>
              <a:sym typeface="Poppins"/>
            </a:endParaRPr>
          </a:p>
          <a:p>
            <a:pPr>
              <a:lnSpc>
                <a:spcPct val="125000"/>
              </a:lnSpc>
              <a:buClr>
                <a:schemeClr val="dk1"/>
              </a:buClr>
              <a:buSzPts val="1500"/>
            </a:pPr>
            <a:r>
              <a:rPr lang="en" sz="2667" b="1">
                <a:solidFill>
                  <a:schemeClr val="accent1"/>
                </a:solidFill>
                <a:latin typeface="Poppins"/>
                <a:ea typeface="Poppins"/>
                <a:cs typeface="Poppins"/>
                <a:sym typeface="Poppins"/>
              </a:rPr>
              <a:t>built in collaboration </a:t>
            </a:r>
            <a:br>
              <a:rPr lang="en" sz="2667" b="1">
                <a:solidFill>
                  <a:schemeClr val="accent1"/>
                </a:solidFill>
                <a:latin typeface="Poppins"/>
                <a:ea typeface="Poppins"/>
                <a:cs typeface="Poppins"/>
                <a:sym typeface="Poppins"/>
              </a:rPr>
            </a:br>
            <a:r>
              <a:rPr lang="en" sz="2667" b="1">
                <a:solidFill>
                  <a:srgbClr val="434343"/>
                </a:solidFill>
                <a:latin typeface="Poppins"/>
                <a:ea typeface="Poppins"/>
                <a:cs typeface="Poppins"/>
                <a:sym typeface="Poppins"/>
              </a:rPr>
              <a:t>with the regulator</a:t>
            </a:r>
            <a:endParaRPr sz="2667" b="1">
              <a:solidFill>
                <a:srgbClr val="434343"/>
              </a:solidFill>
              <a:latin typeface="Poppins"/>
              <a:ea typeface="Poppins"/>
              <a:cs typeface="Poppins"/>
              <a:sym typeface="Poppins"/>
            </a:endParaRPr>
          </a:p>
        </p:txBody>
      </p:sp>
      <p:pic>
        <p:nvPicPr>
          <p:cNvPr id="112" name="Google Shape;112;p18" title="Frame 1171275886 (1).png"/>
          <p:cNvPicPr preferRelativeResize="0"/>
          <p:nvPr/>
        </p:nvPicPr>
        <p:blipFill rotWithShape="1">
          <a:blip r:embed="rId3">
            <a:alphaModFix/>
          </a:blip>
          <a:srcRect r="3725"/>
          <a:stretch/>
        </p:blipFill>
        <p:spPr>
          <a:xfrm>
            <a:off x="6374167" y="695951"/>
            <a:ext cx="5817836" cy="5385131"/>
          </a:xfrm>
          <a:prstGeom prst="rect">
            <a:avLst/>
          </a:prstGeom>
          <a:noFill/>
          <a:ln>
            <a:noFill/>
          </a:ln>
        </p:spPr>
      </p:pic>
      <p:sp>
        <p:nvSpPr>
          <p:cNvPr id="113" name="Google Shape;113;p18"/>
          <p:cNvSpPr/>
          <p:nvPr/>
        </p:nvSpPr>
        <p:spPr>
          <a:xfrm>
            <a:off x="903400" y="4090133"/>
            <a:ext cx="7818400" cy="2076400"/>
          </a:xfrm>
          <a:prstGeom prst="roundRect">
            <a:avLst>
              <a:gd name="adj" fmla="val 7893"/>
            </a:avLst>
          </a:prstGeom>
          <a:solidFill>
            <a:schemeClr val="lt1"/>
          </a:solidFill>
          <a:ln w="9525" cap="flat" cmpd="sng">
            <a:solidFill>
              <a:srgbClr val="C3C3C3"/>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114" name="Google Shape;114;p18"/>
          <p:cNvPicPr preferRelativeResize="0"/>
          <p:nvPr/>
        </p:nvPicPr>
        <p:blipFill rotWithShape="1">
          <a:blip r:embed="rId4">
            <a:alphaModFix/>
          </a:blip>
          <a:srcRect l="1090" t="2489" r="93645" b="66031"/>
          <a:stretch/>
        </p:blipFill>
        <p:spPr>
          <a:xfrm>
            <a:off x="1132412" y="4448039"/>
            <a:ext cx="1105313" cy="1432316"/>
          </a:xfrm>
          <a:prstGeom prst="rect">
            <a:avLst/>
          </a:prstGeom>
          <a:noFill/>
          <a:ln>
            <a:noFill/>
          </a:ln>
        </p:spPr>
      </p:pic>
      <p:sp>
        <p:nvSpPr>
          <p:cNvPr id="115" name="Google Shape;115;p18"/>
          <p:cNvSpPr txBox="1"/>
          <p:nvPr/>
        </p:nvSpPr>
        <p:spPr>
          <a:xfrm>
            <a:off x="2237723" y="4377060"/>
            <a:ext cx="6473200" cy="1169511"/>
          </a:xfrm>
          <a:prstGeom prst="rect">
            <a:avLst/>
          </a:prstGeom>
          <a:noFill/>
          <a:ln>
            <a:noFill/>
          </a:ln>
        </p:spPr>
        <p:txBody>
          <a:bodyPr spcFirstLastPara="1" wrap="square" lIns="121900" tIns="121900" rIns="121900" bIns="121900" anchor="t" anchorCtr="0">
            <a:spAutoFit/>
          </a:bodyPr>
          <a:lstStyle/>
          <a:p>
            <a:pPr>
              <a:lnSpc>
                <a:spcPct val="125000"/>
              </a:lnSpc>
            </a:pPr>
            <a:r>
              <a:rPr lang="en" sz="2400" b="1">
                <a:solidFill>
                  <a:srgbClr val="434343"/>
                </a:solidFill>
                <a:latin typeface="Poppins"/>
                <a:ea typeface="Poppins"/>
                <a:cs typeface="Poppins"/>
                <a:sym typeface="Poppins"/>
              </a:rPr>
              <a:t>RQ and ICAEW announce platform for client collaboration</a:t>
            </a:r>
            <a:endParaRPr sz="1600" b="1"/>
          </a:p>
        </p:txBody>
      </p:sp>
      <p:sp>
        <p:nvSpPr>
          <p:cNvPr id="116" name="Google Shape;116;p18"/>
          <p:cNvSpPr txBox="1"/>
          <p:nvPr/>
        </p:nvSpPr>
        <p:spPr>
          <a:xfrm>
            <a:off x="2237741" y="5556262"/>
            <a:ext cx="6473200" cy="502598"/>
          </a:xfrm>
          <a:prstGeom prst="rect">
            <a:avLst/>
          </a:prstGeom>
          <a:noFill/>
          <a:ln>
            <a:noFill/>
          </a:ln>
        </p:spPr>
        <p:txBody>
          <a:bodyPr spcFirstLastPara="1" wrap="square" lIns="121900" tIns="121900" rIns="121900" bIns="121900" anchor="t" anchorCtr="0">
            <a:spAutoFit/>
          </a:bodyPr>
          <a:lstStyle/>
          <a:p>
            <a:pPr>
              <a:lnSpc>
                <a:spcPct val="125000"/>
              </a:lnSpc>
            </a:pPr>
            <a:r>
              <a:rPr lang="en" sz="1333">
                <a:solidFill>
                  <a:srgbClr val="434343"/>
                </a:solidFill>
                <a:latin typeface="Poppins"/>
                <a:ea typeface="Poppins"/>
                <a:cs typeface="Poppins"/>
                <a:sym typeface="Poppins"/>
              </a:rPr>
              <a:t>Author: ICAEW, Published: 16 October 2023</a:t>
            </a:r>
            <a:endParaRPr sz="1333">
              <a:solidFill>
                <a:srgbClr val="434343"/>
              </a:solidFill>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9"/>
          <p:cNvSpPr txBox="1">
            <a:spLocks noGrp="1"/>
          </p:cNvSpPr>
          <p:nvPr>
            <p:ph type="sldNum" idx="12"/>
          </p:nvPr>
        </p:nvSpPr>
        <p:spPr>
          <a:xfrm>
            <a:off x="11296611" y="6217623"/>
            <a:ext cx="731600" cy="524800"/>
          </a:xfrm>
          <a:prstGeom prst="rect">
            <a:avLst/>
          </a:prstGeom>
        </p:spPr>
        <p:txBody>
          <a:bodyPr spcFirstLastPara="1" wrap="square" lIns="91433" tIns="91433" rIns="91433" bIns="91433" anchor="b" anchorCtr="0">
            <a:normAutofit/>
          </a:bodyPr>
          <a:lstStyle/>
          <a:p>
            <a:fld id="{00000000-1234-1234-1234-123412341234}" type="slidenum">
              <a:rPr lang="en"/>
              <a:pPr/>
              <a:t>8</a:t>
            </a:fld>
            <a:endParaRPr/>
          </a:p>
        </p:txBody>
      </p:sp>
      <p:pic>
        <p:nvPicPr>
          <p:cNvPr id="122" name="Google Shape;122;p19" title="Professional network (Stats 2).png"/>
          <p:cNvPicPr preferRelativeResize="0"/>
          <p:nvPr/>
        </p:nvPicPr>
        <p:blipFill>
          <a:blip r:embed="rId3">
            <a:alphaModFix/>
          </a:blip>
          <a:stretch>
            <a:fillRect/>
          </a:stretch>
        </p:blipFill>
        <p:spPr>
          <a:xfrm>
            <a:off x="1603567" y="1351967"/>
            <a:ext cx="8984869" cy="4799499"/>
          </a:xfrm>
          <a:prstGeom prst="rect">
            <a:avLst/>
          </a:prstGeom>
          <a:noFill/>
          <a:ln>
            <a:noFill/>
          </a:ln>
        </p:spPr>
      </p:pic>
      <p:sp>
        <p:nvSpPr>
          <p:cNvPr id="123" name="Google Shape;123;p19"/>
          <p:cNvSpPr/>
          <p:nvPr/>
        </p:nvSpPr>
        <p:spPr>
          <a:xfrm>
            <a:off x="0" y="4538200"/>
            <a:ext cx="12192000" cy="2320000"/>
          </a:xfrm>
          <a:prstGeom prst="rect">
            <a:avLst/>
          </a:prstGeom>
          <a:gradFill>
            <a:gsLst>
              <a:gs pos="0">
                <a:srgbClr val="556799"/>
              </a:gs>
              <a:gs pos="29000">
                <a:srgbClr val="375B9B"/>
              </a:gs>
              <a:gs pos="100000">
                <a:schemeClr val="accent1"/>
              </a:gs>
            </a:gsLst>
            <a:lin ang="5400012" scaled="0"/>
          </a:gradFill>
          <a:ln>
            <a:noFill/>
          </a:ln>
        </p:spPr>
        <p:txBody>
          <a:bodyPr spcFirstLastPara="1" wrap="square" lIns="121900" tIns="121900" rIns="121900" bIns="121900" anchor="ctr" anchorCtr="0">
            <a:noAutofit/>
          </a:bodyPr>
          <a:lstStyle/>
          <a:p>
            <a:pPr algn="ctr"/>
            <a:endParaRPr sz="2400"/>
          </a:p>
        </p:txBody>
      </p:sp>
      <p:sp>
        <p:nvSpPr>
          <p:cNvPr id="124" name="Google Shape;124;p19"/>
          <p:cNvSpPr txBox="1"/>
          <p:nvPr/>
        </p:nvSpPr>
        <p:spPr>
          <a:xfrm>
            <a:off x="415984" y="4878838"/>
            <a:ext cx="11115200" cy="797614"/>
          </a:xfrm>
          <a:prstGeom prst="rect">
            <a:avLst/>
          </a:prstGeom>
          <a:noFill/>
          <a:ln>
            <a:noFill/>
          </a:ln>
        </p:spPr>
        <p:txBody>
          <a:bodyPr spcFirstLastPara="1" wrap="square" lIns="121900" tIns="121900" rIns="121900" bIns="121900" anchor="t" anchorCtr="0">
            <a:spAutoFit/>
          </a:bodyPr>
          <a:lstStyle/>
          <a:p>
            <a:pPr>
              <a:lnSpc>
                <a:spcPct val="125000"/>
              </a:lnSpc>
              <a:spcAft>
                <a:spcPts val="1333"/>
              </a:spcAft>
              <a:buClr>
                <a:schemeClr val="dk1"/>
              </a:buClr>
              <a:buSzPts val="1500"/>
            </a:pPr>
            <a:r>
              <a:rPr lang="en" sz="2000" b="1">
                <a:solidFill>
                  <a:schemeClr val="lt1"/>
                </a:solidFill>
                <a:latin typeface="Poppins"/>
                <a:ea typeface="Poppins"/>
                <a:cs typeface="Poppins"/>
                <a:sym typeface="Poppins"/>
              </a:rPr>
              <a:t>Instant visibility of your company’s referral activity </a:t>
            </a:r>
            <a:endParaRPr sz="2000" b="1">
              <a:solidFill>
                <a:schemeClr val="lt1"/>
              </a:solidFill>
              <a:latin typeface="Poppins"/>
              <a:ea typeface="Poppins"/>
              <a:cs typeface="Poppins"/>
              <a:sym typeface="Poppins"/>
            </a:endParaRPr>
          </a:p>
        </p:txBody>
      </p:sp>
      <p:sp>
        <p:nvSpPr>
          <p:cNvPr id="125" name="Google Shape;125;p19"/>
          <p:cNvSpPr txBox="1"/>
          <p:nvPr/>
        </p:nvSpPr>
        <p:spPr>
          <a:xfrm>
            <a:off x="263507" y="5585933"/>
            <a:ext cx="6452800" cy="1270400"/>
          </a:xfrm>
          <a:prstGeom prst="rect">
            <a:avLst/>
          </a:prstGeom>
          <a:noFill/>
          <a:ln>
            <a:noFill/>
          </a:ln>
        </p:spPr>
        <p:txBody>
          <a:bodyPr spcFirstLastPara="1" wrap="square" lIns="91433" tIns="45700" rIns="91433" bIns="45700" anchor="t" anchorCtr="0">
            <a:noAutofit/>
          </a:bodyPr>
          <a:lstStyle/>
          <a:p>
            <a:pPr marL="609585" indent="-389457">
              <a:lnSpc>
                <a:spcPct val="150000"/>
              </a:lnSpc>
              <a:buClr>
                <a:schemeClr val="lt1"/>
              </a:buClr>
              <a:buSzPts val="1000"/>
              <a:buFont typeface="Poppins"/>
              <a:buChar char="●"/>
            </a:pPr>
            <a:r>
              <a:rPr lang="en" sz="1333">
                <a:solidFill>
                  <a:schemeClr val="lt1"/>
                </a:solidFill>
                <a:latin typeface="Poppins"/>
                <a:ea typeface="Poppins"/>
                <a:cs typeface="Poppins"/>
                <a:sym typeface="Poppins"/>
              </a:rPr>
              <a:t>Happier clients - Introduce clients for all the services they need</a:t>
            </a:r>
            <a:endParaRPr sz="1333">
              <a:solidFill>
                <a:schemeClr val="lt1"/>
              </a:solidFill>
              <a:latin typeface="Poppins"/>
              <a:ea typeface="Poppins"/>
              <a:cs typeface="Poppins"/>
              <a:sym typeface="Poppins"/>
            </a:endParaRPr>
          </a:p>
          <a:p>
            <a:pPr marL="609585" indent="-389457">
              <a:lnSpc>
                <a:spcPct val="150000"/>
              </a:lnSpc>
              <a:buClr>
                <a:schemeClr val="lt1"/>
              </a:buClr>
              <a:buSzPts val="1000"/>
              <a:buFont typeface="Poppins"/>
              <a:buChar char="●"/>
            </a:pPr>
            <a:r>
              <a:rPr lang="en" sz="1333">
                <a:solidFill>
                  <a:schemeClr val="lt1"/>
                </a:solidFill>
                <a:latin typeface="Poppins"/>
                <a:ea typeface="Poppins"/>
                <a:cs typeface="Poppins"/>
                <a:sym typeface="Poppins"/>
              </a:rPr>
              <a:t>Untracked referrals mean lost income and missed chances to delight clients.</a:t>
            </a:r>
            <a:endParaRPr sz="1333">
              <a:solidFill>
                <a:schemeClr val="lt1"/>
              </a:solidFill>
              <a:latin typeface="Poppins"/>
              <a:ea typeface="Poppins"/>
              <a:cs typeface="Poppins"/>
              <a:sym typeface="Poppins"/>
            </a:endParaRPr>
          </a:p>
          <a:p>
            <a:pPr marL="609585">
              <a:lnSpc>
                <a:spcPct val="150000"/>
              </a:lnSpc>
              <a:spcBef>
                <a:spcPts val="1600"/>
              </a:spcBef>
            </a:pPr>
            <a:endParaRPr sz="1333">
              <a:solidFill>
                <a:schemeClr val="lt1"/>
              </a:solidFill>
              <a:latin typeface="Poppins"/>
              <a:ea typeface="Poppins"/>
              <a:cs typeface="Poppins"/>
              <a:sym typeface="Poppins"/>
            </a:endParaRPr>
          </a:p>
          <a:p>
            <a:pPr marL="609585">
              <a:lnSpc>
                <a:spcPct val="150000"/>
              </a:lnSpc>
              <a:spcBef>
                <a:spcPts val="1600"/>
              </a:spcBef>
            </a:pPr>
            <a:endParaRPr sz="1333">
              <a:solidFill>
                <a:schemeClr val="lt1"/>
              </a:solidFill>
              <a:latin typeface="Poppins"/>
              <a:ea typeface="Poppins"/>
              <a:cs typeface="Poppins"/>
              <a:sym typeface="Poppins"/>
            </a:endParaRPr>
          </a:p>
          <a:p>
            <a:pPr>
              <a:lnSpc>
                <a:spcPct val="150000"/>
              </a:lnSpc>
              <a:spcBef>
                <a:spcPts val="1333"/>
              </a:spcBef>
              <a:spcAft>
                <a:spcPts val="1333"/>
              </a:spcAft>
            </a:pPr>
            <a:endParaRPr sz="1333">
              <a:solidFill>
                <a:schemeClr val="lt1"/>
              </a:solidFill>
              <a:latin typeface="Poppins Light"/>
              <a:ea typeface="Poppins Light"/>
              <a:cs typeface="Poppins Light"/>
              <a:sym typeface="Poppins Light"/>
            </a:endParaRPr>
          </a:p>
        </p:txBody>
      </p:sp>
      <p:sp>
        <p:nvSpPr>
          <p:cNvPr id="126" name="Google Shape;126;p19"/>
          <p:cNvSpPr txBox="1"/>
          <p:nvPr/>
        </p:nvSpPr>
        <p:spPr>
          <a:xfrm>
            <a:off x="6420400" y="5595867"/>
            <a:ext cx="6452800" cy="1270400"/>
          </a:xfrm>
          <a:prstGeom prst="rect">
            <a:avLst/>
          </a:prstGeom>
          <a:noFill/>
          <a:ln>
            <a:noFill/>
          </a:ln>
        </p:spPr>
        <p:txBody>
          <a:bodyPr spcFirstLastPara="1" wrap="square" lIns="91433" tIns="45700" rIns="91433" bIns="45700" anchor="t" anchorCtr="0">
            <a:noAutofit/>
          </a:bodyPr>
          <a:lstStyle/>
          <a:p>
            <a:pPr marL="609585" indent="-389457">
              <a:lnSpc>
                <a:spcPct val="150000"/>
              </a:lnSpc>
              <a:buClr>
                <a:schemeClr val="lt1"/>
              </a:buClr>
              <a:buSzPts val="1000"/>
              <a:buFont typeface="Poppins"/>
              <a:buChar char="●"/>
            </a:pPr>
            <a:r>
              <a:rPr lang="en" sz="1333">
                <a:solidFill>
                  <a:schemeClr val="lt1"/>
                </a:solidFill>
                <a:latin typeface="Poppins"/>
                <a:ea typeface="Poppins"/>
                <a:cs typeface="Poppins"/>
                <a:sym typeface="Poppins"/>
              </a:rPr>
              <a:t>Increase revenue </a:t>
            </a:r>
            <a:endParaRPr sz="1333">
              <a:solidFill>
                <a:schemeClr val="lt1"/>
              </a:solidFill>
              <a:latin typeface="Poppins"/>
              <a:ea typeface="Poppins"/>
              <a:cs typeface="Poppins"/>
              <a:sym typeface="Poppins"/>
            </a:endParaRPr>
          </a:p>
          <a:p>
            <a:pPr marL="609585" indent="-389457">
              <a:lnSpc>
                <a:spcPct val="150000"/>
              </a:lnSpc>
              <a:buClr>
                <a:schemeClr val="lt1"/>
              </a:buClr>
              <a:buSzPts val="1000"/>
              <a:buFont typeface="Poppins"/>
              <a:buChar char="●"/>
            </a:pPr>
            <a:r>
              <a:rPr lang="en" sz="1333">
                <a:solidFill>
                  <a:schemeClr val="lt1"/>
                </a:solidFill>
                <a:latin typeface="Poppins"/>
                <a:ea typeface="Poppins"/>
                <a:cs typeface="Poppins"/>
                <a:sym typeface="Poppins"/>
              </a:rPr>
              <a:t>Reducing regulatory risk</a:t>
            </a:r>
            <a:endParaRPr sz="1333">
              <a:solidFill>
                <a:schemeClr val="lt1"/>
              </a:solidFill>
              <a:latin typeface="Poppins"/>
              <a:ea typeface="Poppins"/>
              <a:cs typeface="Poppins"/>
              <a:sym typeface="Poppins"/>
            </a:endParaRPr>
          </a:p>
          <a:p>
            <a:pPr marL="609585">
              <a:lnSpc>
                <a:spcPct val="150000"/>
              </a:lnSpc>
              <a:spcBef>
                <a:spcPts val="1333"/>
              </a:spcBef>
            </a:pPr>
            <a:endParaRPr sz="1333">
              <a:solidFill>
                <a:schemeClr val="lt1"/>
              </a:solidFill>
              <a:latin typeface="Poppins"/>
              <a:ea typeface="Poppins"/>
              <a:cs typeface="Poppins"/>
              <a:sym typeface="Poppins"/>
            </a:endParaRPr>
          </a:p>
          <a:p>
            <a:pPr marL="609585">
              <a:lnSpc>
                <a:spcPct val="150000"/>
              </a:lnSpc>
              <a:spcBef>
                <a:spcPts val="1333"/>
              </a:spcBef>
            </a:pPr>
            <a:endParaRPr sz="1333">
              <a:solidFill>
                <a:schemeClr val="lt1"/>
              </a:solidFill>
              <a:latin typeface="Poppins"/>
              <a:ea typeface="Poppins"/>
              <a:cs typeface="Poppins"/>
              <a:sym typeface="Poppins"/>
            </a:endParaRPr>
          </a:p>
          <a:p>
            <a:pPr>
              <a:lnSpc>
                <a:spcPct val="150000"/>
              </a:lnSpc>
              <a:spcBef>
                <a:spcPts val="1600"/>
              </a:spcBef>
              <a:spcAft>
                <a:spcPts val="1600"/>
              </a:spcAft>
            </a:pPr>
            <a:endParaRPr sz="1467">
              <a:solidFill>
                <a:schemeClr val="lt1"/>
              </a:solidFill>
              <a:latin typeface="Poppins"/>
              <a:ea typeface="Poppins"/>
              <a:cs typeface="Poppins"/>
              <a:sym typeface="Poppins"/>
            </a:endParaRPr>
          </a:p>
        </p:txBody>
      </p:sp>
      <p:sp>
        <p:nvSpPr>
          <p:cNvPr id="127" name="Google Shape;127;p19"/>
          <p:cNvSpPr txBox="1"/>
          <p:nvPr/>
        </p:nvSpPr>
        <p:spPr>
          <a:xfrm>
            <a:off x="2919200" y="331200"/>
            <a:ext cx="6353600" cy="797200"/>
          </a:xfrm>
          <a:prstGeom prst="rect">
            <a:avLst/>
          </a:prstGeom>
          <a:noFill/>
          <a:ln>
            <a:noFill/>
          </a:ln>
        </p:spPr>
        <p:txBody>
          <a:bodyPr spcFirstLastPara="1" wrap="square" lIns="121900" tIns="121900" rIns="121900" bIns="121900" anchor="ctr" anchorCtr="0">
            <a:noAutofit/>
          </a:bodyPr>
          <a:lstStyle/>
          <a:p>
            <a:pPr algn="ctr">
              <a:lnSpc>
                <a:spcPct val="125000"/>
              </a:lnSpc>
            </a:pPr>
            <a:r>
              <a:rPr lang="en" sz="3067" b="1">
                <a:solidFill>
                  <a:srgbClr val="434343"/>
                </a:solidFill>
                <a:latin typeface="Poppins"/>
                <a:ea typeface="Poppins"/>
                <a:cs typeface="Poppins"/>
                <a:sym typeface="Poppins"/>
              </a:rPr>
              <a:t>Automate</a:t>
            </a:r>
            <a:endParaRPr sz="2533" b="1">
              <a:solidFill>
                <a:srgbClr val="434343"/>
              </a:solidFill>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20" title="Group 1000004355 (1).png"/>
          <p:cNvPicPr preferRelativeResize="0"/>
          <p:nvPr/>
        </p:nvPicPr>
        <p:blipFill>
          <a:blip r:embed="rId3">
            <a:alphaModFix/>
          </a:blip>
          <a:stretch>
            <a:fillRect/>
          </a:stretch>
        </p:blipFill>
        <p:spPr>
          <a:xfrm>
            <a:off x="1584967" y="1337267"/>
            <a:ext cx="8984869" cy="4799531"/>
          </a:xfrm>
          <a:prstGeom prst="rect">
            <a:avLst/>
          </a:prstGeom>
          <a:noFill/>
          <a:ln>
            <a:noFill/>
          </a:ln>
        </p:spPr>
      </p:pic>
      <p:sp>
        <p:nvSpPr>
          <p:cNvPr id="133" name="Google Shape;133;p20"/>
          <p:cNvSpPr/>
          <p:nvPr/>
        </p:nvSpPr>
        <p:spPr>
          <a:xfrm>
            <a:off x="0" y="4652347"/>
            <a:ext cx="12192000" cy="2218000"/>
          </a:xfrm>
          <a:prstGeom prst="rect">
            <a:avLst/>
          </a:prstGeom>
          <a:gradFill>
            <a:gsLst>
              <a:gs pos="0">
                <a:srgbClr val="556799"/>
              </a:gs>
              <a:gs pos="29000">
                <a:srgbClr val="375B9B"/>
              </a:gs>
              <a:gs pos="100000">
                <a:schemeClr val="accent1"/>
              </a:gs>
            </a:gsLst>
            <a:lin ang="5400012" scaled="0"/>
          </a:gradFill>
          <a:ln>
            <a:noFill/>
          </a:ln>
        </p:spPr>
        <p:txBody>
          <a:bodyPr spcFirstLastPara="1" wrap="square" lIns="121900" tIns="121900" rIns="121900" bIns="121900" anchor="ctr" anchorCtr="0">
            <a:noAutofit/>
          </a:bodyPr>
          <a:lstStyle/>
          <a:p>
            <a:pPr algn="ctr"/>
            <a:endParaRPr sz="2400"/>
          </a:p>
        </p:txBody>
      </p:sp>
      <p:sp>
        <p:nvSpPr>
          <p:cNvPr id="134" name="Google Shape;134;p20"/>
          <p:cNvSpPr txBox="1"/>
          <p:nvPr/>
        </p:nvSpPr>
        <p:spPr>
          <a:xfrm>
            <a:off x="538384" y="4868836"/>
            <a:ext cx="11115200" cy="1349047"/>
          </a:xfrm>
          <a:prstGeom prst="rect">
            <a:avLst/>
          </a:prstGeom>
          <a:noFill/>
          <a:ln>
            <a:noFill/>
          </a:ln>
        </p:spPr>
        <p:txBody>
          <a:bodyPr spcFirstLastPara="1" wrap="square" lIns="121900" tIns="121900" rIns="121900" bIns="121900" anchor="t" anchorCtr="0">
            <a:spAutoFit/>
          </a:bodyPr>
          <a:lstStyle/>
          <a:p>
            <a:pPr>
              <a:lnSpc>
                <a:spcPct val="125000"/>
              </a:lnSpc>
              <a:buClr>
                <a:schemeClr val="dk1"/>
              </a:buClr>
              <a:buSzPts val="1500"/>
            </a:pPr>
            <a:r>
              <a:rPr lang="en" sz="2000" b="1">
                <a:solidFill>
                  <a:schemeClr val="lt1"/>
                </a:solidFill>
                <a:latin typeface="Poppins"/>
                <a:ea typeface="Poppins"/>
                <a:cs typeface="Poppins"/>
                <a:sym typeface="Poppins"/>
              </a:rPr>
              <a:t>Organically increase your revenue</a:t>
            </a:r>
            <a:endParaRPr sz="2000" b="1">
              <a:solidFill>
                <a:schemeClr val="lt1"/>
              </a:solidFill>
              <a:latin typeface="Poppins"/>
              <a:ea typeface="Poppins"/>
              <a:cs typeface="Poppins"/>
              <a:sym typeface="Poppins"/>
            </a:endParaRPr>
          </a:p>
          <a:p>
            <a:pPr>
              <a:lnSpc>
                <a:spcPct val="125000"/>
              </a:lnSpc>
              <a:spcBef>
                <a:spcPts val="1333"/>
              </a:spcBef>
              <a:spcAft>
                <a:spcPts val="1333"/>
              </a:spcAft>
              <a:buClr>
                <a:schemeClr val="dk1"/>
              </a:buClr>
              <a:buSzPts val="1500"/>
            </a:pPr>
            <a:endParaRPr sz="2000" b="1">
              <a:solidFill>
                <a:schemeClr val="lt1"/>
              </a:solidFill>
              <a:latin typeface="Poppins"/>
              <a:ea typeface="Poppins"/>
              <a:cs typeface="Poppins"/>
              <a:sym typeface="Poppins"/>
            </a:endParaRPr>
          </a:p>
        </p:txBody>
      </p:sp>
      <p:sp>
        <p:nvSpPr>
          <p:cNvPr id="135" name="Google Shape;135;p20"/>
          <p:cNvSpPr txBox="1"/>
          <p:nvPr/>
        </p:nvSpPr>
        <p:spPr>
          <a:xfrm>
            <a:off x="416367" y="5511931"/>
            <a:ext cx="6452800" cy="1270400"/>
          </a:xfrm>
          <a:prstGeom prst="rect">
            <a:avLst/>
          </a:prstGeom>
          <a:noFill/>
          <a:ln>
            <a:noFill/>
          </a:ln>
        </p:spPr>
        <p:txBody>
          <a:bodyPr spcFirstLastPara="1" wrap="square" lIns="91433" tIns="45700" rIns="91433" bIns="45700" anchor="t" anchorCtr="0">
            <a:noAutofit/>
          </a:bodyPr>
          <a:lstStyle/>
          <a:p>
            <a:pPr marL="609585" indent="-389457">
              <a:lnSpc>
                <a:spcPct val="150000"/>
              </a:lnSpc>
              <a:buClr>
                <a:schemeClr val="lt1"/>
              </a:buClr>
              <a:buSzPts val="1000"/>
              <a:buFont typeface="Poppins Light"/>
              <a:buChar char="●"/>
            </a:pPr>
            <a:r>
              <a:rPr lang="en" sz="1333">
                <a:solidFill>
                  <a:schemeClr val="lt1"/>
                </a:solidFill>
                <a:latin typeface="Poppins Light"/>
                <a:ea typeface="Poppins Light"/>
                <a:cs typeface="Poppins Light"/>
                <a:sym typeface="Poppins Light"/>
              </a:rPr>
              <a:t>Self-generating financial health report</a:t>
            </a:r>
            <a:endParaRPr sz="1333">
              <a:solidFill>
                <a:schemeClr val="lt1"/>
              </a:solidFill>
              <a:latin typeface="Poppins Light"/>
              <a:ea typeface="Poppins Light"/>
              <a:cs typeface="Poppins Light"/>
              <a:sym typeface="Poppins Light"/>
            </a:endParaRPr>
          </a:p>
          <a:p>
            <a:pPr marL="609585" indent="-389457">
              <a:lnSpc>
                <a:spcPct val="150000"/>
              </a:lnSpc>
              <a:buClr>
                <a:schemeClr val="lt1"/>
              </a:buClr>
              <a:buSzPts val="1000"/>
              <a:buFont typeface="Poppins Light"/>
              <a:buChar char="●"/>
            </a:pPr>
            <a:r>
              <a:rPr lang="en" sz="1333">
                <a:solidFill>
                  <a:schemeClr val="lt1"/>
                </a:solidFill>
                <a:latin typeface="Poppins Light"/>
                <a:ea typeface="Poppins Light"/>
                <a:cs typeface="Poppins Light"/>
                <a:sym typeface="Poppins Light"/>
              </a:rPr>
              <a:t>Investors require organic growth - </a:t>
            </a:r>
            <a:br>
              <a:rPr lang="en" sz="1333">
                <a:solidFill>
                  <a:schemeClr val="lt1"/>
                </a:solidFill>
                <a:latin typeface="Poppins Light"/>
                <a:ea typeface="Poppins Light"/>
                <a:cs typeface="Poppins Light"/>
                <a:sym typeface="Poppins Light"/>
              </a:rPr>
            </a:br>
            <a:r>
              <a:rPr lang="en" sz="1333">
                <a:solidFill>
                  <a:schemeClr val="lt1"/>
                </a:solidFill>
                <a:latin typeface="Poppins Light"/>
                <a:ea typeface="Poppins Light"/>
                <a:cs typeface="Poppins Light"/>
                <a:sym typeface="Poppins Light"/>
              </a:rPr>
              <a:t>Compass delivers it</a:t>
            </a:r>
            <a:endParaRPr sz="1333">
              <a:solidFill>
                <a:schemeClr val="lt1"/>
              </a:solidFill>
              <a:latin typeface="Poppins Light"/>
              <a:ea typeface="Poppins Light"/>
              <a:cs typeface="Poppins Light"/>
              <a:sym typeface="Poppins Light"/>
            </a:endParaRPr>
          </a:p>
          <a:p>
            <a:pPr>
              <a:lnSpc>
                <a:spcPct val="150000"/>
              </a:lnSpc>
              <a:spcBef>
                <a:spcPts val="1333"/>
              </a:spcBef>
              <a:spcAft>
                <a:spcPts val="1333"/>
              </a:spcAft>
            </a:pPr>
            <a:endParaRPr sz="1333">
              <a:solidFill>
                <a:schemeClr val="lt1"/>
              </a:solidFill>
              <a:latin typeface="Poppins Light"/>
              <a:ea typeface="Poppins Light"/>
              <a:cs typeface="Poppins Light"/>
              <a:sym typeface="Poppins Light"/>
            </a:endParaRPr>
          </a:p>
        </p:txBody>
      </p:sp>
      <p:sp>
        <p:nvSpPr>
          <p:cNvPr id="136" name="Google Shape;136;p20"/>
          <p:cNvSpPr txBox="1"/>
          <p:nvPr/>
        </p:nvSpPr>
        <p:spPr>
          <a:xfrm>
            <a:off x="4536192" y="5511931"/>
            <a:ext cx="6452800" cy="1270400"/>
          </a:xfrm>
          <a:prstGeom prst="rect">
            <a:avLst/>
          </a:prstGeom>
          <a:noFill/>
          <a:ln>
            <a:noFill/>
          </a:ln>
        </p:spPr>
        <p:txBody>
          <a:bodyPr spcFirstLastPara="1" wrap="square" lIns="91433" tIns="45700" rIns="91433" bIns="45700" anchor="t" anchorCtr="0">
            <a:noAutofit/>
          </a:bodyPr>
          <a:lstStyle/>
          <a:p>
            <a:pPr marL="609585" indent="-389457">
              <a:lnSpc>
                <a:spcPct val="150000"/>
              </a:lnSpc>
              <a:buClr>
                <a:schemeClr val="lt1"/>
              </a:buClr>
              <a:buSzPts val="1000"/>
              <a:buFont typeface="Poppins Light"/>
              <a:buChar char="●"/>
            </a:pPr>
            <a:r>
              <a:rPr lang="en" sz="1333">
                <a:solidFill>
                  <a:schemeClr val="lt1"/>
                </a:solidFill>
                <a:latin typeface="Poppins Light"/>
                <a:ea typeface="Poppins Light"/>
                <a:cs typeface="Poppins Light"/>
                <a:sym typeface="Poppins Light"/>
              </a:rPr>
              <a:t>Proactively finds referrals to send internally or externally</a:t>
            </a:r>
            <a:endParaRPr sz="1333">
              <a:solidFill>
                <a:schemeClr val="lt1"/>
              </a:solidFill>
              <a:latin typeface="Poppins Light"/>
              <a:ea typeface="Poppins Light"/>
              <a:cs typeface="Poppins Light"/>
              <a:sym typeface="Poppins Light"/>
            </a:endParaRPr>
          </a:p>
          <a:p>
            <a:pPr marL="609585" indent="-389457">
              <a:lnSpc>
                <a:spcPct val="150000"/>
              </a:lnSpc>
              <a:buClr>
                <a:schemeClr val="lt1"/>
              </a:buClr>
              <a:buSzPts val="1000"/>
              <a:buFont typeface="Poppins Light"/>
              <a:buChar char="●"/>
            </a:pPr>
            <a:r>
              <a:rPr lang="en" sz="1333">
                <a:solidFill>
                  <a:schemeClr val="lt1"/>
                </a:solidFill>
                <a:latin typeface="Poppins Light"/>
                <a:ea typeface="Poppins Light"/>
                <a:cs typeface="Poppins Light"/>
                <a:sym typeface="Poppins Light"/>
              </a:rPr>
              <a:t>Monthly overview of upcoming client needs</a:t>
            </a:r>
            <a:endParaRPr sz="1333">
              <a:solidFill>
                <a:schemeClr val="lt1"/>
              </a:solidFill>
              <a:latin typeface="Poppins Light"/>
              <a:ea typeface="Poppins Light"/>
              <a:cs typeface="Poppins Light"/>
              <a:sym typeface="Poppins Light"/>
            </a:endParaRPr>
          </a:p>
        </p:txBody>
      </p:sp>
      <p:sp>
        <p:nvSpPr>
          <p:cNvPr id="137" name="Google Shape;137;p20"/>
          <p:cNvSpPr txBox="1"/>
          <p:nvPr/>
        </p:nvSpPr>
        <p:spPr>
          <a:xfrm>
            <a:off x="597800" y="521900"/>
            <a:ext cx="10698800" cy="757200"/>
          </a:xfrm>
          <a:prstGeom prst="rect">
            <a:avLst/>
          </a:prstGeom>
          <a:noFill/>
          <a:ln>
            <a:noFill/>
          </a:ln>
        </p:spPr>
        <p:txBody>
          <a:bodyPr spcFirstLastPara="1" wrap="square" lIns="121900" tIns="121900" rIns="121900" bIns="121900" anchor="t" anchorCtr="0">
            <a:noAutofit/>
          </a:bodyPr>
          <a:lstStyle/>
          <a:p>
            <a:endParaRPr sz="3067" b="1"/>
          </a:p>
        </p:txBody>
      </p:sp>
      <p:sp>
        <p:nvSpPr>
          <p:cNvPr id="138" name="Google Shape;138;p20"/>
          <p:cNvSpPr txBox="1"/>
          <p:nvPr/>
        </p:nvSpPr>
        <p:spPr>
          <a:xfrm>
            <a:off x="2919200" y="331200"/>
            <a:ext cx="6353600" cy="797200"/>
          </a:xfrm>
          <a:prstGeom prst="rect">
            <a:avLst/>
          </a:prstGeom>
          <a:noFill/>
          <a:ln>
            <a:noFill/>
          </a:ln>
        </p:spPr>
        <p:txBody>
          <a:bodyPr spcFirstLastPara="1" wrap="square" lIns="121900" tIns="121900" rIns="121900" bIns="121900" anchor="ctr" anchorCtr="0">
            <a:noAutofit/>
          </a:bodyPr>
          <a:lstStyle/>
          <a:p>
            <a:pPr algn="ctr">
              <a:lnSpc>
                <a:spcPct val="125000"/>
              </a:lnSpc>
            </a:pPr>
            <a:r>
              <a:rPr lang="en" sz="3067" b="1">
                <a:solidFill>
                  <a:srgbClr val="434343"/>
                </a:solidFill>
                <a:latin typeface="Poppins"/>
                <a:ea typeface="Poppins"/>
                <a:cs typeface="Poppins"/>
                <a:sym typeface="Poppins"/>
              </a:rPr>
              <a:t>Generate</a:t>
            </a:r>
            <a:endParaRPr sz="3067" b="1">
              <a:solidFill>
                <a:srgbClr val="434343"/>
              </a:solidFill>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0d60c3-ee2e-4b52-9658-95fded064de0">
      <Terms xmlns="http://schemas.microsoft.com/office/infopath/2007/PartnerControls"/>
    </lcf76f155ced4ddcb4097134ff3c332f>
    <TaxCatchAll xmlns="7afb9366-efe1-458b-9acd-a56fffd7047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15" ma:contentTypeDescription="Create a new document." ma:contentTypeScope="" ma:versionID="f87f86dab6bc22f492a59c3722bf226c">
  <xsd:schema xmlns:xsd="http://www.w3.org/2001/XMLSchema" xmlns:xs="http://www.w3.org/2001/XMLSchema" xmlns:p="http://schemas.microsoft.com/office/2006/metadata/properties" xmlns:ns2="3f0d60c3-ee2e-4b52-9658-95fded064de0" xmlns:ns3="7afb9366-efe1-458b-9acd-a56fffd7047f" targetNamespace="http://schemas.microsoft.com/office/2006/metadata/properties" ma:root="true" ma:fieldsID="8f2c4b1b24784ddbe6d5b832bc24f8fb" ns2:_="" ns3:_="">
    <xsd:import namespace="3f0d60c3-ee2e-4b52-9658-95fded064de0"/>
    <xsd:import namespace="7afb9366-efe1-458b-9acd-a56fffd7047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4bb7cd4-41bb-40b9-9594-4a571a61c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fb9366-efe1-458b-9acd-a56fffd7047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0b8291-5ce6-462b-9e35-6c869b2c74b7}" ma:internalName="TaxCatchAll" ma:showField="CatchAllData" ma:web="7afb9366-efe1-458b-9acd-a56fffd7047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2F6D5D-FF96-4FC0-AA06-B4D9FD598660}">
  <ds:schemaRefs>
    <ds:schemaRef ds:uri="http://schemas.microsoft.com/sharepoint/v3/contenttype/forms"/>
  </ds:schemaRefs>
</ds:datastoreItem>
</file>

<file path=customXml/itemProps2.xml><?xml version="1.0" encoding="utf-8"?>
<ds:datastoreItem xmlns:ds="http://schemas.openxmlformats.org/officeDocument/2006/customXml" ds:itemID="{59527E2A-4D90-42E4-9C1A-D78A56305BC1}">
  <ds:schemaRefs>
    <ds:schemaRef ds:uri="http://schemas.microsoft.com/office/2006/metadata/properties"/>
    <ds:schemaRef ds:uri="http://schemas.microsoft.com/office/infopath/2007/PartnerControls"/>
    <ds:schemaRef ds:uri="3f0d60c3-ee2e-4b52-9658-95fded064de0"/>
    <ds:schemaRef ds:uri="7afb9366-efe1-458b-9acd-a56fffd7047f"/>
  </ds:schemaRefs>
</ds:datastoreItem>
</file>

<file path=customXml/itemProps3.xml><?xml version="1.0" encoding="utf-8"?>
<ds:datastoreItem xmlns:ds="http://schemas.openxmlformats.org/officeDocument/2006/customXml" ds:itemID="{954EA232-7F67-4DD4-9AE3-5B661BC86CA2}">
  <ds:schemaRefs>
    <ds:schemaRef ds:uri="3f0d60c3-ee2e-4b52-9658-95fded064de0"/>
    <ds:schemaRef ds:uri="7afb9366-efe1-458b-9acd-a56fffd704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12</TotalTime>
  <Words>514</Words>
  <Application>Microsoft Office PowerPoint</Application>
  <PresentationFormat>Widescreen</PresentationFormat>
  <Paragraphs>69</Paragraphs>
  <Slides>14</Slides>
  <Notes>10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14</vt:i4>
      </vt:variant>
    </vt:vector>
  </HeadingPairs>
  <TitlesOfParts>
    <vt:vector size="25" baseType="lpstr">
      <vt:lpstr>Aptos</vt:lpstr>
      <vt:lpstr>Arial</vt:lpstr>
      <vt:lpstr>Calibri</vt:lpstr>
      <vt:lpstr>Open Sans</vt:lpstr>
      <vt:lpstr>Open Sans Light</vt:lpstr>
      <vt:lpstr>Poppins</vt:lpstr>
      <vt:lpstr>Poppins Light</vt:lpstr>
      <vt:lpstr>Poppins Medium</vt:lpstr>
      <vt:lpstr>Titles</vt:lpstr>
      <vt:lpstr>Content slides</vt:lpstr>
      <vt:lpstr>End slide</vt:lpstr>
      <vt:lpstr>Hidden Risk, Missed Revenue: The Referral Problem (and Opportunity) You Can’t Ignore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Hidden Risk, Missed Revenue: The Referral Problem (and Opportunity) You Can’t Ignore  Presented by Steve Reynard of RQ for The RiskBites ® Club​​ For more information contact: steve@rq.app Or schedule a meeting: https://meetings-eu1.hubspot.com/steve-reynard/rq-demo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Polly Coram</cp:lastModifiedBy>
  <cp:revision>113</cp:revision>
  <dcterms:created xsi:type="dcterms:W3CDTF">2021-06-22T19:25:58Z</dcterms:created>
  <dcterms:modified xsi:type="dcterms:W3CDTF">2025-05-09T12:45:08Z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y fmtid="{D5CDD505-2E9C-101B-9397-08002B2CF9AE}" pid="3" name="MediaServiceImageTags">
    <vt:lpwstr/>
  </property>
</Properties>
</file>