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sldIdLst>
    <p:sldId id="256" r:id="rId7"/>
    <p:sldId id="262" r:id="rId8"/>
    <p:sldId id="271" r:id="rId9"/>
    <p:sldId id="265" r:id="rId10"/>
    <p:sldId id="266" r:id="rId11"/>
    <p:sldId id="267" r:id="rId12"/>
    <p:sldId id="268" r:id="rId13"/>
    <p:sldId id="273" r:id="rId14"/>
    <p:sldId id="269" r:id="rId15"/>
    <p:sldId id="272" r:id="rId16"/>
    <p:sldId id="274" r:id="rId17"/>
    <p:sldId id="2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1F1F1"/>
    <a:srgbClr val="4691D3"/>
    <a:srgbClr val="4CB4EA"/>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9b2b778d-e032-4c84-b681-8f503bfa5e8a" providerId="ADAL" clId="{03808A7D-3F3B-47F7-8C8F-A341D2ECC4FB}"/>
    <pc:docChg chg="custSel modSld">
      <pc:chgData name="Polly Coram" userId="9b2b778d-e032-4c84-b681-8f503bfa5e8a" providerId="ADAL" clId="{03808A7D-3F3B-47F7-8C8F-A341D2ECC4FB}" dt="2024-10-08T11:39:18.431" v="8" actId="478"/>
      <pc:docMkLst>
        <pc:docMk/>
      </pc:docMkLst>
      <pc:sldChg chg="delSp mod">
        <pc:chgData name="Polly Coram" userId="9b2b778d-e032-4c84-b681-8f503bfa5e8a" providerId="ADAL" clId="{03808A7D-3F3B-47F7-8C8F-A341D2ECC4FB}" dt="2024-10-08T11:39:02.738" v="0" actId="478"/>
        <pc:sldMkLst>
          <pc:docMk/>
          <pc:sldMk cId="3222235406" sldId="262"/>
        </pc:sldMkLst>
        <pc:picChg chg="del">
          <ac:chgData name="Polly Coram" userId="9b2b778d-e032-4c84-b681-8f503bfa5e8a" providerId="ADAL" clId="{03808A7D-3F3B-47F7-8C8F-A341D2ECC4FB}" dt="2024-10-08T11:39:02.738" v="0" actId="478"/>
          <ac:picMkLst>
            <pc:docMk/>
            <pc:sldMk cId="3222235406" sldId="262"/>
            <ac:picMk id="7" creationId="{55DD1A0D-AEC2-491B-AEEA-ADF11133C72C}"/>
          </ac:picMkLst>
        </pc:picChg>
      </pc:sldChg>
      <pc:sldChg chg="delSp mod">
        <pc:chgData name="Polly Coram" userId="9b2b778d-e032-4c84-b681-8f503bfa5e8a" providerId="ADAL" clId="{03808A7D-3F3B-47F7-8C8F-A341D2ECC4FB}" dt="2024-10-08T11:39:06.048" v="2" actId="478"/>
        <pc:sldMkLst>
          <pc:docMk/>
          <pc:sldMk cId="3783595839" sldId="265"/>
        </pc:sldMkLst>
        <pc:picChg chg="del">
          <ac:chgData name="Polly Coram" userId="9b2b778d-e032-4c84-b681-8f503bfa5e8a" providerId="ADAL" clId="{03808A7D-3F3B-47F7-8C8F-A341D2ECC4FB}" dt="2024-10-08T11:39:06.048" v="2" actId="478"/>
          <ac:picMkLst>
            <pc:docMk/>
            <pc:sldMk cId="3783595839" sldId="265"/>
            <ac:picMk id="7" creationId="{55DD1A0D-AEC2-491B-AEEA-ADF11133C72C}"/>
          </ac:picMkLst>
        </pc:picChg>
      </pc:sldChg>
      <pc:sldChg chg="delSp mod">
        <pc:chgData name="Polly Coram" userId="9b2b778d-e032-4c84-b681-8f503bfa5e8a" providerId="ADAL" clId="{03808A7D-3F3B-47F7-8C8F-A341D2ECC4FB}" dt="2024-10-08T11:39:07.857" v="3" actId="478"/>
        <pc:sldMkLst>
          <pc:docMk/>
          <pc:sldMk cId="1214491652" sldId="266"/>
        </pc:sldMkLst>
        <pc:picChg chg="del">
          <ac:chgData name="Polly Coram" userId="9b2b778d-e032-4c84-b681-8f503bfa5e8a" providerId="ADAL" clId="{03808A7D-3F3B-47F7-8C8F-A341D2ECC4FB}" dt="2024-10-08T11:39:07.857" v="3" actId="478"/>
          <ac:picMkLst>
            <pc:docMk/>
            <pc:sldMk cId="1214491652" sldId="266"/>
            <ac:picMk id="7" creationId="{55DD1A0D-AEC2-491B-AEEA-ADF11133C72C}"/>
          </ac:picMkLst>
        </pc:picChg>
      </pc:sldChg>
      <pc:sldChg chg="delSp mod">
        <pc:chgData name="Polly Coram" userId="9b2b778d-e032-4c84-b681-8f503bfa5e8a" providerId="ADAL" clId="{03808A7D-3F3B-47F7-8C8F-A341D2ECC4FB}" dt="2024-10-08T11:39:09.589" v="4" actId="478"/>
        <pc:sldMkLst>
          <pc:docMk/>
          <pc:sldMk cId="3675259895" sldId="267"/>
        </pc:sldMkLst>
        <pc:picChg chg="del">
          <ac:chgData name="Polly Coram" userId="9b2b778d-e032-4c84-b681-8f503bfa5e8a" providerId="ADAL" clId="{03808A7D-3F3B-47F7-8C8F-A341D2ECC4FB}" dt="2024-10-08T11:39:09.589" v="4" actId="478"/>
          <ac:picMkLst>
            <pc:docMk/>
            <pc:sldMk cId="3675259895" sldId="267"/>
            <ac:picMk id="7" creationId="{55DD1A0D-AEC2-491B-AEEA-ADF11133C72C}"/>
          </ac:picMkLst>
        </pc:picChg>
      </pc:sldChg>
      <pc:sldChg chg="delSp mod">
        <pc:chgData name="Polly Coram" userId="9b2b778d-e032-4c84-b681-8f503bfa5e8a" providerId="ADAL" clId="{03808A7D-3F3B-47F7-8C8F-A341D2ECC4FB}" dt="2024-10-08T11:39:12.415" v="5" actId="478"/>
        <pc:sldMkLst>
          <pc:docMk/>
          <pc:sldMk cId="2823386343" sldId="268"/>
        </pc:sldMkLst>
        <pc:picChg chg="del">
          <ac:chgData name="Polly Coram" userId="9b2b778d-e032-4c84-b681-8f503bfa5e8a" providerId="ADAL" clId="{03808A7D-3F3B-47F7-8C8F-A341D2ECC4FB}" dt="2024-10-08T11:39:12.415" v="5" actId="478"/>
          <ac:picMkLst>
            <pc:docMk/>
            <pc:sldMk cId="2823386343" sldId="268"/>
            <ac:picMk id="7" creationId="{55DD1A0D-AEC2-491B-AEEA-ADF11133C72C}"/>
          </ac:picMkLst>
        </pc:picChg>
      </pc:sldChg>
      <pc:sldChg chg="delSp mod">
        <pc:chgData name="Polly Coram" userId="9b2b778d-e032-4c84-b681-8f503bfa5e8a" providerId="ADAL" clId="{03808A7D-3F3B-47F7-8C8F-A341D2ECC4FB}" dt="2024-10-08T11:39:16.031" v="7" actId="478"/>
        <pc:sldMkLst>
          <pc:docMk/>
          <pc:sldMk cId="2868787832" sldId="269"/>
        </pc:sldMkLst>
        <pc:picChg chg="del">
          <ac:chgData name="Polly Coram" userId="9b2b778d-e032-4c84-b681-8f503bfa5e8a" providerId="ADAL" clId="{03808A7D-3F3B-47F7-8C8F-A341D2ECC4FB}" dt="2024-10-08T11:39:16.031" v="7" actId="478"/>
          <ac:picMkLst>
            <pc:docMk/>
            <pc:sldMk cId="2868787832" sldId="269"/>
            <ac:picMk id="7" creationId="{55DD1A0D-AEC2-491B-AEEA-ADF11133C72C}"/>
          </ac:picMkLst>
        </pc:picChg>
      </pc:sldChg>
      <pc:sldChg chg="delSp mod">
        <pc:chgData name="Polly Coram" userId="9b2b778d-e032-4c84-b681-8f503bfa5e8a" providerId="ADAL" clId="{03808A7D-3F3B-47F7-8C8F-A341D2ECC4FB}" dt="2024-10-08T11:39:04.111" v="1" actId="478"/>
        <pc:sldMkLst>
          <pc:docMk/>
          <pc:sldMk cId="2506367210" sldId="271"/>
        </pc:sldMkLst>
        <pc:picChg chg="del">
          <ac:chgData name="Polly Coram" userId="9b2b778d-e032-4c84-b681-8f503bfa5e8a" providerId="ADAL" clId="{03808A7D-3F3B-47F7-8C8F-A341D2ECC4FB}" dt="2024-10-08T11:39:04.111" v="1" actId="478"/>
          <ac:picMkLst>
            <pc:docMk/>
            <pc:sldMk cId="2506367210" sldId="271"/>
            <ac:picMk id="7" creationId="{55DD1A0D-AEC2-491B-AEEA-ADF11133C72C}"/>
          </ac:picMkLst>
        </pc:picChg>
      </pc:sldChg>
      <pc:sldChg chg="delSp mod">
        <pc:chgData name="Polly Coram" userId="9b2b778d-e032-4c84-b681-8f503bfa5e8a" providerId="ADAL" clId="{03808A7D-3F3B-47F7-8C8F-A341D2ECC4FB}" dt="2024-10-08T11:39:13.945" v="6" actId="478"/>
        <pc:sldMkLst>
          <pc:docMk/>
          <pc:sldMk cId="1080702510" sldId="273"/>
        </pc:sldMkLst>
        <pc:picChg chg="del">
          <ac:chgData name="Polly Coram" userId="9b2b778d-e032-4c84-b681-8f503bfa5e8a" providerId="ADAL" clId="{03808A7D-3F3B-47F7-8C8F-A341D2ECC4FB}" dt="2024-10-08T11:39:13.945" v="6" actId="478"/>
          <ac:picMkLst>
            <pc:docMk/>
            <pc:sldMk cId="1080702510" sldId="273"/>
            <ac:picMk id="7" creationId="{55DD1A0D-AEC2-491B-AEEA-ADF11133C72C}"/>
          </ac:picMkLst>
        </pc:picChg>
      </pc:sldChg>
      <pc:sldChg chg="delSp mod">
        <pc:chgData name="Polly Coram" userId="9b2b778d-e032-4c84-b681-8f503bfa5e8a" providerId="ADAL" clId="{03808A7D-3F3B-47F7-8C8F-A341D2ECC4FB}" dt="2024-10-08T11:39:18.431" v="8" actId="478"/>
        <pc:sldMkLst>
          <pc:docMk/>
          <pc:sldMk cId="2700745827" sldId="274"/>
        </pc:sldMkLst>
        <pc:picChg chg="del">
          <ac:chgData name="Polly Coram" userId="9b2b778d-e032-4c84-b681-8f503bfa5e8a" providerId="ADAL" clId="{03808A7D-3F3B-47F7-8C8F-A341D2ECC4FB}" dt="2024-10-08T11:39:18.431" v="8" actId="478"/>
          <ac:picMkLst>
            <pc:docMk/>
            <pc:sldMk cId="2700745827" sldId="274"/>
            <ac:picMk id="7" creationId="{55DD1A0D-AEC2-491B-AEEA-ADF11133C72C}"/>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a:xfrm>
            <a:off x="505782" y="448620"/>
            <a:ext cx="10174919" cy="2398702"/>
          </a:xfrm>
        </p:spPr>
        <p:txBody>
          <a:bodyPr/>
          <a:lstStyle/>
          <a:p>
            <a:r>
              <a:rPr lang="en-GB" sz="6600" b="0" i="0" dirty="0">
                <a:effectLst/>
                <a:latin typeface="-apple-system"/>
              </a:rPr>
              <a:t>From Risks to Results:</a:t>
            </a:r>
            <a:endParaRPr lang="en-US" sz="6600" dirty="0"/>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a:xfrm>
            <a:off x="505782" y="2847322"/>
            <a:ext cx="7654992" cy="972321"/>
          </a:xfrm>
        </p:spPr>
        <p:txBody>
          <a:bodyPr/>
          <a:lstStyle/>
          <a:p>
            <a:r>
              <a:rPr lang="en-GB" sz="4000" b="0" i="0" dirty="0">
                <a:effectLst/>
                <a:latin typeface="-apple-system"/>
              </a:rPr>
              <a:t>Uncovering the Real Costs of Poor Employee Health and Practical Solutions for Success</a:t>
            </a:r>
            <a:endParaRPr lang="en-US" sz="4000" dirty="0"/>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
        <p:nvSpPr>
          <p:cNvPr id="3" name="Text Placeholder 4">
            <a:extLst>
              <a:ext uri="{FF2B5EF4-FFF2-40B4-BE49-F238E27FC236}">
                <a16:creationId xmlns:a16="http://schemas.microsoft.com/office/drawing/2014/main" id="{3DC46C10-BF55-DA11-0A82-FE41A02E88D9}"/>
              </a:ext>
            </a:extLst>
          </p:cNvPr>
          <p:cNvSpPr txBox="1">
            <a:spLocks/>
          </p:cNvSpPr>
          <p:nvPr/>
        </p:nvSpPr>
        <p:spPr>
          <a:xfrm>
            <a:off x="505782" y="4834881"/>
            <a:ext cx="7654992" cy="972321"/>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333"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apple-system"/>
              </a:rPr>
              <a:t>Guest Speaker: Jamie Humphrey CEO &amp; Co-founder</a:t>
            </a:r>
            <a:endParaRPr lang="en-US" sz="2000" dirty="0"/>
          </a:p>
        </p:txBody>
      </p:sp>
      <p:pic>
        <p:nvPicPr>
          <p:cNvPr id="10" name="Picture 9" descr="A white text on a black background&#10;&#10;Description automatically generated">
            <a:extLst>
              <a:ext uri="{FF2B5EF4-FFF2-40B4-BE49-F238E27FC236}">
                <a16:creationId xmlns:a16="http://schemas.microsoft.com/office/drawing/2014/main" id="{F6AA7B72-6B07-CC1A-5982-1AC3693D5B61}"/>
              </a:ext>
            </a:extLst>
          </p:cNvPr>
          <p:cNvPicPr>
            <a:picLocks noChangeAspect="1"/>
          </p:cNvPicPr>
          <p:nvPr/>
        </p:nvPicPr>
        <p:blipFill>
          <a:blip r:embed="rId2"/>
          <a:stretch>
            <a:fillRect/>
          </a:stretch>
        </p:blipFill>
        <p:spPr>
          <a:xfrm>
            <a:off x="5957082" y="4831713"/>
            <a:ext cx="964828" cy="364937"/>
          </a:xfrm>
          <a:prstGeom prst="rect">
            <a:avLst/>
          </a:prstGeom>
        </p:spPr>
      </p:pic>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691D3"/>
        </a:solidFill>
        <a:effectLst/>
      </p:bgPr>
    </p:bg>
    <p:spTree>
      <p:nvGrpSpPr>
        <p:cNvPr id="1" name=""/>
        <p:cNvGrpSpPr/>
        <p:nvPr/>
      </p:nvGrpSpPr>
      <p:grpSpPr>
        <a:xfrm>
          <a:off x="0" y="0"/>
          <a:ext cx="0" cy="0"/>
          <a:chOff x="0" y="0"/>
          <a:chExt cx="0" cy="0"/>
        </a:xfrm>
      </p:grpSpPr>
      <p:sp>
        <p:nvSpPr>
          <p:cNvPr id="68" name="Freeform 2">
            <a:extLst>
              <a:ext uri="{FF2B5EF4-FFF2-40B4-BE49-F238E27FC236}">
                <a16:creationId xmlns:a16="http://schemas.microsoft.com/office/drawing/2014/main" id="{30DD8EC6-7CA3-76A4-785B-92E6F90D1468}"/>
              </a:ext>
            </a:extLst>
          </p:cNvPr>
          <p:cNvSpPr/>
          <p:nvPr/>
        </p:nvSpPr>
        <p:spPr>
          <a:xfrm>
            <a:off x="1272892" y="2387384"/>
            <a:ext cx="1883125" cy="3174145"/>
          </a:xfrm>
          <a:custGeom>
            <a:avLst/>
            <a:gdLst/>
            <a:ahLst/>
            <a:cxnLst/>
            <a:rect l="l" t="t" r="r" b="b"/>
            <a:pathLst>
              <a:path w="2433280" h="4042989">
                <a:moveTo>
                  <a:pt x="0" y="0"/>
                </a:moveTo>
                <a:lnTo>
                  <a:pt x="2433280" y="0"/>
                </a:lnTo>
                <a:lnTo>
                  <a:pt x="2433280" y="4042989"/>
                </a:lnTo>
                <a:lnTo>
                  <a:pt x="0" y="4042989"/>
                </a:lnTo>
                <a:lnTo>
                  <a:pt x="0" y="0"/>
                </a:lnTo>
                <a:close/>
              </a:path>
            </a:pathLst>
          </a:custGeom>
          <a:blipFill>
            <a:blip r:embed="rId2"/>
            <a:stretch>
              <a:fillRect/>
            </a:stretch>
          </a:blipFill>
        </p:spPr>
        <p:txBody>
          <a:bodyPr/>
          <a:lstStyle/>
          <a:p>
            <a:endParaRPr lang="en-GB"/>
          </a:p>
        </p:txBody>
      </p:sp>
      <p:sp>
        <p:nvSpPr>
          <p:cNvPr id="69" name="Freeform 3">
            <a:extLst>
              <a:ext uri="{FF2B5EF4-FFF2-40B4-BE49-F238E27FC236}">
                <a16:creationId xmlns:a16="http://schemas.microsoft.com/office/drawing/2014/main" id="{A62BE4ED-BF8B-E413-55C4-402022E62BB8}"/>
              </a:ext>
            </a:extLst>
          </p:cNvPr>
          <p:cNvSpPr/>
          <p:nvPr/>
        </p:nvSpPr>
        <p:spPr>
          <a:xfrm>
            <a:off x="3813741" y="2424955"/>
            <a:ext cx="1883125" cy="3174145"/>
          </a:xfrm>
          <a:custGeom>
            <a:avLst/>
            <a:gdLst/>
            <a:ahLst/>
            <a:cxnLst/>
            <a:rect l="l" t="t" r="r" b="b"/>
            <a:pathLst>
              <a:path w="2433280" h="4042989">
                <a:moveTo>
                  <a:pt x="0" y="0"/>
                </a:moveTo>
                <a:lnTo>
                  <a:pt x="2433280" y="0"/>
                </a:lnTo>
                <a:lnTo>
                  <a:pt x="2433280" y="4042989"/>
                </a:lnTo>
                <a:lnTo>
                  <a:pt x="0" y="4042989"/>
                </a:lnTo>
                <a:lnTo>
                  <a:pt x="0" y="0"/>
                </a:lnTo>
                <a:close/>
              </a:path>
            </a:pathLst>
          </a:custGeom>
          <a:blipFill>
            <a:blip r:embed="rId3"/>
            <a:stretch>
              <a:fillRect/>
            </a:stretch>
          </a:blipFill>
        </p:spPr>
        <p:txBody>
          <a:bodyPr/>
          <a:lstStyle/>
          <a:p>
            <a:endParaRPr lang="en-GB"/>
          </a:p>
        </p:txBody>
      </p:sp>
      <p:sp>
        <p:nvSpPr>
          <p:cNvPr id="70" name="Freeform 4">
            <a:extLst>
              <a:ext uri="{FF2B5EF4-FFF2-40B4-BE49-F238E27FC236}">
                <a16:creationId xmlns:a16="http://schemas.microsoft.com/office/drawing/2014/main" id="{15521AAA-01F0-2C2B-C4F0-CD0BCC35093E}"/>
              </a:ext>
            </a:extLst>
          </p:cNvPr>
          <p:cNvSpPr/>
          <p:nvPr/>
        </p:nvSpPr>
        <p:spPr>
          <a:xfrm>
            <a:off x="8941366" y="2394228"/>
            <a:ext cx="1883125" cy="3174145"/>
          </a:xfrm>
          <a:custGeom>
            <a:avLst/>
            <a:gdLst/>
            <a:ahLst/>
            <a:cxnLst/>
            <a:rect l="l" t="t" r="r" b="b"/>
            <a:pathLst>
              <a:path w="2433280" h="4042989">
                <a:moveTo>
                  <a:pt x="0" y="0"/>
                </a:moveTo>
                <a:lnTo>
                  <a:pt x="2433280" y="0"/>
                </a:lnTo>
                <a:lnTo>
                  <a:pt x="2433280" y="4042989"/>
                </a:lnTo>
                <a:lnTo>
                  <a:pt x="0" y="4042989"/>
                </a:lnTo>
                <a:lnTo>
                  <a:pt x="0" y="0"/>
                </a:lnTo>
                <a:close/>
              </a:path>
            </a:pathLst>
          </a:custGeom>
          <a:blipFill>
            <a:blip r:embed="rId4"/>
            <a:stretch>
              <a:fillRect/>
            </a:stretch>
          </a:blipFill>
        </p:spPr>
        <p:txBody>
          <a:bodyPr/>
          <a:lstStyle/>
          <a:p>
            <a:endParaRPr lang="en-GB"/>
          </a:p>
        </p:txBody>
      </p:sp>
      <p:sp>
        <p:nvSpPr>
          <p:cNvPr id="71" name="TextBox 5">
            <a:extLst>
              <a:ext uri="{FF2B5EF4-FFF2-40B4-BE49-F238E27FC236}">
                <a16:creationId xmlns:a16="http://schemas.microsoft.com/office/drawing/2014/main" id="{72C46ABD-F4A3-BAE6-5903-C4E9599A1AF4}"/>
              </a:ext>
            </a:extLst>
          </p:cNvPr>
          <p:cNvSpPr txBox="1"/>
          <p:nvPr/>
        </p:nvSpPr>
        <p:spPr>
          <a:xfrm>
            <a:off x="-1379271" y="1152921"/>
            <a:ext cx="14950542" cy="799706"/>
          </a:xfrm>
          <a:prstGeom prst="rect">
            <a:avLst/>
          </a:prstGeom>
        </p:spPr>
        <p:txBody>
          <a:bodyPr wrap="square" lIns="0" tIns="0" rIns="0" bIns="0" rtlCol="0" anchor="t">
            <a:spAutoFit/>
          </a:bodyPr>
          <a:lstStyle/>
          <a:p>
            <a:pPr marL="0" lvl="0" indent="0" algn="ctr">
              <a:lnSpc>
                <a:spcPts val="7140"/>
              </a:lnSpc>
              <a:spcBef>
                <a:spcPct val="0"/>
              </a:spcBef>
            </a:pPr>
            <a:r>
              <a:rPr lang="en-US" sz="3600" dirty="0">
                <a:solidFill>
                  <a:srgbClr val="FFFFFF"/>
                </a:solidFill>
                <a:latin typeface="Comfortaa"/>
                <a:ea typeface="Comfortaa"/>
                <a:cs typeface="Comfortaa"/>
                <a:sym typeface="Comfortaa"/>
              </a:rPr>
              <a:t>A COMPLETE SUPPORT </a:t>
            </a:r>
            <a:r>
              <a:rPr lang="en-US" sz="3600" dirty="0">
                <a:solidFill>
                  <a:schemeClr val="bg1"/>
                </a:solidFill>
                <a:latin typeface="Comfortaa"/>
                <a:ea typeface="Comfortaa"/>
                <a:cs typeface="Comfortaa"/>
                <a:sym typeface="Comfortaa"/>
              </a:rPr>
              <a:t>TEAM </a:t>
            </a:r>
          </a:p>
        </p:txBody>
      </p:sp>
      <p:sp>
        <p:nvSpPr>
          <p:cNvPr id="72" name="TextBox 6">
            <a:extLst>
              <a:ext uri="{FF2B5EF4-FFF2-40B4-BE49-F238E27FC236}">
                <a16:creationId xmlns:a16="http://schemas.microsoft.com/office/drawing/2014/main" id="{4D7A4153-C6F0-E60D-FF13-5BFC19ADC9DC}"/>
              </a:ext>
            </a:extLst>
          </p:cNvPr>
          <p:cNvSpPr txBox="1"/>
          <p:nvPr/>
        </p:nvSpPr>
        <p:spPr>
          <a:xfrm>
            <a:off x="-2853768" y="5464916"/>
            <a:ext cx="17510735" cy="637610"/>
          </a:xfrm>
          <a:prstGeom prst="rect">
            <a:avLst/>
          </a:prstGeom>
        </p:spPr>
        <p:txBody>
          <a:bodyPr wrap="square" lIns="0" tIns="0" rIns="0" bIns="0" rtlCol="0" anchor="t">
            <a:spAutoFit/>
          </a:bodyPr>
          <a:lstStyle/>
          <a:p>
            <a:pPr algn="ctr">
              <a:lnSpc>
                <a:spcPts val="5880"/>
              </a:lnSpc>
            </a:pPr>
            <a:r>
              <a:rPr lang="en-US" sz="2400" spc="-70" dirty="0">
                <a:solidFill>
                  <a:srgbClr val="FDFDFD"/>
                </a:solidFill>
                <a:latin typeface="Comfortaa"/>
                <a:ea typeface="Comfortaa"/>
                <a:cs typeface="Comfortaa"/>
                <a:sym typeface="Comfortaa"/>
              </a:rPr>
              <a:t>in the pocket of every employee</a:t>
            </a:r>
          </a:p>
        </p:txBody>
      </p:sp>
      <p:sp>
        <p:nvSpPr>
          <p:cNvPr id="73" name="Freeform 22">
            <a:extLst>
              <a:ext uri="{FF2B5EF4-FFF2-40B4-BE49-F238E27FC236}">
                <a16:creationId xmlns:a16="http://schemas.microsoft.com/office/drawing/2014/main" id="{0B337A63-2ED3-B407-C476-DC671A58E607}"/>
              </a:ext>
            </a:extLst>
          </p:cNvPr>
          <p:cNvSpPr/>
          <p:nvPr/>
        </p:nvSpPr>
        <p:spPr>
          <a:xfrm>
            <a:off x="6354590" y="2348677"/>
            <a:ext cx="1929052" cy="3251558"/>
          </a:xfrm>
          <a:custGeom>
            <a:avLst/>
            <a:gdLst/>
            <a:ahLst/>
            <a:cxnLst/>
            <a:rect l="l" t="t" r="r" b="b"/>
            <a:pathLst>
              <a:path w="2492625" h="4141592">
                <a:moveTo>
                  <a:pt x="0" y="0"/>
                </a:moveTo>
                <a:lnTo>
                  <a:pt x="2492624" y="0"/>
                </a:lnTo>
                <a:lnTo>
                  <a:pt x="2492624" y="4141591"/>
                </a:lnTo>
                <a:lnTo>
                  <a:pt x="0" y="4141591"/>
                </a:lnTo>
                <a:lnTo>
                  <a:pt x="0" y="0"/>
                </a:lnTo>
                <a:close/>
              </a:path>
            </a:pathLst>
          </a:custGeom>
          <a:blipFill>
            <a:blip r:embed="rId5"/>
            <a:stretch>
              <a:fillRect/>
            </a:stretch>
          </a:blipFill>
        </p:spPr>
        <p:txBody>
          <a:bodyPr/>
          <a:lstStyle/>
          <a:p>
            <a:endParaRPr lang="en-GB"/>
          </a:p>
        </p:txBody>
      </p:sp>
      <p:sp>
        <p:nvSpPr>
          <p:cNvPr id="74" name="TextBox 24">
            <a:extLst>
              <a:ext uri="{FF2B5EF4-FFF2-40B4-BE49-F238E27FC236}">
                <a16:creationId xmlns:a16="http://schemas.microsoft.com/office/drawing/2014/main" id="{E80A1188-E431-BCA8-C89C-1C038AF78E7E}"/>
              </a:ext>
            </a:extLst>
          </p:cNvPr>
          <p:cNvSpPr txBox="1"/>
          <p:nvPr/>
        </p:nvSpPr>
        <p:spPr>
          <a:xfrm>
            <a:off x="625551" y="1955936"/>
            <a:ext cx="3190588" cy="330027"/>
          </a:xfrm>
          <a:prstGeom prst="rect">
            <a:avLst/>
          </a:prstGeom>
        </p:spPr>
        <p:txBody>
          <a:bodyPr wrap="square" lIns="0" tIns="0" rIns="0" bIns="0" rtlCol="0" anchor="t">
            <a:spAutoFit/>
          </a:bodyPr>
          <a:lstStyle/>
          <a:p>
            <a:pPr algn="ctr">
              <a:lnSpc>
                <a:spcPts val="2940"/>
              </a:lnSpc>
            </a:pPr>
            <a:r>
              <a:rPr lang="en-US" sz="1750" spc="-35" dirty="0">
                <a:solidFill>
                  <a:srgbClr val="FDFDFD"/>
                </a:solidFill>
                <a:latin typeface="Comfortaa"/>
                <a:ea typeface="Comfortaa"/>
                <a:cs typeface="Comfortaa"/>
                <a:sym typeface="Comfortaa"/>
              </a:rPr>
              <a:t>Therapist/Counsellors</a:t>
            </a:r>
          </a:p>
        </p:txBody>
      </p:sp>
      <p:sp>
        <p:nvSpPr>
          <p:cNvPr id="75" name="TextBox 25">
            <a:extLst>
              <a:ext uri="{FF2B5EF4-FFF2-40B4-BE49-F238E27FC236}">
                <a16:creationId xmlns:a16="http://schemas.microsoft.com/office/drawing/2014/main" id="{831C56BF-EF1D-02D4-E749-E52D7E4B2C7F}"/>
              </a:ext>
            </a:extLst>
          </p:cNvPr>
          <p:cNvSpPr txBox="1"/>
          <p:nvPr/>
        </p:nvSpPr>
        <p:spPr>
          <a:xfrm>
            <a:off x="3127181" y="1928163"/>
            <a:ext cx="3190588" cy="385572"/>
          </a:xfrm>
          <a:prstGeom prst="rect">
            <a:avLst/>
          </a:prstGeom>
        </p:spPr>
        <p:txBody>
          <a:bodyPr wrap="square" lIns="0" tIns="0" rIns="0" bIns="0" rtlCol="0" anchor="t">
            <a:spAutoFit/>
          </a:bodyPr>
          <a:lstStyle/>
          <a:p>
            <a:pPr algn="ctr">
              <a:lnSpc>
                <a:spcPts val="3286"/>
              </a:lnSpc>
            </a:pPr>
            <a:r>
              <a:rPr lang="en-US" sz="1956" spc="-39" dirty="0">
                <a:solidFill>
                  <a:srgbClr val="FDFDFD"/>
                </a:solidFill>
                <a:latin typeface="Comfortaa"/>
                <a:ea typeface="Comfortaa"/>
                <a:cs typeface="Comfortaa"/>
                <a:sym typeface="Comfortaa"/>
              </a:rPr>
              <a:t>Financial Coaches</a:t>
            </a:r>
          </a:p>
        </p:txBody>
      </p:sp>
      <p:sp>
        <p:nvSpPr>
          <p:cNvPr id="76" name="TextBox 26">
            <a:extLst>
              <a:ext uri="{FF2B5EF4-FFF2-40B4-BE49-F238E27FC236}">
                <a16:creationId xmlns:a16="http://schemas.microsoft.com/office/drawing/2014/main" id="{0E0030B1-5EBB-C39C-6D44-70B0F8459BC8}"/>
              </a:ext>
            </a:extLst>
          </p:cNvPr>
          <p:cNvSpPr txBox="1"/>
          <p:nvPr/>
        </p:nvSpPr>
        <p:spPr>
          <a:xfrm>
            <a:off x="6218981" y="1921140"/>
            <a:ext cx="2200270" cy="388057"/>
          </a:xfrm>
          <a:prstGeom prst="rect">
            <a:avLst/>
          </a:prstGeom>
        </p:spPr>
        <p:txBody>
          <a:bodyPr wrap="square" lIns="0" tIns="0" rIns="0" bIns="0" rtlCol="0" anchor="t">
            <a:spAutoFit/>
          </a:bodyPr>
          <a:lstStyle/>
          <a:p>
            <a:pPr algn="ctr">
              <a:lnSpc>
                <a:spcPts val="3286"/>
              </a:lnSpc>
            </a:pPr>
            <a:r>
              <a:rPr lang="en-US" sz="1956" spc="-39" dirty="0">
                <a:solidFill>
                  <a:srgbClr val="FDFDFD"/>
                </a:solidFill>
                <a:latin typeface="Comfortaa"/>
                <a:ea typeface="Comfortaa"/>
                <a:cs typeface="Comfortaa"/>
                <a:sym typeface="Comfortaa"/>
              </a:rPr>
              <a:t>Personal Trainers</a:t>
            </a:r>
          </a:p>
        </p:txBody>
      </p:sp>
      <p:sp>
        <p:nvSpPr>
          <p:cNvPr id="77" name="TextBox 27">
            <a:extLst>
              <a:ext uri="{FF2B5EF4-FFF2-40B4-BE49-F238E27FC236}">
                <a16:creationId xmlns:a16="http://schemas.microsoft.com/office/drawing/2014/main" id="{83677598-9CDB-5110-6993-453ACE75FD40}"/>
              </a:ext>
            </a:extLst>
          </p:cNvPr>
          <p:cNvSpPr txBox="1"/>
          <p:nvPr/>
        </p:nvSpPr>
        <p:spPr>
          <a:xfrm>
            <a:off x="8287634" y="1960620"/>
            <a:ext cx="3190588" cy="388057"/>
          </a:xfrm>
          <a:prstGeom prst="rect">
            <a:avLst/>
          </a:prstGeom>
        </p:spPr>
        <p:txBody>
          <a:bodyPr wrap="square" lIns="0" tIns="0" rIns="0" bIns="0" rtlCol="0" anchor="t">
            <a:spAutoFit/>
          </a:bodyPr>
          <a:lstStyle/>
          <a:p>
            <a:pPr algn="ctr">
              <a:lnSpc>
                <a:spcPts val="3286"/>
              </a:lnSpc>
            </a:pPr>
            <a:r>
              <a:rPr lang="en-US" sz="1956" spc="-39" dirty="0">
                <a:solidFill>
                  <a:srgbClr val="FDFDFD"/>
                </a:solidFill>
                <a:latin typeface="Comfortaa"/>
                <a:ea typeface="Comfortaa"/>
                <a:cs typeface="Comfortaa"/>
                <a:sym typeface="Comfortaa"/>
              </a:rPr>
              <a:t>Nutritionists</a:t>
            </a:r>
          </a:p>
        </p:txBody>
      </p:sp>
      <p:pic>
        <p:nvPicPr>
          <p:cNvPr id="79" name="Picture 78" descr="A white text on a black background&#10;&#10;Description automatically generated">
            <a:extLst>
              <a:ext uri="{FF2B5EF4-FFF2-40B4-BE49-F238E27FC236}">
                <a16:creationId xmlns:a16="http://schemas.microsoft.com/office/drawing/2014/main" id="{44B4C5C1-B96E-2419-533C-9F3A6666B104}"/>
              </a:ext>
            </a:extLst>
          </p:cNvPr>
          <p:cNvPicPr>
            <a:picLocks noChangeAspect="1"/>
          </p:cNvPicPr>
          <p:nvPr/>
        </p:nvPicPr>
        <p:blipFill>
          <a:blip r:embed="rId6"/>
          <a:stretch>
            <a:fillRect/>
          </a:stretch>
        </p:blipFill>
        <p:spPr>
          <a:xfrm>
            <a:off x="4500706" y="152069"/>
            <a:ext cx="3190588" cy="1206810"/>
          </a:xfrm>
          <a:prstGeom prst="rect">
            <a:avLst/>
          </a:prstGeom>
        </p:spPr>
      </p:pic>
    </p:spTree>
    <p:extLst>
      <p:ext uri="{BB962C8B-B14F-4D97-AF65-F5344CB8AC3E}">
        <p14:creationId xmlns:p14="http://schemas.microsoft.com/office/powerpoint/2010/main" val="1227226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691D3"/>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900" y="697114"/>
            <a:ext cx="10872196" cy="437846"/>
          </a:xfrm>
        </p:spPr>
        <p:txBody>
          <a:bodyPr/>
          <a:lstStyle/>
          <a:p>
            <a:pPr algn="ctr"/>
            <a:r>
              <a:rPr lang="en-GB" dirty="0">
                <a:solidFill>
                  <a:schemeClr val="bg1">
                    <a:lumMod val="95000"/>
                  </a:schemeClr>
                </a:solidFill>
              </a:rPr>
              <a:t>An Extension Of Your Team</a:t>
            </a:r>
          </a:p>
        </p:txBody>
      </p:sp>
      <p:sp>
        <p:nvSpPr>
          <p:cNvPr id="20" name="Rectangle 1">
            <a:extLst>
              <a:ext uri="{FF2B5EF4-FFF2-40B4-BE49-F238E27FC236}">
                <a16:creationId xmlns:a16="http://schemas.microsoft.com/office/drawing/2014/main" id="{F232540A-1D57-D18D-6998-4E3C0A14C8C1}"/>
              </a:ext>
            </a:extLst>
          </p:cNvPr>
          <p:cNvSpPr>
            <a:spLocks noChangeArrowheads="1"/>
          </p:cNvSpPr>
          <p:nvPr/>
        </p:nvSpPr>
        <p:spPr bwMode="auto">
          <a:xfrm>
            <a:off x="659902" y="2949737"/>
            <a:ext cx="10244072" cy="2901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en-GB" sz="2400" b="1" dirty="0">
                <a:solidFill>
                  <a:srgbClr val="FFFFFF"/>
                </a:solidFill>
              </a:rPr>
              <a:t>The                 Approach</a:t>
            </a:r>
            <a:endParaRPr lang="en-GB" b="1" dirty="0">
              <a:solidFill>
                <a:srgbClr val="FFFFFF"/>
              </a:solidFill>
            </a:endParaRPr>
          </a:p>
          <a:p>
            <a:pPr>
              <a:lnSpc>
                <a:spcPct val="150000"/>
              </a:lnSpc>
            </a:pPr>
            <a:r>
              <a:rPr lang="en-GB" b="1" dirty="0">
                <a:solidFill>
                  <a:srgbClr val="FFFFFF"/>
                </a:solidFill>
              </a:rPr>
              <a:t>1. Create an engagement target together</a:t>
            </a:r>
          </a:p>
          <a:p>
            <a:pPr>
              <a:lnSpc>
                <a:spcPct val="150000"/>
              </a:lnSpc>
            </a:pPr>
            <a:r>
              <a:rPr lang="en-GB" b="1" dirty="0">
                <a:solidFill>
                  <a:srgbClr val="FFFFFF"/>
                </a:solidFill>
              </a:rPr>
              <a:t>2. Run a full diagnostic on your existing wellbeing program</a:t>
            </a:r>
          </a:p>
          <a:p>
            <a:pPr>
              <a:lnSpc>
                <a:spcPct val="150000"/>
              </a:lnSpc>
            </a:pPr>
            <a:r>
              <a:rPr lang="en-GB" b="1" dirty="0">
                <a:solidFill>
                  <a:srgbClr val="FFFFFF"/>
                </a:solidFill>
              </a:rPr>
              <a:t>3. Deliver a custom ‘Live Launch’</a:t>
            </a:r>
          </a:p>
          <a:p>
            <a:pPr>
              <a:lnSpc>
                <a:spcPct val="150000"/>
              </a:lnSpc>
            </a:pPr>
            <a:r>
              <a:rPr lang="en-GB" b="1" dirty="0">
                <a:solidFill>
                  <a:srgbClr val="FFFFFF"/>
                </a:solidFill>
              </a:rPr>
              <a:t>4. Feedback usage monthly</a:t>
            </a:r>
          </a:p>
          <a:p>
            <a:pPr>
              <a:lnSpc>
                <a:spcPct val="150000"/>
              </a:lnSpc>
            </a:pPr>
            <a:r>
              <a:rPr lang="en-GB" b="1" dirty="0">
                <a:solidFill>
                  <a:srgbClr val="FFFFFF"/>
                </a:solidFill>
              </a:rPr>
              <a:t>5. Roundtable quarterly to discuss progress and plan for next quarter</a:t>
            </a:r>
          </a:p>
          <a:p>
            <a:pPr>
              <a:lnSpc>
                <a:spcPct val="150000"/>
              </a:lnSpc>
            </a:pPr>
            <a:r>
              <a:rPr lang="en-GB" b="1" dirty="0">
                <a:solidFill>
                  <a:srgbClr val="FFFFFF"/>
                </a:solidFill>
              </a:rPr>
              <a:t>6. Refer other services as needed – </a:t>
            </a:r>
            <a:r>
              <a:rPr lang="en-GB" dirty="0">
                <a:solidFill>
                  <a:srgbClr val="FFFFFF"/>
                </a:solidFill>
              </a:rPr>
              <a:t>work shops</a:t>
            </a:r>
            <a:r>
              <a:rPr lang="en-GB" b="1" dirty="0">
                <a:solidFill>
                  <a:srgbClr val="FFFFFF"/>
                </a:solidFill>
              </a:rPr>
              <a:t>, </a:t>
            </a:r>
            <a:r>
              <a:rPr lang="en-GB" dirty="0">
                <a:solidFill>
                  <a:srgbClr val="FFFFFF"/>
                </a:solidFill>
              </a:rPr>
              <a:t>consultants etc</a:t>
            </a:r>
          </a:p>
        </p:txBody>
      </p:sp>
      <p:sp>
        <p:nvSpPr>
          <p:cNvPr id="5" name="Rectangle 1">
            <a:extLst>
              <a:ext uri="{FF2B5EF4-FFF2-40B4-BE49-F238E27FC236}">
                <a16:creationId xmlns:a16="http://schemas.microsoft.com/office/drawing/2014/main" id="{F57D2E89-4224-3A61-14BB-FD656AEBE2D0}"/>
              </a:ext>
            </a:extLst>
          </p:cNvPr>
          <p:cNvSpPr>
            <a:spLocks noChangeArrowheads="1"/>
          </p:cNvSpPr>
          <p:nvPr/>
        </p:nvSpPr>
        <p:spPr bwMode="auto">
          <a:xfrm>
            <a:off x="768057" y="1436025"/>
            <a:ext cx="10244072" cy="1239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en-GB" sz="2400" b="1" dirty="0">
                <a:solidFill>
                  <a:srgbClr val="FFFFFF"/>
                </a:solidFill>
              </a:rPr>
              <a:t>Traditional Provider Approach</a:t>
            </a:r>
            <a:endParaRPr lang="en-GB" b="1" dirty="0">
              <a:solidFill>
                <a:srgbClr val="FFFFFF"/>
              </a:solidFill>
            </a:endParaRPr>
          </a:p>
          <a:p>
            <a:pPr>
              <a:lnSpc>
                <a:spcPct val="150000"/>
              </a:lnSpc>
            </a:pPr>
            <a:r>
              <a:rPr lang="en-GB" b="1" dirty="0">
                <a:solidFill>
                  <a:srgbClr val="FFFFFF"/>
                </a:solidFill>
              </a:rPr>
              <a:t>1. Provide Access</a:t>
            </a:r>
          </a:p>
          <a:p>
            <a:pPr>
              <a:lnSpc>
                <a:spcPct val="150000"/>
              </a:lnSpc>
            </a:pPr>
            <a:r>
              <a:rPr lang="en-GB" b="1" dirty="0">
                <a:solidFill>
                  <a:srgbClr val="FFFFFF"/>
                </a:solidFill>
              </a:rPr>
              <a:t>2. Run away</a:t>
            </a:r>
          </a:p>
        </p:txBody>
      </p:sp>
      <p:sp>
        <p:nvSpPr>
          <p:cNvPr id="6" name="Rectangle 5">
            <a:extLst>
              <a:ext uri="{FF2B5EF4-FFF2-40B4-BE49-F238E27FC236}">
                <a16:creationId xmlns:a16="http://schemas.microsoft.com/office/drawing/2014/main" id="{A380EAB7-88C8-700B-C7F0-B7801F681733}"/>
              </a:ext>
            </a:extLst>
          </p:cNvPr>
          <p:cNvSpPr/>
          <p:nvPr/>
        </p:nvSpPr>
        <p:spPr>
          <a:xfrm>
            <a:off x="659901" y="1316922"/>
            <a:ext cx="10352227" cy="1471232"/>
          </a:xfrm>
          <a:prstGeom prst="rect">
            <a:avLst/>
          </a:prstGeom>
          <a:no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DF84D11-0F5A-868E-95BF-EB9BF90F07A4}"/>
              </a:ext>
            </a:extLst>
          </p:cNvPr>
          <p:cNvSpPr/>
          <p:nvPr/>
        </p:nvSpPr>
        <p:spPr>
          <a:xfrm>
            <a:off x="659900" y="2907257"/>
            <a:ext cx="10352227" cy="3105883"/>
          </a:xfrm>
          <a:prstGeom prst="rect">
            <a:avLst/>
          </a:prstGeom>
          <a:no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white text on a black background&#10;&#10;Description automatically generated">
            <a:extLst>
              <a:ext uri="{FF2B5EF4-FFF2-40B4-BE49-F238E27FC236}">
                <a16:creationId xmlns:a16="http://schemas.microsoft.com/office/drawing/2014/main" id="{B11FB84E-20D1-626E-CD1D-B83F5C851A31}"/>
              </a:ext>
            </a:extLst>
          </p:cNvPr>
          <p:cNvPicPr>
            <a:picLocks noChangeAspect="1"/>
          </p:cNvPicPr>
          <p:nvPr/>
        </p:nvPicPr>
        <p:blipFill>
          <a:blip r:embed="rId2"/>
          <a:stretch>
            <a:fillRect/>
          </a:stretch>
        </p:blipFill>
        <p:spPr>
          <a:xfrm>
            <a:off x="4631475" y="2962169"/>
            <a:ext cx="1297946" cy="490936"/>
          </a:xfrm>
          <a:prstGeom prst="rect">
            <a:avLst/>
          </a:prstGeom>
        </p:spPr>
      </p:pic>
    </p:spTree>
    <p:extLst>
      <p:ext uri="{BB962C8B-B14F-4D97-AF65-F5344CB8AC3E}">
        <p14:creationId xmlns:p14="http://schemas.microsoft.com/office/powerpoint/2010/main" val="2700745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AF-E780-B07C-BF2E-1639603FEE1D}"/>
              </a:ext>
            </a:extLst>
          </p:cNvPr>
          <p:cNvSpPr>
            <a:spLocks noGrp="1"/>
          </p:cNvSpPr>
          <p:nvPr>
            <p:ph type="title"/>
          </p:nvPr>
        </p:nvSpPr>
        <p:spPr>
          <a:xfrm>
            <a:off x="3390900" y="2620074"/>
            <a:ext cx="8140699" cy="1075131"/>
          </a:xfrm>
        </p:spPr>
        <p:txBody>
          <a:bodyPr lIns="91440" tIns="45720" rIns="91440" bIns="45720" anchor="b"/>
          <a:lstStyle/>
          <a:p>
            <a:pPr>
              <a:spcBef>
                <a:spcPts val="1000"/>
              </a:spcBef>
            </a:pPr>
            <a:r>
              <a:rPr lang="en-US" b="1" dirty="0">
                <a:ea typeface="+mj-lt"/>
                <a:cs typeface="+mj-lt"/>
              </a:rPr>
              <a:t>Any Questions?</a:t>
            </a:r>
            <a:br>
              <a:rPr lang="en-US" dirty="0">
                <a:ea typeface="+mj-lt"/>
                <a:cs typeface="+mj-lt"/>
              </a:rPr>
            </a:br>
            <a:r>
              <a:rPr lang="en-US" sz="600" b="1" dirty="0">
                <a:solidFill>
                  <a:schemeClr val="tx1"/>
                </a:solidFill>
                <a:ea typeface="+mj-lt"/>
                <a:cs typeface="+mj-lt"/>
              </a:rPr>
              <a:t>.</a:t>
            </a:r>
            <a:br>
              <a:rPr lang="en-US" dirty="0">
                <a:ea typeface="+mj-lt"/>
                <a:cs typeface="+mj-lt"/>
              </a:rPr>
            </a:br>
            <a:endParaRPr lang="en-US" sz="1400" b="1" dirty="0">
              <a:solidFill>
                <a:schemeClr val="bg1"/>
              </a:solidFill>
            </a:endParaRPr>
          </a:p>
        </p:txBody>
      </p:sp>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dirty="0">
                <a:ea typeface="+mj-lt"/>
                <a:cs typeface="+mj-lt"/>
              </a:rPr>
              <a:t>Disclaimer</a:t>
            </a:r>
            <a:br>
              <a:rPr lang="en-US" sz="800" dirty="0">
                <a:ea typeface="+mj-lt"/>
                <a:cs typeface="+mj-lt"/>
              </a:rPr>
            </a:br>
            <a:r>
              <a:rPr lang="en-US" sz="800" b="1" dirty="0">
                <a:solidFill>
                  <a:schemeClr val="tx1"/>
                </a:solidFill>
                <a:ea typeface="+mj-lt"/>
                <a:cs typeface="+mj-lt"/>
              </a:rPr>
              <a:t>.</a:t>
            </a:r>
            <a:br>
              <a:rPr lang="en-US" sz="800" dirty="0">
                <a:solidFill>
                  <a:schemeClr val="bg1"/>
                </a:solidFill>
                <a:ea typeface="+mj-lt"/>
                <a:cs typeface="+mj-lt"/>
              </a:rPr>
            </a:br>
            <a:r>
              <a:rPr lang="en-US" sz="800" dirty="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dirty="0">
                <a:solidFill>
                  <a:schemeClr val="bg1"/>
                </a:solidFill>
              </a:rPr>
              <a:t>We disclaim all and any </a:t>
            </a:r>
            <a:r>
              <a:rPr lang="en-US" sz="800" dirty="0">
                <a:solidFill>
                  <a:schemeClr val="bg1"/>
                </a:solidFill>
                <a:ea typeface="+mj-lt"/>
                <a:cs typeface="+mj-lt"/>
              </a:rPr>
              <a:t>liability for any actions you take (or omit to take) in reliance upon the contents of this presentation. </a:t>
            </a:r>
            <a:endParaRPr lang="en-US" sz="800" dirty="0">
              <a:solidFill>
                <a:schemeClr val="bg1"/>
              </a:solidFill>
            </a:endParaRPr>
          </a:p>
          <a:p>
            <a:pPr>
              <a:spcBef>
                <a:spcPts val="1000"/>
              </a:spcBef>
            </a:pPr>
            <a:r>
              <a:rPr lang="en-US" sz="800" dirty="0">
                <a:solidFill>
                  <a:schemeClr val="bg1"/>
                </a:solidFill>
              </a:rPr>
              <a:t>Our contact details are below should you wish us to contact us for professional advice.</a:t>
            </a:r>
          </a:p>
          <a:p>
            <a:pPr>
              <a:spcBef>
                <a:spcPts val="1000"/>
              </a:spcBef>
            </a:pPr>
            <a:r>
              <a:rPr lang="en-US" sz="800" dirty="0">
                <a:solidFill>
                  <a:schemeClr val="bg1"/>
                </a:solidFill>
              </a:rPr>
              <a:t>Risk@kareneckstein.co.uk</a:t>
            </a:r>
            <a:endParaRPr lang="en-US" dirty="0">
              <a:solidFill>
                <a:schemeClr val="bg1"/>
              </a:solidFill>
            </a:endParaRPr>
          </a:p>
          <a:p>
            <a:pPr>
              <a:spcBef>
                <a:spcPts val="1000"/>
              </a:spcBef>
            </a:pPr>
            <a:r>
              <a:rPr lang="en-US" sz="800" dirty="0">
                <a:solidFill>
                  <a:schemeClr val="bg1"/>
                </a:solidFill>
              </a:rPr>
              <a:t>07973627039</a:t>
            </a:r>
            <a:endParaRPr lang="en-US" dirty="0">
              <a:solidFill>
                <a:schemeClr val="bg1"/>
              </a:solidFill>
            </a:endParaRPr>
          </a:p>
        </p:txBody>
      </p:sp>
      <p:sp>
        <p:nvSpPr>
          <p:cNvPr id="6" name="Title 1">
            <a:extLst>
              <a:ext uri="{FF2B5EF4-FFF2-40B4-BE49-F238E27FC236}">
                <a16:creationId xmlns:a16="http://schemas.microsoft.com/office/drawing/2014/main" id="{A11A0D4B-E93C-75E0-A996-01D3B70D5519}"/>
              </a:ext>
            </a:extLst>
          </p:cNvPr>
          <p:cNvSpPr txBox="1">
            <a:spLocks/>
          </p:cNvSpPr>
          <p:nvPr/>
        </p:nvSpPr>
        <p:spPr>
          <a:xfrm>
            <a:off x="3390900" y="1544943"/>
            <a:ext cx="5102166" cy="1075131"/>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GB" sz="2400" b="0" i="0" dirty="0">
                <a:effectLst/>
                <a:latin typeface="-apple-system"/>
              </a:rPr>
              <a:t>From Risks to Results: </a:t>
            </a:r>
          </a:p>
          <a:p>
            <a:pPr>
              <a:spcBef>
                <a:spcPts val="1000"/>
              </a:spcBef>
            </a:pPr>
            <a:endParaRPr lang="en-GB" sz="100" dirty="0">
              <a:latin typeface="-apple-system"/>
            </a:endParaRPr>
          </a:p>
          <a:p>
            <a:pPr>
              <a:spcBef>
                <a:spcPts val="1000"/>
              </a:spcBef>
            </a:pPr>
            <a:r>
              <a:rPr lang="en-GB" sz="2000" b="0" i="0" dirty="0">
                <a:effectLst/>
                <a:latin typeface="-apple-system"/>
              </a:rPr>
              <a:t>Uncovering the Real Costs of Poor Employee Health and Practical Solutions for Success</a:t>
            </a:r>
            <a:endParaRPr lang="en-US" sz="2000" dirty="0"/>
          </a:p>
          <a:p>
            <a:pPr>
              <a:spcBef>
                <a:spcPts val="1000"/>
              </a:spcBef>
            </a:pPr>
            <a:endParaRPr lang="en-US" sz="1400" b="1" dirty="0">
              <a:solidFill>
                <a:schemeClr val="bg1"/>
              </a:solidFill>
            </a:endParaRPr>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462878"/>
            <a:ext cx="10872196" cy="437846"/>
          </a:xfrm>
        </p:spPr>
        <p:txBody>
          <a:bodyPr/>
          <a:lstStyle/>
          <a:p>
            <a:pPr algn="ctr"/>
            <a:r>
              <a:rPr lang="en-GB" dirty="0"/>
              <a:t>The Healthy Vs The Unhealthy</a:t>
            </a:r>
          </a:p>
          <a:p>
            <a:pPr algn="ctr"/>
            <a:r>
              <a:rPr lang="en-GB" dirty="0"/>
              <a:t>Employee</a:t>
            </a:r>
          </a:p>
        </p:txBody>
      </p:sp>
      <p:sp>
        <p:nvSpPr>
          <p:cNvPr id="4" name="Rectangle 1">
            <a:extLst>
              <a:ext uri="{FF2B5EF4-FFF2-40B4-BE49-F238E27FC236}">
                <a16:creationId xmlns:a16="http://schemas.microsoft.com/office/drawing/2014/main" id="{E445BD59-6E9D-9431-1040-40F76A3545D6}"/>
              </a:ext>
            </a:extLst>
          </p:cNvPr>
          <p:cNvSpPr>
            <a:spLocks noGrp="1" noChangeArrowheads="1"/>
          </p:cNvSpPr>
          <p:nvPr>
            <p:ph type="body" sz="quarter" idx="11"/>
          </p:nvPr>
        </p:nvSpPr>
        <p:spPr bwMode="auto">
          <a:xfrm>
            <a:off x="658813" y="2463867"/>
            <a:ext cx="2852063" cy="2776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Lower Productivity</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Struggling mentally</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Frequent Absenteeism</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Low Energy and Fatigue</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Arial" panose="020B0604020202020204" pitchFamily="34" charset="0"/>
              </a:rPr>
              <a:t>Job Dissatisfaction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AD4E6C31-8000-60A6-4168-9753A9409F56}"/>
              </a:ext>
            </a:extLst>
          </p:cNvPr>
          <p:cNvSpPr txBox="1">
            <a:spLocks noChangeArrowheads="1"/>
          </p:cNvSpPr>
          <p:nvPr/>
        </p:nvSpPr>
        <p:spPr bwMode="auto">
          <a:xfrm>
            <a:off x="8756481" y="2463866"/>
            <a:ext cx="2775119" cy="2776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eaLnBrk="0" fontAlgn="base" hangingPunct="0">
              <a:lnSpc>
                <a:spcPct val="200000"/>
              </a:lnSpc>
              <a:spcBef>
                <a:spcPct val="0"/>
              </a:spcBef>
              <a:spcAft>
                <a:spcPct val="0"/>
              </a:spcAft>
            </a:pPr>
            <a:r>
              <a:rPr lang="en-US" altLang="en-US" sz="1800" dirty="0">
                <a:solidFill>
                  <a:schemeClr val="tx1"/>
                </a:solidFill>
                <a:latin typeface="Arial" panose="020B0604020202020204" pitchFamily="34" charset="0"/>
              </a:rPr>
              <a:t>Higher Productivity</a:t>
            </a:r>
            <a:endParaRPr lang="en-US" altLang="en-US" sz="1800" b="0" dirty="0">
              <a:solidFill>
                <a:schemeClr val="tx1"/>
              </a:solidFill>
              <a:latin typeface="Arial" panose="020B0604020202020204" pitchFamily="34" charset="0"/>
            </a:endParaRPr>
          </a:p>
          <a:p>
            <a:pPr algn="r" eaLnBrk="0" fontAlgn="base" hangingPunct="0">
              <a:lnSpc>
                <a:spcPct val="200000"/>
              </a:lnSpc>
              <a:spcBef>
                <a:spcPct val="0"/>
              </a:spcBef>
              <a:spcAft>
                <a:spcPct val="0"/>
              </a:spcAft>
            </a:pPr>
            <a:r>
              <a:rPr kumimoji="0" lang="en-US" altLang="en-US" sz="1800" b="1" i="0" u="none" strike="noStrike" cap="none" normalizeH="0" baseline="0" dirty="0">
                <a:ln>
                  <a:noFill/>
                </a:ln>
                <a:solidFill>
                  <a:schemeClr val="tx1"/>
                </a:solidFill>
                <a:effectLst/>
                <a:latin typeface="Arial" panose="020B0604020202020204" pitchFamily="34" charset="0"/>
              </a:rPr>
              <a:t>Mentally Strong</a:t>
            </a:r>
            <a:endParaRPr lang="en-US" altLang="en-US" sz="1800" b="0" dirty="0">
              <a:solidFill>
                <a:schemeClr val="tx1"/>
              </a:solidFill>
              <a:latin typeface="Arial" panose="020B0604020202020204" pitchFamily="34" charset="0"/>
            </a:endParaRPr>
          </a:p>
          <a:p>
            <a:pPr algn="r" eaLnBrk="0" fontAlgn="base" hangingPunct="0">
              <a:lnSpc>
                <a:spcPct val="200000"/>
              </a:lnSpc>
              <a:spcBef>
                <a:spcPct val="0"/>
              </a:spcBef>
              <a:spcAft>
                <a:spcPct val="0"/>
              </a:spcAft>
            </a:pPr>
            <a:r>
              <a:rPr lang="en-US" altLang="en-US" sz="1800" dirty="0">
                <a:solidFill>
                  <a:schemeClr val="tx1"/>
                </a:solidFill>
                <a:latin typeface="Arial" panose="020B0604020202020204" pitchFamily="34" charset="0"/>
              </a:rPr>
              <a:t>Minimal Absenteeism</a:t>
            </a:r>
            <a:endParaRPr lang="en-US" altLang="en-US" sz="1800" b="0" dirty="0">
              <a:solidFill>
                <a:schemeClr val="tx1"/>
              </a:solidFill>
              <a:latin typeface="Arial" panose="020B0604020202020204" pitchFamily="34" charset="0"/>
            </a:endParaRPr>
          </a:p>
          <a:p>
            <a:pPr algn="r" eaLnBrk="0" fontAlgn="base" hangingPunct="0">
              <a:lnSpc>
                <a:spcPct val="200000"/>
              </a:lnSpc>
              <a:spcBef>
                <a:spcPct val="0"/>
              </a:spcBef>
              <a:spcAft>
                <a:spcPct val="0"/>
              </a:spcAft>
            </a:pPr>
            <a:r>
              <a:rPr lang="en-US" altLang="en-US" sz="1800" dirty="0">
                <a:solidFill>
                  <a:schemeClr val="tx1"/>
                </a:solidFill>
                <a:latin typeface="Arial" panose="020B0604020202020204" pitchFamily="34" charset="0"/>
              </a:rPr>
              <a:t>Higher Energy Levels</a:t>
            </a:r>
            <a:endParaRPr lang="en-US" altLang="en-US" sz="1800" b="0" dirty="0">
              <a:solidFill>
                <a:schemeClr val="tx1"/>
              </a:solidFill>
              <a:latin typeface="Arial" panose="020B0604020202020204" pitchFamily="34" charset="0"/>
            </a:endParaRPr>
          </a:p>
          <a:p>
            <a:pPr algn="r" eaLnBrk="0" fontAlgn="base" hangingPunct="0">
              <a:lnSpc>
                <a:spcPct val="200000"/>
              </a:lnSpc>
              <a:spcBef>
                <a:spcPct val="0"/>
              </a:spcBef>
              <a:spcAft>
                <a:spcPct val="0"/>
              </a:spcAft>
            </a:pPr>
            <a:r>
              <a:rPr lang="en-US" altLang="en-US" sz="1800" dirty="0">
                <a:solidFill>
                  <a:schemeClr val="tx1"/>
                </a:solidFill>
                <a:latin typeface="Arial" panose="020B0604020202020204" pitchFamily="34" charset="0"/>
              </a:rPr>
              <a:t>Strong Job Satisfaction</a:t>
            </a:r>
            <a:endParaRPr lang="en-US" altLang="en-US" sz="1800" b="0" dirty="0">
              <a:solidFill>
                <a:schemeClr val="tx1"/>
              </a:solidFill>
              <a:latin typeface="Arial" panose="020B0604020202020204" pitchFamily="34" charset="0"/>
            </a:endParaRPr>
          </a:p>
        </p:txBody>
      </p:sp>
      <p:pic>
        <p:nvPicPr>
          <p:cNvPr id="11" name="Picture 10" descr="A person with his hand on his head&#10;&#10;Description automatically generated">
            <a:extLst>
              <a:ext uri="{FF2B5EF4-FFF2-40B4-BE49-F238E27FC236}">
                <a16:creationId xmlns:a16="http://schemas.microsoft.com/office/drawing/2014/main" id="{D6788B0F-B374-ACE1-9A87-3886CBB3CE66}"/>
              </a:ext>
            </a:extLst>
          </p:cNvPr>
          <p:cNvPicPr>
            <a:picLocks noChangeAspect="1"/>
          </p:cNvPicPr>
          <p:nvPr/>
        </p:nvPicPr>
        <p:blipFill>
          <a:blip r:embed="rId2"/>
          <a:stretch>
            <a:fillRect/>
          </a:stretch>
        </p:blipFill>
        <p:spPr>
          <a:xfrm>
            <a:off x="3320722" y="2737000"/>
            <a:ext cx="2229134" cy="2229134"/>
          </a:xfrm>
          <a:prstGeom prst="rect">
            <a:avLst/>
          </a:prstGeom>
        </p:spPr>
      </p:pic>
      <p:pic>
        <p:nvPicPr>
          <p:cNvPr id="13" name="Picture 12" descr="A person making a smoothie&#10;&#10;Description automatically generated">
            <a:extLst>
              <a:ext uri="{FF2B5EF4-FFF2-40B4-BE49-F238E27FC236}">
                <a16:creationId xmlns:a16="http://schemas.microsoft.com/office/drawing/2014/main" id="{A7BA8CF3-67D3-6335-0DAA-EA9F4F8AA354}"/>
              </a:ext>
            </a:extLst>
          </p:cNvPr>
          <p:cNvPicPr>
            <a:picLocks noChangeAspect="1"/>
          </p:cNvPicPr>
          <p:nvPr/>
        </p:nvPicPr>
        <p:blipFill>
          <a:blip r:embed="rId3"/>
          <a:stretch>
            <a:fillRect/>
          </a:stretch>
        </p:blipFill>
        <p:spPr>
          <a:xfrm>
            <a:off x="6823090" y="2783345"/>
            <a:ext cx="2136444" cy="2136444"/>
          </a:xfrm>
          <a:prstGeom prst="rect">
            <a:avLst/>
          </a:prstGeom>
        </p:spPr>
      </p:pic>
      <p:grpSp>
        <p:nvGrpSpPr>
          <p:cNvPr id="22" name="Group 21">
            <a:extLst>
              <a:ext uri="{FF2B5EF4-FFF2-40B4-BE49-F238E27FC236}">
                <a16:creationId xmlns:a16="http://schemas.microsoft.com/office/drawing/2014/main" id="{2E7B184C-BAA8-577A-A4D9-7130BD288D17}"/>
              </a:ext>
            </a:extLst>
          </p:cNvPr>
          <p:cNvGrpSpPr/>
          <p:nvPr/>
        </p:nvGrpSpPr>
        <p:grpSpPr>
          <a:xfrm>
            <a:off x="1122837" y="5550975"/>
            <a:ext cx="9945329" cy="398206"/>
            <a:chOff x="1111045" y="5631426"/>
            <a:chExt cx="9945329" cy="398206"/>
          </a:xfrm>
        </p:grpSpPr>
        <p:cxnSp>
          <p:nvCxnSpPr>
            <p:cNvPr id="16" name="Straight Connector 15">
              <a:extLst>
                <a:ext uri="{FF2B5EF4-FFF2-40B4-BE49-F238E27FC236}">
                  <a16:creationId xmlns:a16="http://schemas.microsoft.com/office/drawing/2014/main" id="{5202C463-9DEC-D45B-1B7C-6D58E542EF14}"/>
                </a:ext>
              </a:extLst>
            </p:cNvPr>
            <p:cNvCxnSpPr/>
            <p:nvPr/>
          </p:nvCxnSpPr>
          <p:spPr>
            <a:xfrm>
              <a:off x="1111045" y="5830529"/>
              <a:ext cx="9930581"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1DEFB24-168D-61D2-5E06-CF9837710352}"/>
                </a:ext>
              </a:extLst>
            </p:cNvPr>
            <p:cNvCxnSpPr>
              <a:cxnSpLocks/>
            </p:cNvCxnSpPr>
            <p:nvPr/>
          </p:nvCxnSpPr>
          <p:spPr>
            <a:xfrm flipV="1">
              <a:off x="1111045" y="5631426"/>
              <a:ext cx="0" cy="398206"/>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79A95AD-6162-A157-3A2D-C118CB7EB301}"/>
                </a:ext>
              </a:extLst>
            </p:cNvPr>
            <p:cNvCxnSpPr>
              <a:cxnSpLocks/>
            </p:cNvCxnSpPr>
            <p:nvPr/>
          </p:nvCxnSpPr>
          <p:spPr>
            <a:xfrm flipV="1">
              <a:off x="11056374" y="5631426"/>
              <a:ext cx="0" cy="398206"/>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pic>
        <p:nvPicPr>
          <p:cNvPr id="24" name="Picture 23" descr="A cartoon of a person's face&#10;&#10;Description automatically generated">
            <a:extLst>
              <a:ext uri="{FF2B5EF4-FFF2-40B4-BE49-F238E27FC236}">
                <a16:creationId xmlns:a16="http://schemas.microsoft.com/office/drawing/2014/main" id="{164DF9D2-3D6C-3701-47D4-A532E3A1B4B8}"/>
              </a:ext>
            </a:extLst>
          </p:cNvPr>
          <p:cNvPicPr>
            <a:picLocks noChangeAspect="1"/>
          </p:cNvPicPr>
          <p:nvPr/>
        </p:nvPicPr>
        <p:blipFill>
          <a:blip r:embed="rId4"/>
          <a:stretch>
            <a:fillRect/>
          </a:stretch>
        </p:blipFill>
        <p:spPr>
          <a:xfrm>
            <a:off x="6955868" y="5423217"/>
            <a:ext cx="653722" cy="653722"/>
          </a:xfrm>
          <a:prstGeom prst="rect">
            <a:avLst/>
          </a:prstGeom>
        </p:spPr>
      </p:pic>
    </p:spTree>
    <p:extLst>
      <p:ext uri="{BB962C8B-B14F-4D97-AF65-F5344CB8AC3E}">
        <p14:creationId xmlns:p14="http://schemas.microsoft.com/office/powerpoint/2010/main" val="322223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2029" y="689896"/>
            <a:ext cx="10872196" cy="437846"/>
          </a:xfrm>
        </p:spPr>
        <p:txBody>
          <a:bodyPr/>
          <a:lstStyle/>
          <a:p>
            <a:pPr algn="ctr"/>
            <a:r>
              <a:rPr lang="en-GB" dirty="0"/>
              <a:t>The Unhealthy Employee &amp; RISK</a:t>
            </a:r>
          </a:p>
        </p:txBody>
      </p:sp>
      <p:pic>
        <p:nvPicPr>
          <p:cNvPr id="11" name="Picture 10" descr="A person with his hand on his head&#10;&#10;Description automatically generated">
            <a:extLst>
              <a:ext uri="{FF2B5EF4-FFF2-40B4-BE49-F238E27FC236}">
                <a16:creationId xmlns:a16="http://schemas.microsoft.com/office/drawing/2014/main" id="{D6788B0F-B374-ACE1-9A87-3886CBB3CE66}"/>
              </a:ext>
            </a:extLst>
          </p:cNvPr>
          <p:cNvPicPr>
            <a:picLocks noChangeAspect="1"/>
          </p:cNvPicPr>
          <p:nvPr/>
        </p:nvPicPr>
        <p:blipFill>
          <a:blip r:embed="rId2"/>
          <a:stretch>
            <a:fillRect/>
          </a:stretch>
        </p:blipFill>
        <p:spPr>
          <a:xfrm>
            <a:off x="209328" y="1682787"/>
            <a:ext cx="4274181" cy="4274181"/>
          </a:xfrm>
          <a:prstGeom prst="rect">
            <a:avLst/>
          </a:prstGeom>
        </p:spPr>
      </p:pic>
      <p:sp>
        <p:nvSpPr>
          <p:cNvPr id="8" name="TextBox 7">
            <a:extLst>
              <a:ext uri="{FF2B5EF4-FFF2-40B4-BE49-F238E27FC236}">
                <a16:creationId xmlns:a16="http://schemas.microsoft.com/office/drawing/2014/main" id="{0502F07E-67E1-1EF5-2E26-AF26ACC6DC61}"/>
              </a:ext>
            </a:extLst>
          </p:cNvPr>
          <p:cNvSpPr txBox="1"/>
          <p:nvPr/>
        </p:nvSpPr>
        <p:spPr>
          <a:xfrm>
            <a:off x="4660493" y="1426054"/>
            <a:ext cx="6096000" cy="923330"/>
          </a:xfrm>
          <a:prstGeom prst="rect">
            <a:avLst/>
          </a:prstGeom>
          <a:noFill/>
        </p:spPr>
        <p:txBody>
          <a:bodyPr wrap="square">
            <a:spAutoFit/>
          </a:bodyPr>
          <a:lstStyle/>
          <a:p>
            <a:r>
              <a:rPr lang="en-GB" b="1" dirty="0"/>
              <a:t>80% </a:t>
            </a:r>
            <a:r>
              <a:rPr lang="en-GB" dirty="0"/>
              <a:t>of workplace accidents are attributed to human error, often caused by fatigue, stress, or mental health challenges.</a:t>
            </a:r>
          </a:p>
        </p:txBody>
      </p:sp>
      <p:sp>
        <p:nvSpPr>
          <p:cNvPr id="12" name="TextBox 11">
            <a:extLst>
              <a:ext uri="{FF2B5EF4-FFF2-40B4-BE49-F238E27FC236}">
                <a16:creationId xmlns:a16="http://schemas.microsoft.com/office/drawing/2014/main" id="{0E25A7FA-83BF-2F98-250F-155E102C460A}"/>
              </a:ext>
            </a:extLst>
          </p:cNvPr>
          <p:cNvSpPr txBox="1"/>
          <p:nvPr/>
        </p:nvSpPr>
        <p:spPr>
          <a:xfrm>
            <a:off x="4660493" y="2542032"/>
            <a:ext cx="6096000" cy="923330"/>
          </a:xfrm>
          <a:prstGeom prst="rect">
            <a:avLst/>
          </a:prstGeom>
          <a:noFill/>
        </p:spPr>
        <p:txBody>
          <a:bodyPr wrap="square">
            <a:spAutoFit/>
          </a:bodyPr>
          <a:lstStyle/>
          <a:p>
            <a:r>
              <a:rPr lang="en-GB" b="1" dirty="0"/>
              <a:t>33% </a:t>
            </a:r>
            <a:r>
              <a:rPr lang="en-GB" dirty="0"/>
              <a:t>of compliance failures are directly related to employee stress or disengagement, resulting in fines and legal issues.</a:t>
            </a:r>
          </a:p>
        </p:txBody>
      </p:sp>
      <p:sp>
        <p:nvSpPr>
          <p:cNvPr id="14" name="Rectangle 1">
            <a:extLst>
              <a:ext uri="{FF2B5EF4-FFF2-40B4-BE49-F238E27FC236}">
                <a16:creationId xmlns:a16="http://schemas.microsoft.com/office/drawing/2014/main" id="{5699295C-821D-9214-724B-34D38993AFA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60% of financial miscalculations in the workplace are due to human error, often stemming from fatigue and poor mental health (PwC, 2021).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TextBox 16">
            <a:extLst>
              <a:ext uri="{FF2B5EF4-FFF2-40B4-BE49-F238E27FC236}">
                <a16:creationId xmlns:a16="http://schemas.microsoft.com/office/drawing/2014/main" id="{EF7887A3-73E2-064B-0A7D-2E09AC541236}"/>
              </a:ext>
            </a:extLst>
          </p:cNvPr>
          <p:cNvSpPr txBox="1"/>
          <p:nvPr/>
        </p:nvSpPr>
        <p:spPr>
          <a:xfrm>
            <a:off x="4660493" y="3704040"/>
            <a:ext cx="6096000" cy="923330"/>
          </a:xfrm>
          <a:prstGeom prst="rect">
            <a:avLst/>
          </a:prstGeom>
          <a:noFill/>
        </p:spPr>
        <p:txBody>
          <a:bodyPr wrap="square">
            <a:spAutoFit/>
          </a:bodyPr>
          <a:lstStyle/>
          <a:p>
            <a:r>
              <a:rPr lang="en-GB" b="1" dirty="0"/>
              <a:t>60% </a:t>
            </a:r>
            <a:r>
              <a:rPr lang="en-GB" dirty="0"/>
              <a:t>of financial miscalculations in the workplace are due to human error, often stemming from fatigue and poor mental health.</a:t>
            </a:r>
          </a:p>
        </p:txBody>
      </p:sp>
      <p:sp>
        <p:nvSpPr>
          <p:cNvPr id="20" name="TextBox 19">
            <a:extLst>
              <a:ext uri="{FF2B5EF4-FFF2-40B4-BE49-F238E27FC236}">
                <a16:creationId xmlns:a16="http://schemas.microsoft.com/office/drawing/2014/main" id="{70F27425-5565-5036-3CFD-28113DB504DC}"/>
              </a:ext>
            </a:extLst>
          </p:cNvPr>
          <p:cNvSpPr txBox="1"/>
          <p:nvPr/>
        </p:nvSpPr>
        <p:spPr>
          <a:xfrm>
            <a:off x="4660493" y="4845719"/>
            <a:ext cx="7216876" cy="646331"/>
          </a:xfrm>
          <a:prstGeom prst="rect">
            <a:avLst/>
          </a:prstGeom>
          <a:noFill/>
        </p:spPr>
        <p:txBody>
          <a:bodyPr wrap="square">
            <a:spAutoFit/>
          </a:bodyPr>
          <a:lstStyle/>
          <a:p>
            <a:r>
              <a:rPr lang="en-GB" b="1" dirty="0"/>
              <a:t>85% </a:t>
            </a:r>
            <a:r>
              <a:rPr lang="en-GB" dirty="0"/>
              <a:t>of workplace errors and caused by miscommunication and misunderstandings, often caused by stress.</a:t>
            </a:r>
          </a:p>
        </p:txBody>
      </p:sp>
      <p:sp>
        <p:nvSpPr>
          <p:cNvPr id="25" name="Rectangle 1">
            <a:extLst>
              <a:ext uri="{FF2B5EF4-FFF2-40B4-BE49-F238E27FC236}">
                <a16:creationId xmlns:a16="http://schemas.microsoft.com/office/drawing/2014/main" id="{200DF4B6-EE22-DB31-1597-B9FB31E7378A}"/>
              </a:ext>
            </a:extLst>
          </p:cNvPr>
          <p:cNvSpPr>
            <a:spLocks noChangeArrowheads="1"/>
          </p:cNvSpPr>
          <p:nvPr/>
        </p:nvSpPr>
        <p:spPr bwMode="auto">
          <a:xfrm>
            <a:off x="7345652" y="3203752"/>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tabLst/>
            </a:pPr>
            <a:r>
              <a:rPr kumimoji="0" lang="en-US" altLang="en-US" sz="1100" b="0" i="1" u="none" strike="noStrike" cap="none" normalizeH="0" baseline="0" dirty="0">
                <a:ln>
                  <a:noFill/>
                </a:ln>
                <a:solidFill>
                  <a:schemeClr val="tx1"/>
                </a:solidFill>
                <a:effectLst/>
                <a:latin typeface="Arial" panose="020B0604020202020204" pitchFamily="34" charset="0"/>
              </a:rPr>
              <a:t>CIPD 2022</a:t>
            </a:r>
          </a:p>
        </p:txBody>
      </p:sp>
      <p:sp>
        <p:nvSpPr>
          <p:cNvPr id="27" name="Rectangle 1">
            <a:extLst>
              <a:ext uri="{FF2B5EF4-FFF2-40B4-BE49-F238E27FC236}">
                <a16:creationId xmlns:a16="http://schemas.microsoft.com/office/drawing/2014/main" id="{FBD6DF50-F8D6-BE87-BC09-CA604071B37B}"/>
              </a:ext>
            </a:extLst>
          </p:cNvPr>
          <p:cNvSpPr>
            <a:spLocks noChangeArrowheads="1"/>
          </p:cNvSpPr>
          <p:nvPr/>
        </p:nvSpPr>
        <p:spPr bwMode="auto">
          <a:xfrm>
            <a:off x="7345652" y="5534123"/>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tabLst/>
            </a:pPr>
            <a:r>
              <a:rPr kumimoji="0" lang="en-US" altLang="en-US" sz="1100" b="0" i="1" u="none" strike="noStrike" cap="none" normalizeH="0" baseline="0" dirty="0">
                <a:ln>
                  <a:noFill/>
                </a:ln>
                <a:solidFill>
                  <a:schemeClr val="tx1"/>
                </a:solidFill>
                <a:effectLst/>
                <a:latin typeface="Arial" panose="020B0604020202020204" pitchFamily="34" charset="0"/>
              </a:rPr>
              <a:t>CMI 2020</a:t>
            </a:r>
          </a:p>
        </p:txBody>
      </p:sp>
      <p:sp>
        <p:nvSpPr>
          <p:cNvPr id="28" name="Rectangle 1">
            <a:extLst>
              <a:ext uri="{FF2B5EF4-FFF2-40B4-BE49-F238E27FC236}">
                <a16:creationId xmlns:a16="http://schemas.microsoft.com/office/drawing/2014/main" id="{CCE57834-66C2-5FE6-8AAE-06D1F678A6AB}"/>
              </a:ext>
            </a:extLst>
          </p:cNvPr>
          <p:cNvSpPr>
            <a:spLocks noChangeArrowheads="1"/>
          </p:cNvSpPr>
          <p:nvPr/>
        </p:nvSpPr>
        <p:spPr bwMode="auto">
          <a:xfrm>
            <a:off x="7345652" y="4365760"/>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tabLst/>
            </a:pPr>
            <a:r>
              <a:rPr lang="en-GB" sz="1100" dirty="0"/>
              <a:t>PwC, 2021</a:t>
            </a:r>
            <a:endParaRPr kumimoji="0" lang="en-US" altLang="en-US" sz="1100" b="0" i="1" u="none" strike="noStrike" cap="none" normalizeH="0" baseline="0" dirty="0">
              <a:ln>
                <a:noFill/>
              </a:ln>
              <a:solidFill>
                <a:schemeClr val="tx1"/>
              </a:solidFill>
              <a:effectLst/>
              <a:latin typeface="Arial" panose="020B0604020202020204" pitchFamily="34" charset="0"/>
            </a:endParaRPr>
          </a:p>
        </p:txBody>
      </p:sp>
      <p:sp>
        <p:nvSpPr>
          <p:cNvPr id="29" name="Rectangle 1">
            <a:extLst>
              <a:ext uri="{FF2B5EF4-FFF2-40B4-BE49-F238E27FC236}">
                <a16:creationId xmlns:a16="http://schemas.microsoft.com/office/drawing/2014/main" id="{A6F74BCD-95E9-FCAD-2B37-3D1716AA702C}"/>
              </a:ext>
            </a:extLst>
          </p:cNvPr>
          <p:cNvSpPr>
            <a:spLocks noChangeArrowheads="1"/>
          </p:cNvSpPr>
          <p:nvPr/>
        </p:nvSpPr>
        <p:spPr bwMode="auto">
          <a:xfrm>
            <a:off x="7345652" y="2058591"/>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tabLst/>
            </a:pPr>
            <a:r>
              <a:rPr lang="en-GB" sz="1100" dirty="0"/>
              <a:t>HSE 2023</a:t>
            </a:r>
            <a:endParaRPr kumimoji="0" lang="en-US" altLang="en-US" sz="11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06367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902" y="1075486"/>
            <a:ext cx="10872196" cy="437846"/>
          </a:xfrm>
        </p:spPr>
        <p:txBody>
          <a:bodyPr/>
          <a:lstStyle/>
          <a:p>
            <a:pPr algn="ctr"/>
            <a:r>
              <a:rPr lang="en-GB" dirty="0"/>
              <a:t>The Real Costs of Poor Employee Health</a:t>
            </a:r>
          </a:p>
        </p:txBody>
      </p:sp>
      <p:sp>
        <p:nvSpPr>
          <p:cNvPr id="3" name="Rectangle 1">
            <a:extLst>
              <a:ext uri="{FF2B5EF4-FFF2-40B4-BE49-F238E27FC236}">
                <a16:creationId xmlns:a16="http://schemas.microsoft.com/office/drawing/2014/main" id="{0D34B501-0880-1D81-782C-EE56A98D0F58}"/>
              </a:ext>
            </a:extLst>
          </p:cNvPr>
          <p:cNvSpPr>
            <a:spLocks noChangeArrowheads="1"/>
          </p:cNvSpPr>
          <p:nvPr/>
        </p:nvSpPr>
        <p:spPr bwMode="auto">
          <a:xfrm>
            <a:off x="350151" y="4999503"/>
            <a:ext cx="33259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Of employees leave due to health-related issues</a:t>
            </a:r>
          </a:p>
        </p:txBody>
      </p:sp>
      <p:pic>
        <p:nvPicPr>
          <p:cNvPr id="9" name="Picture 8" descr="A blue circle with a black background&#10;&#10;Description automatically generated">
            <a:extLst>
              <a:ext uri="{FF2B5EF4-FFF2-40B4-BE49-F238E27FC236}">
                <a16:creationId xmlns:a16="http://schemas.microsoft.com/office/drawing/2014/main" id="{F165CB2D-B086-29E3-5743-F50035D7F174}"/>
              </a:ext>
            </a:extLst>
          </p:cNvPr>
          <p:cNvPicPr>
            <a:picLocks noChangeAspect="1"/>
          </p:cNvPicPr>
          <p:nvPr/>
        </p:nvPicPr>
        <p:blipFill>
          <a:blip r:embed="rId2"/>
          <a:stretch>
            <a:fillRect/>
          </a:stretch>
        </p:blipFill>
        <p:spPr>
          <a:xfrm>
            <a:off x="8340268" y="1503134"/>
            <a:ext cx="3851732" cy="3851732"/>
          </a:xfrm>
          <a:prstGeom prst="rect">
            <a:avLst/>
          </a:prstGeom>
        </p:spPr>
      </p:pic>
      <p:pic>
        <p:nvPicPr>
          <p:cNvPr id="12" name="Picture 11" descr="A blue circle with a black background&#10;&#10;Description automatically generated">
            <a:extLst>
              <a:ext uri="{FF2B5EF4-FFF2-40B4-BE49-F238E27FC236}">
                <a16:creationId xmlns:a16="http://schemas.microsoft.com/office/drawing/2014/main" id="{A31B917A-BB3D-44A8-F883-B76C381B4D28}"/>
              </a:ext>
            </a:extLst>
          </p:cNvPr>
          <p:cNvPicPr>
            <a:picLocks noChangeAspect="1"/>
          </p:cNvPicPr>
          <p:nvPr/>
        </p:nvPicPr>
        <p:blipFill>
          <a:blip r:embed="rId3"/>
          <a:stretch>
            <a:fillRect/>
          </a:stretch>
        </p:blipFill>
        <p:spPr>
          <a:xfrm>
            <a:off x="4170133" y="1503134"/>
            <a:ext cx="3851732" cy="3851732"/>
          </a:xfrm>
          <a:prstGeom prst="rect">
            <a:avLst/>
          </a:prstGeom>
        </p:spPr>
      </p:pic>
      <p:pic>
        <p:nvPicPr>
          <p:cNvPr id="15" name="Picture 14" descr="A blue circle with a number in it&#10;&#10;Description automatically generated">
            <a:extLst>
              <a:ext uri="{FF2B5EF4-FFF2-40B4-BE49-F238E27FC236}">
                <a16:creationId xmlns:a16="http://schemas.microsoft.com/office/drawing/2014/main" id="{9F19F219-171C-ABAC-8F22-2C218AC25A60}"/>
              </a:ext>
            </a:extLst>
          </p:cNvPr>
          <p:cNvPicPr>
            <a:picLocks noChangeAspect="1"/>
          </p:cNvPicPr>
          <p:nvPr/>
        </p:nvPicPr>
        <p:blipFill>
          <a:blip r:embed="rId4"/>
          <a:stretch>
            <a:fillRect/>
          </a:stretch>
        </p:blipFill>
        <p:spPr>
          <a:xfrm>
            <a:off x="87270" y="1503134"/>
            <a:ext cx="3851732" cy="3851732"/>
          </a:xfrm>
          <a:prstGeom prst="rect">
            <a:avLst/>
          </a:prstGeom>
        </p:spPr>
      </p:pic>
      <p:sp>
        <p:nvSpPr>
          <p:cNvPr id="17" name="Rectangle 1">
            <a:extLst>
              <a:ext uri="{FF2B5EF4-FFF2-40B4-BE49-F238E27FC236}">
                <a16:creationId xmlns:a16="http://schemas.microsoft.com/office/drawing/2014/main" id="{334FA584-FB57-32BA-A410-66A221C82CE5}"/>
              </a:ext>
            </a:extLst>
          </p:cNvPr>
          <p:cNvSpPr>
            <a:spLocks noChangeArrowheads="1"/>
          </p:cNvSpPr>
          <p:nvPr/>
        </p:nvSpPr>
        <p:spPr bwMode="auto">
          <a:xfrm>
            <a:off x="8638631" y="5676611"/>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100" b="0" i="1" u="none" strike="noStrike" cap="none" normalizeH="0" baseline="0" dirty="0">
                <a:ln>
                  <a:noFill/>
                </a:ln>
                <a:solidFill>
                  <a:schemeClr val="tx1"/>
                </a:solidFill>
                <a:effectLst/>
                <a:latin typeface="Arial" panose="020B0604020202020204" pitchFamily="34" charset="0"/>
              </a:rPr>
              <a:t>Deloitte 2020</a:t>
            </a:r>
          </a:p>
        </p:txBody>
      </p:sp>
      <p:sp>
        <p:nvSpPr>
          <p:cNvPr id="20" name="Rectangle 1">
            <a:extLst>
              <a:ext uri="{FF2B5EF4-FFF2-40B4-BE49-F238E27FC236}">
                <a16:creationId xmlns:a16="http://schemas.microsoft.com/office/drawing/2014/main" id="{F232540A-1D57-D18D-6998-4E3C0A14C8C1}"/>
              </a:ext>
            </a:extLst>
          </p:cNvPr>
          <p:cNvSpPr>
            <a:spLocks noChangeArrowheads="1"/>
          </p:cNvSpPr>
          <p:nvPr/>
        </p:nvSpPr>
        <p:spPr bwMode="auto">
          <a:xfrm>
            <a:off x="4507316" y="5031700"/>
            <a:ext cx="317736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Cost of absence due to workplace-related i</a:t>
            </a:r>
            <a:r>
              <a:rPr lang="en-US" altLang="en-US" dirty="0">
                <a:latin typeface="Arial" panose="020B0604020202020204" pitchFamily="34" charset="0"/>
              </a:rPr>
              <a:t>ll-health</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3" name="Rectangle 1">
            <a:extLst>
              <a:ext uri="{FF2B5EF4-FFF2-40B4-BE49-F238E27FC236}">
                <a16:creationId xmlns:a16="http://schemas.microsoft.com/office/drawing/2014/main" id="{A89E50E8-972B-1BE2-D786-8F596BE62043}"/>
              </a:ext>
            </a:extLst>
          </p:cNvPr>
          <p:cNvSpPr>
            <a:spLocks noChangeArrowheads="1"/>
          </p:cNvSpPr>
          <p:nvPr/>
        </p:nvSpPr>
        <p:spPr bwMode="auto">
          <a:xfrm>
            <a:off x="8515878" y="5023014"/>
            <a:ext cx="33259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Cost of presenteeism due to workplace-related i</a:t>
            </a:r>
            <a:r>
              <a:rPr lang="en-US" altLang="en-US" dirty="0">
                <a:latin typeface="Arial" panose="020B0604020202020204" pitchFamily="34" charset="0"/>
              </a:rPr>
              <a:t>ll-health</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5" name="Rectangle 1">
            <a:extLst>
              <a:ext uri="{FF2B5EF4-FFF2-40B4-BE49-F238E27FC236}">
                <a16:creationId xmlns:a16="http://schemas.microsoft.com/office/drawing/2014/main" id="{D57E5CBF-6EE0-FE3E-76BC-90A6AC60A490}"/>
              </a:ext>
            </a:extLst>
          </p:cNvPr>
          <p:cNvSpPr>
            <a:spLocks noChangeArrowheads="1"/>
          </p:cNvSpPr>
          <p:nvPr/>
        </p:nvSpPr>
        <p:spPr bwMode="auto">
          <a:xfrm>
            <a:off x="4555768" y="5672575"/>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100" b="0" i="1" u="none" strike="noStrike" cap="none" normalizeH="0" baseline="0" dirty="0">
                <a:ln>
                  <a:noFill/>
                </a:ln>
                <a:solidFill>
                  <a:schemeClr val="tx1"/>
                </a:solidFill>
                <a:effectLst/>
                <a:latin typeface="Arial" panose="020B0604020202020204" pitchFamily="34" charset="0"/>
              </a:rPr>
              <a:t>UK Health and Safety Executive 2022</a:t>
            </a:r>
          </a:p>
        </p:txBody>
      </p:sp>
      <p:sp>
        <p:nvSpPr>
          <p:cNvPr id="26" name="Rectangle 1">
            <a:extLst>
              <a:ext uri="{FF2B5EF4-FFF2-40B4-BE49-F238E27FC236}">
                <a16:creationId xmlns:a16="http://schemas.microsoft.com/office/drawing/2014/main" id="{C81E8620-6FB8-C4D3-EF41-8C96EAFD246A}"/>
              </a:ext>
            </a:extLst>
          </p:cNvPr>
          <p:cNvSpPr>
            <a:spLocks noChangeArrowheads="1"/>
          </p:cNvSpPr>
          <p:nvPr/>
        </p:nvSpPr>
        <p:spPr bwMode="auto">
          <a:xfrm>
            <a:off x="472904" y="5672575"/>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100" b="0" i="1" u="none" strike="noStrike" cap="none" normalizeH="0" baseline="0" dirty="0">
                <a:ln>
                  <a:noFill/>
                </a:ln>
                <a:solidFill>
                  <a:schemeClr val="tx1"/>
                </a:solidFill>
                <a:effectLst/>
                <a:latin typeface="Arial" panose="020B0604020202020204" pitchFamily="34" charset="0"/>
              </a:rPr>
              <a:t>CIPD 2023</a:t>
            </a:r>
          </a:p>
        </p:txBody>
      </p:sp>
    </p:spTree>
    <p:extLst>
      <p:ext uri="{BB962C8B-B14F-4D97-AF65-F5344CB8AC3E}">
        <p14:creationId xmlns:p14="http://schemas.microsoft.com/office/powerpoint/2010/main" val="3783595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902" y="1075486"/>
            <a:ext cx="10872196" cy="437846"/>
          </a:xfrm>
        </p:spPr>
        <p:txBody>
          <a:bodyPr/>
          <a:lstStyle/>
          <a:p>
            <a:pPr algn="ctr"/>
            <a:r>
              <a:rPr lang="en-GB" dirty="0"/>
              <a:t>Mental Health as a Major Driver of Costs</a:t>
            </a:r>
          </a:p>
        </p:txBody>
      </p:sp>
      <p:sp>
        <p:nvSpPr>
          <p:cNvPr id="3" name="Rectangle 1">
            <a:extLst>
              <a:ext uri="{FF2B5EF4-FFF2-40B4-BE49-F238E27FC236}">
                <a16:creationId xmlns:a16="http://schemas.microsoft.com/office/drawing/2014/main" id="{0D34B501-0880-1D81-782C-EE56A98D0F58}"/>
              </a:ext>
            </a:extLst>
          </p:cNvPr>
          <p:cNvSpPr>
            <a:spLocks noChangeArrowheads="1"/>
          </p:cNvSpPr>
          <p:nvPr/>
        </p:nvSpPr>
        <p:spPr bwMode="auto">
          <a:xfrm>
            <a:off x="912729" y="5067161"/>
            <a:ext cx="33259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Cost of mental health to UK employers</a:t>
            </a:r>
          </a:p>
        </p:txBody>
      </p:sp>
      <p:sp>
        <p:nvSpPr>
          <p:cNvPr id="20" name="Rectangle 1">
            <a:extLst>
              <a:ext uri="{FF2B5EF4-FFF2-40B4-BE49-F238E27FC236}">
                <a16:creationId xmlns:a16="http://schemas.microsoft.com/office/drawing/2014/main" id="{F232540A-1D57-D18D-6998-4E3C0A14C8C1}"/>
              </a:ext>
            </a:extLst>
          </p:cNvPr>
          <p:cNvSpPr>
            <a:spLocks noChangeArrowheads="1"/>
          </p:cNvSpPr>
          <p:nvPr/>
        </p:nvSpPr>
        <p:spPr bwMode="auto">
          <a:xfrm>
            <a:off x="4694561" y="1826576"/>
            <a:ext cx="6504105"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tabLst/>
            </a:pPr>
            <a:r>
              <a:rPr lang="en-GB" sz="3200" dirty="0">
                <a:latin typeface="Arial" panose="020B0604020202020204" pitchFamily="34" charset="0"/>
                <a:cs typeface="Arial" panose="020B0604020202020204" pitchFamily="34" charset="0"/>
              </a:rPr>
              <a:t>Stress, anxiety, and burnout are top contributors to reduced productivity, increased sick days, and higher turnover.</a:t>
            </a:r>
            <a:endParaRPr kumimoji="0" lang="en-US" alt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6" name="Rectangle 1">
            <a:extLst>
              <a:ext uri="{FF2B5EF4-FFF2-40B4-BE49-F238E27FC236}">
                <a16:creationId xmlns:a16="http://schemas.microsoft.com/office/drawing/2014/main" id="{C81E8620-6FB8-C4D3-EF41-8C96EAFD246A}"/>
              </a:ext>
            </a:extLst>
          </p:cNvPr>
          <p:cNvSpPr>
            <a:spLocks noChangeArrowheads="1"/>
          </p:cNvSpPr>
          <p:nvPr/>
        </p:nvSpPr>
        <p:spPr bwMode="auto">
          <a:xfrm>
            <a:off x="1083818" y="5742527"/>
            <a:ext cx="30804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100" b="0" i="1" u="none" strike="noStrike" cap="none" normalizeH="0" baseline="0" dirty="0">
                <a:ln>
                  <a:noFill/>
                </a:ln>
                <a:solidFill>
                  <a:schemeClr val="tx1"/>
                </a:solidFill>
                <a:effectLst/>
                <a:latin typeface="Arial" panose="020B0604020202020204" pitchFamily="34" charset="0"/>
              </a:rPr>
              <a:t>Deloitte 2022</a:t>
            </a:r>
          </a:p>
        </p:txBody>
      </p:sp>
      <p:pic>
        <p:nvPicPr>
          <p:cNvPr id="8" name="Picture 7" descr="A black and orange circle with text and numbers&#10;&#10;Description automatically generated">
            <a:extLst>
              <a:ext uri="{FF2B5EF4-FFF2-40B4-BE49-F238E27FC236}">
                <a16:creationId xmlns:a16="http://schemas.microsoft.com/office/drawing/2014/main" id="{AFA95456-D7B8-7955-0866-6B5037DD9AC2}"/>
              </a:ext>
            </a:extLst>
          </p:cNvPr>
          <p:cNvPicPr>
            <a:picLocks noChangeAspect="1"/>
          </p:cNvPicPr>
          <p:nvPr/>
        </p:nvPicPr>
        <p:blipFill>
          <a:blip r:embed="rId2"/>
          <a:stretch>
            <a:fillRect/>
          </a:stretch>
        </p:blipFill>
        <p:spPr>
          <a:xfrm>
            <a:off x="692330" y="1482742"/>
            <a:ext cx="3863437" cy="3863437"/>
          </a:xfrm>
          <a:prstGeom prst="rect">
            <a:avLst/>
          </a:prstGeom>
        </p:spPr>
      </p:pic>
      <p:pic>
        <p:nvPicPr>
          <p:cNvPr id="11" name="Picture 10" descr="A hand holding a pink brain&#10;&#10;Description automatically generated">
            <a:extLst>
              <a:ext uri="{FF2B5EF4-FFF2-40B4-BE49-F238E27FC236}">
                <a16:creationId xmlns:a16="http://schemas.microsoft.com/office/drawing/2014/main" id="{7D26526C-A7FB-3153-40BA-A7ABE63AD768}"/>
              </a:ext>
            </a:extLst>
          </p:cNvPr>
          <p:cNvPicPr>
            <a:picLocks noChangeAspect="1"/>
          </p:cNvPicPr>
          <p:nvPr/>
        </p:nvPicPr>
        <p:blipFill>
          <a:blip r:embed="rId3"/>
          <a:stretch>
            <a:fillRect/>
          </a:stretch>
        </p:blipFill>
        <p:spPr>
          <a:xfrm>
            <a:off x="8451636" y="3273656"/>
            <a:ext cx="3080462" cy="3080462"/>
          </a:xfrm>
          <a:prstGeom prst="rect">
            <a:avLst/>
          </a:prstGeom>
        </p:spPr>
      </p:pic>
    </p:spTree>
    <p:extLst>
      <p:ext uri="{BB962C8B-B14F-4D97-AF65-F5344CB8AC3E}">
        <p14:creationId xmlns:p14="http://schemas.microsoft.com/office/powerpoint/2010/main" val="1214491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902" y="824767"/>
            <a:ext cx="10872196" cy="437846"/>
          </a:xfrm>
        </p:spPr>
        <p:txBody>
          <a:bodyPr/>
          <a:lstStyle/>
          <a:p>
            <a:pPr algn="ctr"/>
            <a:r>
              <a:rPr lang="en-GB" dirty="0"/>
              <a:t>Case Study 1: Barclays Bank</a:t>
            </a:r>
          </a:p>
        </p:txBody>
      </p:sp>
      <p:sp>
        <p:nvSpPr>
          <p:cNvPr id="20" name="Rectangle 1">
            <a:extLst>
              <a:ext uri="{FF2B5EF4-FFF2-40B4-BE49-F238E27FC236}">
                <a16:creationId xmlns:a16="http://schemas.microsoft.com/office/drawing/2014/main" id="{F232540A-1D57-D18D-6998-4E3C0A14C8C1}"/>
              </a:ext>
            </a:extLst>
          </p:cNvPr>
          <p:cNvSpPr>
            <a:spLocks noChangeArrowheads="1"/>
          </p:cNvSpPr>
          <p:nvPr/>
        </p:nvSpPr>
        <p:spPr bwMode="auto">
          <a:xfrm>
            <a:off x="659902" y="1689086"/>
            <a:ext cx="10171333"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000" b="1" dirty="0"/>
              <a:t>Challenge</a:t>
            </a:r>
            <a:r>
              <a:rPr lang="en-GB" sz="2000" dirty="0"/>
              <a:t>: Rising costs associated with absence and presenteeism – linked to stress/mental ill-health</a:t>
            </a:r>
          </a:p>
          <a:p>
            <a:pPr>
              <a:buFont typeface="Arial" panose="020B0604020202020204" pitchFamily="34" charset="0"/>
              <a:buChar char="•"/>
            </a:pPr>
            <a:endParaRPr lang="en-GB" sz="2000" dirty="0"/>
          </a:p>
          <a:p>
            <a:r>
              <a:rPr lang="en-GB" sz="2000" b="1" dirty="0"/>
              <a:t>Solution</a:t>
            </a:r>
            <a:r>
              <a:rPr lang="en-GB" sz="2000" dirty="0"/>
              <a:t>: Implemented comprehensive wellbeing program:</a:t>
            </a:r>
          </a:p>
          <a:p>
            <a:pPr marL="285750" indent="-285750">
              <a:lnSpc>
                <a:spcPct val="150000"/>
              </a:lnSpc>
              <a:buFont typeface="Arial" panose="020B0604020202020204" pitchFamily="34" charset="0"/>
              <a:buChar char="•"/>
            </a:pPr>
            <a:r>
              <a:rPr lang="en-GB" sz="2000" dirty="0"/>
              <a:t>MHFA</a:t>
            </a:r>
          </a:p>
          <a:p>
            <a:pPr marL="285750" indent="-285750">
              <a:lnSpc>
                <a:spcPct val="150000"/>
              </a:lnSpc>
              <a:buFont typeface="Arial" panose="020B0604020202020204" pitchFamily="34" charset="0"/>
              <a:buChar char="•"/>
            </a:pPr>
            <a:r>
              <a:rPr lang="en-GB" sz="2000" dirty="0"/>
              <a:t>In-house counselling services</a:t>
            </a:r>
          </a:p>
          <a:p>
            <a:pPr marL="285750" indent="-285750">
              <a:lnSpc>
                <a:spcPct val="150000"/>
              </a:lnSpc>
              <a:buFont typeface="Arial" panose="020B0604020202020204" pitchFamily="34" charset="0"/>
              <a:buChar char="•"/>
            </a:pPr>
            <a:r>
              <a:rPr lang="en-GB" sz="2000" dirty="0"/>
              <a:t>Ongoing wellbeing initiatives</a:t>
            </a:r>
            <a:br>
              <a:rPr lang="en-GB" sz="2000" dirty="0"/>
            </a:br>
            <a:endParaRPr lang="en-GB" sz="2000" b="1" dirty="0"/>
          </a:p>
          <a:p>
            <a:r>
              <a:rPr lang="en-GB" sz="2000" b="1" dirty="0"/>
              <a:t>Outcome</a:t>
            </a:r>
            <a:r>
              <a:rPr lang="en-GB" sz="2000" dirty="0"/>
              <a:t>: Reduction in absenteeism, 30% improvement in staff wellbeing and productivity. For every £1 invested, £5 return including lower absenteeism costs &amp; higher engagement. </a:t>
            </a:r>
          </a:p>
        </p:txBody>
      </p:sp>
      <p:pic>
        <p:nvPicPr>
          <p:cNvPr id="5" name="Picture 4" descr="A group of yellow stars&#10;&#10;Description automatically generated">
            <a:extLst>
              <a:ext uri="{FF2B5EF4-FFF2-40B4-BE49-F238E27FC236}">
                <a16:creationId xmlns:a16="http://schemas.microsoft.com/office/drawing/2014/main" id="{FA60DA49-896E-26D3-0611-E4B39B6D8180}"/>
              </a:ext>
            </a:extLst>
          </p:cNvPr>
          <p:cNvPicPr>
            <a:picLocks noChangeAspect="1"/>
          </p:cNvPicPr>
          <p:nvPr/>
        </p:nvPicPr>
        <p:blipFill>
          <a:blip r:embed="rId2"/>
          <a:stretch>
            <a:fillRect/>
          </a:stretch>
        </p:blipFill>
        <p:spPr>
          <a:xfrm>
            <a:off x="9779183" y="2104186"/>
            <a:ext cx="2281084" cy="2281084"/>
          </a:xfrm>
          <a:prstGeom prst="rect">
            <a:avLst/>
          </a:prstGeom>
        </p:spPr>
      </p:pic>
    </p:spTree>
    <p:extLst>
      <p:ext uri="{BB962C8B-B14F-4D97-AF65-F5344CB8AC3E}">
        <p14:creationId xmlns:p14="http://schemas.microsoft.com/office/powerpoint/2010/main" val="3675259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902" y="824767"/>
            <a:ext cx="10872196" cy="437846"/>
          </a:xfrm>
        </p:spPr>
        <p:txBody>
          <a:bodyPr/>
          <a:lstStyle/>
          <a:p>
            <a:pPr algn="ctr"/>
            <a:r>
              <a:rPr lang="en-GB" dirty="0"/>
              <a:t>Case Study 2: Hobson’s Brewery</a:t>
            </a:r>
          </a:p>
        </p:txBody>
      </p:sp>
      <p:sp>
        <p:nvSpPr>
          <p:cNvPr id="20" name="Rectangle 1">
            <a:extLst>
              <a:ext uri="{FF2B5EF4-FFF2-40B4-BE49-F238E27FC236}">
                <a16:creationId xmlns:a16="http://schemas.microsoft.com/office/drawing/2014/main" id="{F232540A-1D57-D18D-6998-4E3C0A14C8C1}"/>
              </a:ext>
            </a:extLst>
          </p:cNvPr>
          <p:cNvSpPr>
            <a:spLocks noChangeArrowheads="1"/>
          </p:cNvSpPr>
          <p:nvPr/>
        </p:nvSpPr>
        <p:spPr bwMode="auto">
          <a:xfrm>
            <a:off x="659902" y="1689086"/>
            <a:ext cx="10171333"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000" b="1" dirty="0"/>
              <a:t>Challenge</a:t>
            </a:r>
            <a:r>
              <a:rPr lang="en-GB" sz="2000" dirty="0"/>
              <a:t>: Rising costs associated with absence and presenteeism, leading to problems with morale &amp; productivity – linked to stress/mental ill-health</a:t>
            </a:r>
          </a:p>
          <a:p>
            <a:endParaRPr lang="en-GB" sz="2000" dirty="0"/>
          </a:p>
          <a:p>
            <a:r>
              <a:rPr lang="en-GB" sz="2000" b="1" dirty="0"/>
              <a:t>Solution</a:t>
            </a:r>
            <a:r>
              <a:rPr lang="en-GB" sz="2000" dirty="0"/>
              <a:t>: Implemented comprehensive wellbeing program:</a:t>
            </a:r>
          </a:p>
          <a:p>
            <a:pPr marL="285750" indent="-285750">
              <a:lnSpc>
                <a:spcPct val="150000"/>
              </a:lnSpc>
              <a:buFont typeface="Arial" panose="020B0604020202020204" pitchFamily="34" charset="0"/>
              <a:buChar char="•"/>
            </a:pPr>
            <a:r>
              <a:rPr lang="en-GB" sz="2000" dirty="0"/>
              <a:t>MHFA &amp; Mental Health Awareness Training</a:t>
            </a:r>
          </a:p>
          <a:p>
            <a:pPr marL="285750" indent="-285750">
              <a:lnSpc>
                <a:spcPct val="150000"/>
              </a:lnSpc>
              <a:buFont typeface="Arial" panose="020B0604020202020204" pitchFamily="34" charset="0"/>
              <a:buChar char="•"/>
            </a:pPr>
            <a:r>
              <a:rPr lang="en-GB" sz="2000" dirty="0"/>
              <a:t>In-house counselling services</a:t>
            </a:r>
          </a:p>
          <a:p>
            <a:pPr marL="285750" indent="-285750">
              <a:lnSpc>
                <a:spcPct val="150000"/>
              </a:lnSpc>
              <a:buFont typeface="Arial" panose="020B0604020202020204" pitchFamily="34" charset="0"/>
              <a:buChar char="•"/>
            </a:pPr>
            <a:r>
              <a:rPr lang="en-GB" sz="2000" dirty="0"/>
              <a:t>Ongoing wellbeing initiatives</a:t>
            </a:r>
            <a:br>
              <a:rPr lang="en-GB" sz="2000" dirty="0"/>
            </a:br>
            <a:endParaRPr lang="en-GB" sz="2000" b="1" dirty="0"/>
          </a:p>
          <a:p>
            <a:r>
              <a:rPr lang="en-GB" sz="2000" b="1" dirty="0"/>
              <a:t>Outcome</a:t>
            </a:r>
            <a:r>
              <a:rPr lang="en-GB" sz="2000" dirty="0"/>
              <a:t>: 25% reduction in absenteeism and improved workplace culture, with employees feeling more supported and engaged. The company saw an increase in productivity and a reduction in staff turnover</a:t>
            </a:r>
          </a:p>
        </p:txBody>
      </p:sp>
      <p:pic>
        <p:nvPicPr>
          <p:cNvPr id="3" name="Picture 2" descr="A group of yellow stars&#10;&#10;Description automatically generated">
            <a:extLst>
              <a:ext uri="{FF2B5EF4-FFF2-40B4-BE49-F238E27FC236}">
                <a16:creationId xmlns:a16="http://schemas.microsoft.com/office/drawing/2014/main" id="{F5CBCACA-E235-7474-96EA-CD5604F44ACF}"/>
              </a:ext>
            </a:extLst>
          </p:cNvPr>
          <p:cNvPicPr>
            <a:picLocks noChangeAspect="1"/>
          </p:cNvPicPr>
          <p:nvPr/>
        </p:nvPicPr>
        <p:blipFill>
          <a:blip r:embed="rId2"/>
          <a:stretch>
            <a:fillRect/>
          </a:stretch>
        </p:blipFill>
        <p:spPr>
          <a:xfrm>
            <a:off x="9865963" y="2104186"/>
            <a:ext cx="2281084" cy="2281084"/>
          </a:xfrm>
          <a:prstGeom prst="rect">
            <a:avLst/>
          </a:prstGeom>
        </p:spPr>
      </p:pic>
    </p:spTree>
    <p:extLst>
      <p:ext uri="{BB962C8B-B14F-4D97-AF65-F5344CB8AC3E}">
        <p14:creationId xmlns:p14="http://schemas.microsoft.com/office/powerpoint/2010/main" val="2823386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902" y="824767"/>
            <a:ext cx="10872196" cy="437846"/>
          </a:xfrm>
        </p:spPr>
        <p:txBody>
          <a:bodyPr/>
          <a:lstStyle/>
          <a:p>
            <a:pPr algn="ctr"/>
            <a:r>
              <a:rPr lang="en-GB" dirty="0"/>
              <a:t>Common Mistakes</a:t>
            </a:r>
          </a:p>
        </p:txBody>
      </p:sp>
      <p:sp>
        <p:nvSpPr>
          <p:cNvPr id="20" name="Rectangle 1">
            <a:extLst>
              <a:ext uri="{FF2B5EF4-FFF2-40B4-BE49-F238E27FC236}">
                <a16:creationId xmlns:a16="http://schemas.microsoft.com/office/drawing/2014/main" id="{F232540A-1D57-D18D-6998-4E3C0A14C8C1}"/>
              </a:ext>
            </a:extLst>
          </p:cNvPr>
          <p:cNvSpPr>
            <a:spLocks noChangeArrowheads="1"/>
          </p:cNvSpPr>
          <p:nvPr/>
        </p:nvSpPr>
        <p:spPr bwMode="auto">
          <a:xfrm>
            <a:off x="1141683" y="1681316"/>
            <a:ext cx="10171333"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000" b="1" dirty="0"/>
              <a:t>Not focusing on the environment &amp; the employee</a:t>
            </a:r>
          </a:p>
          <a:p>
            <a:endParaRPr lang="en-GB" sz="2000" b="1" dirty="0"/>
          </a:p>
          <a:p>
            <a:r>
              <a:rPr lang="en-GB" sz="2000" b="1" dirty="0"/>
              <a:t>Reliance on Employee Assistance Programs</a:t>
            </a:r>
          </a:p>
          <a:p>
            <a:endParaRPr lang="en-GB" sz="2000" b="1" dirty="0"/>
          </a:p>
          <a:p>
            <a:r>
              <a:rPr lang="en-GB" sz="2000" b="1" dirty="0"/>
              <a:t>Choosing disengaged providers</a:t>
            </a:r>
          </a:p>
          <a:p>
            <a:endParaRPr lang="en-GB" sz="2000" b="1" dirty="0"/>
          </a:p>
          <a:p>
            <a:r>
              <a:rPr lang="en-GB" sz="2000" b="1" dirty="0"/>
              <a:t>No buy-in from the top</a:t>
            </a:r>
          </a:p>
          <a:p>
            <a:endParaRPr lang="en-GB" sz="2000" b="1" dirty="0"/>
          </a:p>
          <a:p>
            <a:r>
              <a:rPr lang="en-GB" sz="2000" b="1" dirty="0"/>
              <a:t>A reactive approach</a:t>
            </a:r>
          </a:p>
          <a:p>
            <a:endParaRPr lang="en-GB" sz="2000" dirty="0"/>
          </a:p>
          <a:p>
            <a:r>
              <a:rPr lang="en-GB" sz="2000" b="1" dirty="0"/>
              <a:t>Lack of Investment</a:t>
            </a:r>
          </a:p>
          <a:p>
            <a:endParaRPr lang="en-GB" sz="2000" b="1" dirty="0"/>
          </a:p>
          <a:p>
            <a:r>
              <a:rPr lang="en-GB" sz="2000" b="1" dirty="0"/>
              <a:t>A lack of data</a:t>
            </a:r>
          </a:p>
        </p:txBody>
      </p:sp>
      <p:pic>
        <p:nvPicPr>
          <p:cNvPr id="5" name="Picture 4" descr="A person with his hand on his head&#10;&#10;Description automatically generated">
            <a:extLst>
              <a:ext uri="{FF2B5EF4-FFF2-40B4-BE49-F238E27FC236}">
                <a16:creationId xmlns:a16="http://schemas.microsoft.com/office/drawing/2014/main" id="{682B95AC-2711-07CD-5087-2B006234A4A1}"/>
              </a:ext>
            </a:extLst>
          </p:cNvPr>
          <p:cNvPicPr>
            <a:picLocks noChangeAspect="1"/>
          </p:cNvPicPr>
          <p:nvPr/>
        </p:nvPicPr>
        <p:blipFill>
          <a:blip r:embed="rId2"/>
          <a:stretch>
            <a:fillRect/>
          </a:stretch>
        </p:blipFill>
        <p:spPr>
          <a:xfrm>
            <a:off x="7140284" y="1681316"/>
            <a:ext cx="4567084" cy="4567084"/>
          </a:xfrm>
          <a:prstGeom prst="rect">
            <a:avLst/>
          </a:prstGeom>
        </p:spPr>
      </p:pic>
    </p:spTree>
    <p:extLst>
      <p:ext uri="{BB962C8B-B14F-4D97-AF65-F5344CB8AC3E}">
        <p14:creationId xmlns:p14="http://schemas.microsoft.com/office/powerpoint/2010/main" val="1080702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902" y="601430"/>
            <a:ext cx="10872196" cy="437846"/>
          </a:xfrm>
        </p:spPr>
        <p:txBody>
          <a:bodyPr/>
          <a:lstStyle/>
          <a:p>
            <a:pPr algn="ctr"/>
            <a:r>
              <a:rPr lang="en-GB" b="1" dirty="0"/>
              <a:t>Solutions</a:t>
            </a:r>
            <a:endParaRPr lang="en-GB" dirty="0"/>
          </a:p>
        </p:txBody>
      </p:sp>
      <p:sp>
        <p:nvSpPr>
          <p:cNvPr id="20" name="Rectangle 1">
            <a:extLst>
              <a:ext uri="{FF2B5EF4-FFF2-40B4-BE49-F238E27FC236}">
                <a16:creationId xmlns:a16="http://schemas.microsoft.com/office/drawing/2014/main" id="{F232540A-1D57-D18D-6998-4E3C0A14C8C1}"/>
              </a:ext>
            </a:extLst>
          </p:cNvPr>
          <p:cNvSpPr>
            <a:spLocks noChangeArrowheads="1"/>
          </p:cNvSpPr>
          <p:nvPr/>
        </p:nvSpPr>
        <p:spPr bwMode="auto">
          <a:xfrm>
            <a:off x="1513332" y="1778502"/>
            <a:ext cx="474978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1200" b="1" dirty="0"/>
              <a:t>Flexible Working Arrangements</a:t>
            </a:r>
            <a:endParaRPr lang="en-GB" sz="1200" dirty="0"/>
          </a:p>
          <a:p>
            <a:pPr lvl="1"/>
            <a:r>
              <a:rPr lang="en-GB" sz="1200" dirty="0"/>
              <a:t>Offer flexible hours, remote work options, and adaptable schedules.</a:t>
            </a:r>
          </a:p>
          <a:p>
            <a:pPr lvl="1"/>
            <a:endParaRPr lang="en-GB" sz="1200" dirty="0"/>
          </a:p>
          <a:p>
            <a:r>
              <a:rPr lang="en-GB" sz="1200" b="1" dirty="0"/>
              <a:t>Ergonomic Workspaces</a:t>
            </a:r>
            <a:endParaRPr lang="en-GB" sz="1200" dirty="0"/>
          </a:p>
          <a:p>
            <a:pPr lvl="1"/>
            <a:r>
              <a:rPr lang="en-GB" sz="1200" dirty="0"/>
              <a:t>Invest in ergonomic furniture, such as adjustable desks and chairs.</a:t>
            </a:r>
          </a:p>
          <a:p>
            <a:pPr lvl="1"/>
            <a:endParaRPr lang="en-GB" sz="1200" dirty="0"/>
          </a:p>
          <a:p>
            <a:r>
              <a:rPr lang="en-GB" sz="1200" b="1" dirty="0"/>
              <a:t>Inclusive Company Culture</a:t>
            </a:r>
            <a:endParaRPr lang="en-GB" sz="1200" dirty="0"/>
          </a:p>
          <a:p>
            <a:pPr lvl="1"/>
            <a:r>
              <a:rPr lang="en-GB" sz="1200" dirty="0"/>
              <a:t>Foster a culture where open communication and employee feedback are encouraged.</a:t>
            </a:r>
          </a:p>
          <a:p>
            <a:pPr lvl="1"/>
            <a:endParaRPr lang="en-GB" sz="1200" dirty="0"/>
          </a:p>
          <a:p>
            <a:r>
              <a:rPr lang="en-GB" sz="1200" b="1" dirty="0"/>
              <a:t>Breakout Spaces</a:t>
            </a:r>
            <a:endParaRPr lang="en-GB" sz="1200" dirty="0"/>
          </a:p>
          <a:p>
            <a:pPr lvl="1"/>
            <a:r>
              <a:rPr lang="en-GB" sz="1200" dirty="0"/>
              <a:t>Create dedicated spaces for relaxation or quiet work to allow employees to decompress, recharge, and stay focused.</a:t>
            </a:r>
          </a:p>
          <a:p>
            <a:pPr lvl="1"/>
            <a:endParaRPr lang="en-GB" sz="1200" dirty="0"/>
          </a:p>
          <a:p>
            <a:r>
              <a:rPr lang="en-GB" sz="1200" b="1" dirty="0"/>
              <a:t>Workload Management</a:t>
            </a:r>
            <a:endParaRPr lang="en-GB" sz="1200" dirty="0"/>
          </a:p>
          <a:p>
            <a:pPr lvl="1"/>
            <a:r>
              <a:rPr lang="en-GB" sz="1200" dirty="0"/>
              <a:t>Implement systems for managing workloads more effectively, ensuring employees aren’t overwhelmed and can maintain consistent performance.</a:t>
            </a:r>
          </a:p>
        </p:txBody>
      </p:sp>
      <p:pic>
        <p:nvPicPr>
          <p:cNvPr id="8" name="Picture 7" descr="A cartoon of a person sitting on a chair&#10;&#10;Description automatically generated">
            <a:extLst>
              <a:ext uri="{FF2B5EF4-FFF2-40B4-BE49-F238E27FC236}">
                <a16:creationId xmlns:a16="http://schemas.microsoft.com/office/drawing/2014/main" id="{46AF18C9-B8D6-744F-AB49-269E2439BD99}"/>
              </a:ext>
            </a:extLst>
          </p:cNvPr>
          <p:cNvPicPr>
            <a:picLocks noChangeAspect="1"/>
          </p:cNvPicPr>
          <p:nvPr/>
        </p:nvPicPr>
        <p:blipFill>
          <a:blip r:embed="rId2"/>
          <a:stretch>
            <a:fillRect/>
          </a:stretch>
        </p:blipFill>
        <p:spPr>
          <a:xfrm>
            <a:off x="0" y="4545467"/>
            <a:ext cx="1492180" cy="1492180"/>
          </a:xfrm>
          <a:prstGeom prst="rect">
            <a:avLst/>
          </a:prstGeom>
        </p:spPr>
      </p:pic>
      <p:sp>
        <p:nvSpPr>
          <p:cNvPr id="3" name="Rectangle 1">
            <a:extLst>
              <a:ext uri="{FF2B5EF4-FFF2-40B4-BE49-F238E27FC236}">
                <a16:creationId xmlns:a16="http://schemas.microsoft.com/office/drawing/2014/main" id="{632C299C-8B25-7AE5-586A-6A20F6796AD4}"/>
              </a:ext>
            </a:extLst>
          </p:cNvPr>
          <p:cNvSpPr>
            <a:spLocks noChangeArrowheads="1"/>
          </p:cNvSpPr>
          <p:nvPr/>
        </p:nvSpPr>
        <p:spPr bwMode="auto">
          <a:xfrm>
            <a:off x="6482324" y="1877343"/>
            <a:ext cx="432970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1200" b="1" dirty="0"/>
              <a:t>Mental Health</a:t>
            </a:r>
            <a:endParaRPr lang="en-GB" sz="1200" dirty="0"/>
          </a:p>
          <a:p>
            <a:pPr lvl="1"/>
            <a:r>
              <a:rPr lang="en-GB" sz="1200" dirty="0"/>
              <a:t>Counselling services (NOT EAP), MHFA, Mental health awareness workshops, Culture of openness</a:t>
            </a:r>
          </a:p>
          <a:p>
            <a:pPr lvl="1"/>
            <a:endParaRPr lang="en-GB" sz="1200" dirty="0"/>
          </a:p>
          <a:p>
            <a:r>
              <a:rPr lang="en-GB" sz="1200" b="1" dirty="0"/>
              <a:t>Physical Health</a:t>
            </a:r>
            <a:endParaRPr lang="en-GB" sz="1200" dirty="0"/>
          </a:p>
          <a:p>
            <a:pPr lvl="1"/>
            <a:r>
              <a:rPr lang="en-GB" sz="1200" dirty="0"/>
              <a:t>Personal Trainer access, Exercise initiatives like cycle to work schemes, Fitness challenges, Gym discounts</a:t>
            </a:r>
          </a:p>
          <a:p>
            <a:pPr lvl="1"/>
            <a:endParaRPr lang="en-GB" sz="1200" dirty="0"/>
          </a:p>
          <a:p>
            <a:r>
              <a:rPr lang="en-GB" sz="1200" b="1" dirty="0"/>
              <a:t>Nutritional Health</a:t>
            </a:r>
            <a:endParaRPr lang="en-GB" sz="1200" dirty="0"/>
          </a:p>
          <a:p>
            <a:pPr lvl="1"/>
            <a:r>
              <a:rPr lang="en-GB" sz="1200" dirty="0"/>
              <a:t>Access to Nutritionists, Nutritional workshops, Discounts on healthy food</a:t>
            </a:r>
          </a:p>
          <a:p>
            <a:pPr lvl="1"/>
            <a:endParaRPr lang="en-GB" sz="1200" dirty="0"/>
          </a:p>
          <a:p>
            <a:r>
              <a:rPr lang="en-GB" sz="1200" b="1" dirty="0"/>
              <a:t>Financial Health</a:t>
            </a:r>
            <a:endParaRPr lang="en-GB" sz="1200" dirty="0"/>
          </a:p>
          <a:p>
            <a:pPr lvl="1"/>
            <a:r>
              <a:rPr lang="en-GB" sz="1200" dirty="0"/>
              <a:t>Access to Financial Coaches, Finance workshops, Salary advance schemes, Pension plans</a:t>
            </a:r>
          </a:p>
          <a:p>
            <a:pPr lvl="1"/>
            <a:endParaRPr lang="en-GB" sz="1200" dirty="0"/>
          </a:p>
          <a:p>
            <a:r>
              <a:rPr lang="en-GB" sz="1200" b="1" dirty="0"/>
              <a:t>Social Health</a:t>
            </a:r>
          </a:p>
          <a:p>
            <a:pPr lvl="1"/>
            <a:r>
              <a:rPr lang="en-GB" sz="1200" dirty="0"/>
              <a:t>Team bonding days, Specialist counselling services, Social clubs, Mentorship programs</a:t>
            </a:r>
          </a:p>
        </p:txBody>
      </p:sp>
      <p:pic>
        <p:nvPicPr>
          <p:cNvPr id="4" name="Picture 3" descr="A cartoon of a person lifting weights&#10;&#10;Description automatically generated">
            <a:extLst>
              <a:ext uri="{FF2B5EF4-FFF2-40B4-BE49-F238E27FC236}">
                <a16:creationId xmlns:a16="http://schemas.microsoft.com/office/drawing/2014/main" id="{6A981EF6-8A79-2271-4C20-7F1AFBDA805B}"/>
              </a:ext>
            </a:extLst>
          </p:cNvPr>
          <p:cNvPicPr>
            <a:picLocks noChangeAspect="1"/>
          </p:cNvPicPr>
          <p:nvPr/>
        </p:nvPicPr>
        <p:blipFill>
          <a:blip r:embed="rId3"/>
          <a:stretch>
            <a:fillRect/>
          </a:stretch>
        </p:blipFill>
        <p:spPr>
          <a:xfrm>
            <a:off x="10402507" y="4391129"/>
            <a:ext cx="1789493" cy="1789493"/>
          </a:xfrm>
          <a:prstGeom prst="rect">
            <a:avLst/>
          </a:prstGeom>
        </p:spPr>
      </p:pic>
      <p:sp>
        <p:nvSpPr>
          <p:cNvPr id="5" name="Text Placeholder 1">
            <a:extLst>
              <a:ext uri="{FF2B5EF4-FFF2-40B4-BE49-F238E27FC236}">
                <a16:creationId xmlns:a16="http://schemas.microsoft.com/office/drawing/2014/main" id="{DA4E3C7D-A669-7B6F-0587-5B6E4F9FA5F1}"/>
              </a:ext>
            </a:extLst>
          </p:cNvPr>
          <p:cNvSpPr txBox="1">
            <a:spLocks/>
          </p:cNvSpPr>
          <p:nvPr/>
        </p:nvSpPr>
        <p:spPr>
          <a:xfrm>
            <a:off x="1363286" y="1055235"/>
            <a:ext cx="4615483" cy="437846"/>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800" dirty="0"/>
              <a:t>A Healthy Environment</a:t>
            </a:r>
          </a:p>
        </p:txBody>
      </p:sp>
      <p:sp>
        <p:nvSpPr>
          <p:cNvPr id="6" name="Text Placeholder 1">
            <a:extLst>
              <a:ext uri="{FF2B5EF4-FFF2-40B4-BE49-F238E27FC236}">
                <a16:creationId xmlns:a16="http://schemas.microsoft.com/office/drawing/2014/main" id="{8CCDD713-7431-1B59-DAC5-D7139352DCE4}"/>
              </a:ext>
            </a:extLst>
          </p:cNvPr>
          <p:cNvSpPr txBox="1">
            <a:spLocks/>
          </p:cNvSpPr>
          <p:nvPr/>
        </p:nvSpPr>
        <p:spPr>
          <a:xfrm>
            <a:off x="6219476" y="1065091"/>
            <a:ext cx="4615483" cy="437846"/>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800" dirty="0"/>
              <a:t>A Healthy Employee</a:t>
            </a:r>
          </a:p>
        </p:txBody>
      </p:sp>
    </p:spTree>
    <p:extLst>
      <p:ext uri="{BB962C8B-B14F-4D97-AF65-F5344CB8AC3E}">
        <p14:creationId xmlns:p14="http://schemas.microsoft.com/office/powerpoint/2010/main" val="2868787832"/>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4" ma:contentTypeDescription="Create a new document." ma:contentTypeScope="" ma:versionID="fa70270bb02d16fd4ac7ba6ac79e1c24">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dbca1d8afb3c49ceef192b66ddb10835"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2.xml><?xml version="1.0" encoding="utf-8"?>
<ds:datastoreItem xmlns:ds="http://schemas.openxmlformats.org/officeDocument/2006/customXml" ds:itemID="{59527E2A-4D90-42E4-9C1A-D78A56305BC1}">
  <ds:schemaRefs>
    <ds:schemaRef ds:uri="http://schemas.microsoft.com/office/2006/metadata/properties"/>
    <ds:schemaRef ds:uri="http://schemas.microsoft.com/office/infopath/2007/PartnerControls"/>
    <ds:schemaRef ds:uri="3f0d60c3-ee2e-4b52-9658-95fded064de0"/>
    <ds:schemaRef ds:uri="7afb9366-efe1-458b-9acd-a56fffd7047f"/>
  </ds:schemaRefs>
</ds:datastoreItem>
</file>

<file path=customXml/itemProps3.xml><?xml version="1.0" encoding="utf-8"?>
<ds:datastoreItem xmlns:ds="http://schemas.openxmlformats.org/officeDocument/2006/customXml" ds:itemID="{C2A53051-E50A-44E7-A9E6-DFA1355AA7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0d60c3-ee2e-4b52-9658-95fded064de0"/>
    <ds:schemaRef ds:uri="7afb9366-efe1-458b-9acd-a56fffd70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277</TotalTime>
  <Words>834</Words>
  <Application>Microsoft Office PowerPoint</Application>
  <PresentationFormat>Widescreen</PresentationFormat>
  <Paragraphs>123</Paragraphs>
  <Slides>12</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12</vt:i4>
      </vt:variant>
    </vt:vector>
  </HeadingPairs>
  <TitlesOfParts>
    <vt:vector size="18" baseType="lpstr">
      <vt:lpstr>-apple-system</vt:lpstr>
      <vt:lpstr>Arial</vt:lpstr>
      <vt:lpstr>Comfortaa</vt:lpstr>
      <vt:lpstr>Titles</vt:lpstr>
      <vt:lpstr>Content slides</vt:lpstr>
      <vt:lpstr>End slide</vt:lpstr>
      <vt:lpstr>From Risks to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Polly Coram</cp:lastModifiedBy>
  <cp:revision>97</cp:revision>
  <dcterms:created xsi:type="dcterms:W3CDTF">2021-06-22T19:25:58Z</dcterms:created>
  <dcterms:modified xsi:type="dcterms:W3CDTF">2024-10-08T11:39:21Z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