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54" r:id="rId6"/>
  </p:sldMasterIdLst>
  <p:notesMasterIdLst>
    <p:notesMasterId r:id="rId22"/>
  </p:notesMasterIdLst>
  <p:sldIdLst>
    <p:sldId id="256" r:id="rId7"/>
    <p:sldId id="284" r:id="rId8"/>
    <p:sldId id="285" r:id="rId9"/>
    <p:sldId id="281" r:id="rId10"/>
    <p:sldId id="262" r:id="rId11"/>
    <p:sldId id="275" r:id="rId12"/>
    <p:sldId id="278" r:id="rId13"/>
    <p:sldId id="279" r:id="rId14"/>
    <p:sldId id="282" r:id="rId15"/>
    <p:sldId id="288" r:id="rId16"/>
    <p:sldId id="277" r:id="rId17"/>
    <p:sldId id="276" r:id="rId18"/>
    <p:sldId id="283" r:id="rId19"/>
    <p:sldId id="286" r:id="rId20"/>
    <p:sldId id="273" r:id="rId2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ECFF25-DA30-654E-55E5-DF84AD18D7A8}" name="Polly Coram" initials="PC" userId="S::polly@kareneckstein.co.uk::9b2b778d-e032-4c84-b681-8f503bfa5e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62"/>
    <p:restoredTop sz="74558"/>
  </p:normalViewPr>
  <p:slideViewPr>
    <p:cSldViewPr snapToGrid="0" snapToObjects="1">
      <p:cViewPr varScale="1">
        <p:scale>
          <a:sx n="89" d="100"/>
          <a:sy n="89" d="100"/>
        </p:scale>
        <p:origin x="23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FC52258-F296-2A4D-B8AE-35D42FE5FDCD}" type="datetimeFigureOut">
              <a:rPr lang="en-GB" smtClean="0"/>
              <a:t>09/04/2024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B3A70A2-406E-394B-BDA4-A89E034D06F7}" type="slidenum">
              <a:rPr lang="en-GB" smtClean="0"/>
              <a:t>‹#›</a:t>
            </a:fld>
            <a:endParaRPr lang="en-GB"/>
          </a:p>
        </p:txBody>
      </p:sp>
    </p:spTree>
    <p:extLst>
      <p:ext uri="{BB962C8B-B14F-4D97-AF65-F5344CB8AC3E}">
        <p14:creationId xmlns:p14="http://schemas.microsoft.com/office/powerpoint/2010/main" val="313474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3A70A2-406E-394B-BDA4-A89E034D06F7}" type="slidenum">
              <a:rPr lang="en-GB" smtClean="0"/>
              <a:t>2</a:t>
            </a:fld>
            <a:endParaRPr lang="en-GB"/>
          </a:p>
        </p:txBody>
      </p:sp>
    </p:spTree>
    <p:extLst>
      <p:ext uri="{BB962C8B-B14F-4D97-AF65-F5344CB8AC3E}">
        <p14:creationId xmlns:p14="http://schemas.microsoft.com/office/powerpoint/2010/main" val="145636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3A70A2-406E-394B-BDA4-A89E034D06F7}" type="slidenum">
              <a:rPr lang="en-GB" smtClean="0"/>
              <a:t>3</a:t>
            </a:fld>
            <a:endParaRPr lang="en-GB"/>
          </a:p>
        </p:txBody>
      </p:sp>
    </p:spTree>
    <p:extLst>
      <p:ext uri="{BB962C8B-B14F-4D97-AF65-F5344CB8AC3E}">
        <p14:creationId xmlns:p14="http://schemas.microsoft.com/office/powerpoint/2010/main" val="404007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3A70A2-406E-394B-BDA4-A89E034D06F7}" type="slidenum">
              <a:rPr lang="en-GB" smtClean="0"/>
              <a:t>9</a:t>
            </a:fld>
            <a:endParaRPr lang="en-GB"/>
          </a:p>
        </p:txBody>
      </p:sp>
    </p:spTree>
    <p:extLst>
      <p:ext uri="{BB962C8B-B14F-4D97-AF65-F5344CB8AC3E}">
        <p14:creationId xmlns:p14="http://schemas.microsoft.com/office/powerpoint/2010/main" val="3996392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3A70A2-406E-394B-BDA4-A89E034D06F7}" type="slidenum">
              <a:rPr lang="en-GB" smtClean="0"/>
              <a:t>10</a:t>
            </a:fld>
            <a:endParaRPr lang="en-GB"/>
          </a:p>
        </p:txBody>
      </p:sp>
    </p:spTree>
    <p:extLst>
      <p:ext uri="{BB962C8B-B14F-4D97-AF65-F5344CB8AC3E}">
        <p14:creationId xmlns:p14="http://schemas.microsoft.com/office/powerpoint/2010/main" val="188003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beginning of October to the start of March, the regulator issued or agreed 19 fines for this misconduct, of which 10 had been for at least £10,000. </a:t>
            </a:r>
          </a:p>
        </p:txBody>
      </p:sp>
      <p:sp>
        <p:nvSpPr>
          <p:cNvPr id="4" name="Slide Number Placeholder 3"/>
          <p:cNvSpPr>
            <a:spLocks noGrp="1"/>
          </p:cNvSpPr>
          <p:nvPr>
            <p:ph type="sldNum" sz="quarter" idx="5"/>
          </p:nvPr>
        </p:nvSpPr>
        <p:spPr/>
        <p:txBody>
          <a:bodyPr/>
          <a:lstStyle/>
          <a:p>
            <a:fld id="{BB3A70A2-406E-394B-BDA4-A89E034D06F7}" type="slidenum">
              <a:rPr lang="en-GB" smtClean="0"/>
              <a:t>11</a:t>
            </a:fld>
            <a:endParaRPr lang="en-GB"/>
          </a:p>
        </p:txBody>
      </p:sp>
    </p:spTree>
    <p:extLst>
      <p:ext uri="{BB962C8B-B14F-4D97-AF65-F5344CB8AC3E}">
        <p14:creationId xmlns:p14="http://schemas.microsoft.com/office/powerpoint/2010/main" val="283628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Jian Wen, 42, a former Chinese takeaway worker, was convicted at Southwark Crown Court (pictured) for her part in converting ‘significant amounts’ of bitcoin into cash and other assets on behalf of another.</a:t>
            </a:r>
          </a:p>
          <a:p>
            <a:endParaRPr lang="en-GB" dirty="0"/>
          </a:p>
          <a:p>
            <a:r>
              <a:rPr lang="en-GB" dirty="0"/>
              <a:t>Police seized bitcoin wallets from Wen with an initial estimated value in excess of £2bn.</a:t>
            </a:r>
          </a:p>
          <a:p>
            <a:endParaRPr lang="en-GB" dirty="0"/>
          </a:p>
          <a:p>
            <a:r>
              <a:rPr lang="en-GB" dirty="0"/>
              <a:t>Between autumn 2017 and late 2018, Wen attempted to purchase properties in London valued at £4.5m, £23.5m and £12.5m. Difficulties in converting sufficient bitcoin into sterling and ‘know your customer’ questions asked of her under anti-money laundering regulations hampered the purchases, the Crown Prosecution Service said. </a:t>
            </a:r>
          </a:p>
          <a:p>
            <a:endParaRPr lang="en-GB" dirty="0"/>
          </a:p>
          <a:p>
            <a:r>
              <a:rPr lang="en-GB" dirty="0"/>
              <a:t>When she was challenged about the source of the proposed funding, Wen claimed it came from legitimate activities including bitcoin mining. Her claims were not accepted by those she instructed to assist with the sale.</a:t>
            </a:r>
          </a:p>
          <a:p>
            <a:endParaRPr lang="en-GB" dirty="0"/>
          </a:p>
          <a:p>
            <a:r>
              <a:rPr lang="en-GB" dirty="0"/>
              <a:t>However in October and November 2019, she purchased two properties in Dubai for a total of more than £500,000. She also brought jewellery worth tens of thousands of pounds and travelled ‘extensively’.</a:t>
            </a:r>
          </a:p>
          <a:p>
            <a:r>
              <a:rPr lang="en-GB" dirty="0"/>
              <a:t>Wen said she had been gifted £15m worth of Bitcoin by her employer. She denied knowing any of the bitcoin was derived from criminality.</a:t>
            </a:r>
          </a:p>
          <a:p>
            <a:endParaRPr lang="en-GB" dirty="0"/>
          </a:p>
        </p:txBody>
      </p:sp>
      <p:sp>
        <p:nvSpPr>
          <p:cNvPr id="4" name="Slide Number Placeholder 3"/>
          <p:cNvSpPr>
            <a:spLocks noGrp="1"/>
          </p:cNvSpPr>
          <p:nvPr>
            <p:ph type="sldNum" sz="quarter" idx="5"/>
          </p:nvPr>
        </p:nvSpPr>
        <p:spPr/>
        <p:txBody>
          <a:bodyPr/>
          <a:lstStyle/>
          <a:p>
            <a:fld id="{BB3A70A2-406E-394B-BDA4-A89E034D06F7}" type="slidenum">
              <a:rPr lang="en-GB" smtClean="0"/>
              <a:t>12</a:t>
            </a:fld>
            <a:endParaRPr lang="en-GB"/>
          </a:p>
        </p:txBody>
      </p:sp>
    </p:spTree>
    <p:extLst>
      <p:ext uri="{BB962C8B-B14F-4D97-AF65-F5344CB8AC3E}">
        <p14:creationId xmlns:p14="http://schemas.microsoft.com/office/powerpoint/2010/main" val="426860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 exploitation links</a:t>
            </a:r>
          </a:p>
          <a:p>
            <a:endParaRPr lang="en-GB" dirty="0"/>
          </a:p>
        </p:txBody>
      </p:sp>
      <p:sp>
        <p:nvSpPr>
          <p:cNvPr id="4" name="Slide Number Placeholder 3"/>
          <p:cNvSpPr>
            <a:spLocks noGrp="1"/>
          </p:cNvSpPr>
          <p:nvPr>
            <p:ph type="sldNum" sz="quarter" idx="5"/>
          </p:nvPr>
        </p:nvSpPr>
        <p:spPr/>
        <p:txBody>
          <a:bodyPr/>
          <a:lstStyle/>
          <a:p>
            <a:fld id="{BB3A70A2-406E-394B-BDA4-A89E034D06F7}" type="slidenum">
              <a:rPr lang="en-GB" smtClean="0"/>
              <a:t>13</a:t>
            </a:fld>
            <a:endParaRPr lang="en-GB"/>
          </a:p>
        </p:txBody>
      </p:sp>
    </p:spTree>
    <p:extLst>
      <p:ext uri="{BB962C8B-B14F-4D97-AF65-F5344CB8AC3E}">
        <p14:creationId xmlns:p14="http://schemas.microsoft.com/office/powerpoint/2010/main" val="1183529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visit the following link: https://</a:t>
            </a:r>
            <a:r>
              <a:rPr lang="en-US" dirty="0" err="1"/>
              <a:t>intelect-group.com</a:t>
            </a:r>
            <a:r>
              <a:rPr lang="en-US" dirty="0"/>
              <a:t>/</a:t>
            </a:r>
            <a:r>
              <a:rPr lang="en-US" dirty="0" err="1"/>
              <a:t>eddie</a:t>
            </a:r>
            <a:r>
              <a:rPr lang="en-US" dirty="0"/>
              <a:t>/</a:t>
            </a:r>
          </a:p>
        </p:txBody>
      </p:sp>
      <p:sp>
        <p:nvSpPr>
          <p:cNvPr id="4" name="Slide Number Placeholder 3"/>
          <p:cNvSpPr>
            <a:spLocks noGrp="1"/>
          </p:cNvSpPr>
          <p:nvPr>
            <p:ph type="sldNum" sz="quarter" idx="5"/>
          </p:nvPr>
        </p:nvSpPr>
        <p:spPr/>
        <p:txBody>
          <a:bodyPr/>
          <a:lstStyle/>
          <a:p>
            <a:fld id="{BB3A70A2-406E-394B-BDA4-A89E034D06F7}" type="slidenum">
              <a:rPr lang="en-GB" smtClean="0"/>
              <a:t>14</a:t>
            </a:fld>
            <a:endParaRPr lang="en-GB"/>
          </a:p>
        </p:txBody>
      </p:sp>
    </p:spTree>
    <p:extLst>
      <p:ext uri="{BB962C8B-B14F-4D97-AF65-F5344CB8AC3E}">
        <p14:creationId xmlns:p14="http://schemas.microsoft.com/office/powerpoint/2010/main" val="3590052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41A1FB0F-1C5C-844C-8C46-D2BBE08905E5}"/>
              </a:ext>
            </a:extLst>
          </p:cNvPr>
          <p:cNvSpPr/>
          <p:nvPr userDrawn="1"/>
        </p:nvSpPr>
        <p:spPr>
          <a:xfrm>
            <a:off x="-1608483" y="-2220292"/>
            <a:ext cx="11298584" cy="11298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Title 90">
            <a:extLst>
              <a:ext uri="{FF2B5EF4-FFF2-40B4-BE49-F238E27FC236}">
                <a16:creationId xmlns:a16="http://schemas.microsoft.com/office/drawing/2014/main" id="{2FB4C903-3243-CE41-ABFE-3F1D160EB1D8}"/>
              </a:ext>
            </a:extLst>
          </p:cNvPr>
          <p:cNvSpPr>
            <a:spLocks noGrp="1"/>
          </p:cNvSpPr>
          <p:nvPr>
            <p:ph type="title"/>
          </p:nvPr>
        </p:nvSpPr>
        <p:spPr>
          <a:xfrm>
            <a:off x="679893" y="2241419"/>
            <a:ext cx="7706319" cy="2398702"/>
          </a:xfrm>
          <a:prstGeom prst="rect">
            <a:avLst/>
          </a:prstGeom>
        </p:spPr>
        <p:txBody>
          <a:bodyPr anchor="b"/>
          <a:lstStyle>
            <a:lvl1pPr>
              <a:defRPr sz="5000">
                <a:solidFill>
                  <a:schemeClr val="bg1"/>
                </a:solidFill>
              </a:defRPr>
            </a:lvl1pPr>
          </a:lstStyle>
          <a:p>
            <a:r>
              <a:rPr lang="en-US" dirty="0"/>
              <a:t>Click to edit Master title style</a:t>
            </a:r>
          </a:p>
        </p:txBody>
      </p:sp>
      <p:cxnSp>
        <p:nvCxnSpPr>
          <p:cNvPr id="29" name="Straight Connector 28">
            <a:extLst>
              <a:ext uri="{FF2B5EF4-FFF2-40B4-BE49-F238E27FC236}">
                <a16:creationId xmlns:a16="http://schemas.microsoft.com/office/drawing/2014/main" id="{BDFEBF5A-F0CE-3244-8110-D6EC672148A4}"/>
              </a:ext>
            </a:extLst>
          </p:cNvPr>
          <p:cNvCxnSpPr/>
          <p:nvPr userDrawn="1"/>
        </p:nvCxnSpPr>
        <p:spPr>
          <a:xfrm>
            <a:off x="679893" y="6223000"/>
            <a:ext cx="108517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ACBDBAD-1B6A-A34F-9AC3-4B34C4508423}"/>
              </a:ext>
            </a:extLst>
          </p:cNvPr>
          <p:cNvSpPr/>
          <p:nvPr userDrawn="1"/>
        </p:nvSpPr>
        <p:spPr>
          <a:xfrm>
            <a:off x="10072050" y="6273800"/>
            <a:ext cx="1510350" cy="256545"/>
          </a:xfrm>
          <a:prstGeom prst="rect">
            <a:avLst/>
          </a:prstGeom>
        </p:spPr>
        <p:txBody>
          <a:bodyPr wrap="none">
            <a:spAutoFit/>
          </a:bodyPr>
          <a:lstStyle/>
          <a:p>
            <a:pPr lvl="0" algn="r"/>
            <a:r>
              <a:rPr lang="en-US" sz="1067" dirty="0" err="1">
                <a:solidFill>
                  <a:schemeClr val="bg1"/>
                </a:solidFill>
              </a:rPr>
              <a:t>kareneckstein.co.uk</a:t>
            </a:r>
            <a:endParaRPr lang="en-US" sz="1067" dirty="0">
              <a:solidFill>
                <a:schemeClr val="bg1"/>
              </a:solidFill>
            </a:endParaRPr>
          </a:p>
        </p:txBody>
      </p:sp>
      <p:pic>
        <p:nvPicPr>
          <p:cNvPr id="31" name="Picture 30">
            <a:extLst>
              <a:ext uri="{FF2B5EF4-FFF2-40B4-BE49-F238E27FC236}">
                <a16:creationId xmlns:a16="http://schemas.microsoft.com/office/drawing/2014/main" id="{27195FE6-0812-E847-A286-C8ED0FE69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32" name="Text Placeholder 92">
            <a:extLst>
              <a:ext uri="{FF2B5EF4-FFF2-40B4-BE49-F238E27FC236}">
                <a16:creationId xmlns:a16="http://schemas.microsoft.com/office/drawing/2014/main" id="{3CFA7CA3-BB6A-ED44-A18E-38F892C207BF}"/>
              </a:ext>
            </a:extLst>
          </p:cNvPr>
          <p:cNvSpPr>
            <a:spLocks noGrp="1"/>
          </p:cNvSpPr>
          <p:nvPr>
            <p:ph type="body" sz="quarter" idx="10" hasCustomPrompt="1"/>
          </p:nvPr>
        </p:nvSpPr>
        <p:spPr>
          <a:xfrm>
            <a:off x="657505" y="4838881"/>
            <a:ext cx="7706319" cy="972321"/>
          </a:xfrm>
          <a:prstGeom prst="rect">
            <a:avLst/>
          </a:prstGeom>
        </p:spPr>
        <p:txBody>
          <a:bodyPr anchor="t"/>
          <a:lstStyle>
            <a:lvl1pPr marL="0" indent="0">
              <a:buNone/>
              <a:defRPr sz="2333">
                <a:solidFill>
                  <a:schemeClr val="bg1"/>
                </a:solidFill>
              </a:defRPr>
            </a:lvl1pPr>
          </a:lstStyle>
          <a:p>
            <a:pPr lvl="0"/>
            <a:r>
              <a:rPr lang="en-US" dirty="0"/>
              <a:t>Insert content here</a:t>
            </a:r>
          </a:p>
        </p:txBody>
      </p:sp>
      <p:sp>
        <p:nvSpPr>
          <p:cNvPr id="34" name="Text Placeholder 92">
            <a:extLst>
              <a:ext uri="{FF2B5EF4-FFF2-40B4-BE49-F238E27FC236}">
                <a16:creationId xmlns:a16="http://schemas.microsoft.com/office/drawing/2014/main" id="{30F6319E-4FC3-3942-8AB7-545DD182B06C}"/>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dirty="0"/>
              <a:t>Karen Eckstein </a:t>
            </a:r>
            <a:br>
              <a:rPr lang="en-US" dirty="0"/>
            </a:br>
            <a:r>
              <a:rPr lang="en-US" dirty="0"/>
              <a:t>LLB, CTA, Cert IRM</a:t>
            </a:r>
          </a:p>
        </p:txBody>
      </p:sp>
    </p:spTree>
    <p:extLst>
      <p:ext uri="{BB962C8B-B14F-4D97-AF65-F5344CB8AC3E}">
        <p14:creationId xmlns:p14="http://schemas.microsoft.com/office/powerpoint/2010/main" val="2321848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E2653DA-51D7-9C4C-A4AD-5034D92E4FC5}"/>
              </a:ext>
            </a:extLst>
          </p:cNvPr>
          <p:cNvSpPr/>
          <p:nvPr userDrawn="1"/>
        </p:nvSpPr>
        <p:spPr>
          <a:xfrm>
            <a:off x="7655923" y="2667000"/>
            <a:ext cx="8382000" cy="838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 name="Oval 7">
            <a:extLst>
              <a:ext uri="{FF2B5EF4-FFF2-40B4-BE49-F238E27FC236}">
                <a16:creationId xmlns:a16="http://schemas.microsoft.com/office/drawing/2014/main" id="{5F4143CF-8F52-DC46-82AB-115E0AA0E093}"/>
              </a:ext>
            </a:extLst>
          </p:cNvPr>
          <p:cNvSpPr/>
          <p:nvPr userDrawn="1"/>
        </p:nvSpPr>
        <p:spPr>
          <a:xfrm>
            <a:off x="7776187" y="-1979326"/>
            <a:ext cx="3974726" cy="40161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9" name="Straight Connector 8">
            <a:extLst>
              <a:ext uri="{FF2B5EF4-FFF2-40B4-BE49-F238E27FC236}">
                <a16:creationId xmlns:a16="http://schemas.microsoft.com/office/drawing/2014/main" id="{B1DBED92-EB31-964F-A5F4-B991539FD6E3}"/>
              </a:ext>
            </a:extLst>
          </p:cNvPr>
          <p:cNvCxnSpPr/>
          <p:nvPr userDrawn="1"/>
        </p:nvCxnSpPr>
        <p:spPr>
          <a:xfrm>
            <a:off x="679893" y="6223000"/>
            <a:ext cx="1085170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87B2B88-C9E8-4847-A7D1-E594EB10BE7F}"/>
              </a:ext>
            </a:extLst>
          </p:cNvPr>
          <p:cNvSpPr/>
          <p:nvPr userDrawn="1"/>
        </p:nvSpPr>
        <p:spPr>
          <a:xfrm>
            <a:off x="10072050" y="6273800"/>
            <a:ext cx="1510350" cy="256545"/>
          </a:xfrm>
          <a:prstGeom prst="rect">
            <a:avLst/>
          </a:prstGeom>
        </p:spPr>
        <p:txBody>
          <a:bodyPr wrap="none">
            <a:spAutoFit/>
          </a:bodyPr>
          <a:lstStyle/>
          <a:p>
            <a:pPr lvl="0" algn="r"/>
            <a:r>
              <a:rPr lang="en-US" sz="1067" dirty="0" err="1">
                <a:solidFill>
                  <a:schemeClr val="bg1"/>
                </a:solidFill>
              </a:rPr>
              <a:t>kareneckstein.co.uk</a:t>
            </a:r>
            <a:endParaRPr lang="en-US" sz="1067" dirty="0">
              <a:solidFill>
                <a:schemeClr val="bg1"/>
              </a:solidFill>
            </a:endParaRPr>
          </a:p>
        </p:txBody>
      </p:sp>
      <p:pic>
        <p:nvPicPr>
          <p:cNvPr id="11" name="Picture 10">
            <a:extLst>
              <a:ext uri="{FF2B5EF4-FFF2-40B4-BE49-F238E27FC236}">
                <a16:creationId xmlns:a16="http://schemas.microsoft.com/office/drawing/2014/main" id="{6B6B4DB9-56C1-D64E-85B5-82E6E7C30E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3"/>
          </a:xfrm>
          <a:prstGeom prst="rect">
            <a:avLst/>
          </a:prstGeom>
        </p:spPr>
      </p:pic>
      <p:sp>
        <p:nvSpPr>
          <p:cNvPr id="12" name="Title 90">
            <a:extLst>
              <a:ext uri="{FF2B5EF4-FFF2-40B4-BE49-F238E27FC236}">
                <a16:creationId xmlns:a16="http://schemas.microsoft.com/office/drawing/2014/main" id="{9E4808A5-7640-1D47-B6B1-B017F37D0229}"/>
              </a:ext>
            </a:extLst>
          </p:cNvPr>
          <p:cNvSpPr>
            <a:spLocks noGrp="1"/>
          </p:cNvSpPr>
          <p:nvPr>
            <p:ph type="title"/>
          </p:nvPr>
        </p:nvSpPr>
        <p:spPr>
          <a:xfrm>
            <a:off x="679893" y="2245048"/>
            <a:ext cx="7706319" cy="2398702"/>
          </a:xfrm>
          <a:prstGeom prst="rect">
            <a:avLst/>
          </a:prstGeom>
        </p:spPr>
        <p:txBody>
          <a:bodyPr anchor="b"/>
          <a:lstStyle>
            <a:lvl1pPr>
              <a:defRPr sz="5000">
                <a:solidFill>
                  <a:schemeClr val="tx1"/>
                </a:solidFill>
              </a:defRPr>
            </a:lvl1pPr>
          </a:lstStyle>
          <a:p>
            <a:r>
              <a:rPr lang="en-US" dirty="0"/>
              <a:t>Click to edit Master title style</a:t>
            </a:r>
          </a:p>
        </p:txBody>
      </p:sp>
      <p:sp>
        <p:nvSpPr>
          <p:cNvPr id="13" name="Text Placeholder 92">
            <a:extLst>
              <a:ext uri="{FF2B5EF4-FFF2-40B4-BE49-F238E27FC236}">
                <a16:creationId xmlns:a16="http://schemas.microsoft.com/office/drawing/2014/main" id="{9A770C54-6FBF-D84D-B7E7-C90F231B5D0A}"/>
              </a:ext>
            </a:extLst>
          </p:cNvPr>
          <p:cNvSpPr>
            <a:spLocks noGrp="1"/>
          </p:cNvSpPr>
          <p:nvPr>
            <p:ph type="body" sz="quarter" idx="10" hasCustomPrompt="1"/>
          </p:nvPr>
        </p:nvSpPr>
        <p:spPr>
          <a:xfrm>
            <a:off x="679893" y="4842510"/>
            <a:ext cx="6838507" cy="972321"/>
          </a:xfrm>
          <a:prstGeom prst="rect">
            <a:avLst/>
          </a:prstGeom>
        </p:spPr>
        <p:txBody>
          <a:bodyPr anchor="t"/>
          <a:lstStyle>
            <a:lvl1pPr marL="0" indent="0">
              <a:buNone/>
              <a:defRPr sz="2333">
                <a:solidFill>
                  <a:schemeClr val="tx1"/>
                </a:solidFill>
              </a:defRPr>
            </a:lvl1pPr>
          </a:lstStyle>
          <a:p>
            <a:pPr lvl="0"/>
            <a:r>
              <a:rPr lang="en-US" dirty="0"/>
              <a:t>Insert content here</a:t>
            </a:r>
          </a:p>
        </p:txBody>
      </p:sp>
      <p:sp>
        <p:nvSpPr>
          <p:cNvPr id="16" name="Text Placeholder 92">
            <a:extLst>
              <a:ext uri="{FF2B5EF4-FFF2-40B4-BE49-F238E27FC236}">
                <a16:creationId xmlns:a16="http://schemas.microsoft.com/office/drawing/2014/main" id="{55781240-4577-A24D-990B-874ED62E29E6}"/>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dirty="0"/>
              <a:t>Karen Eckstein </a:t>
            </a:r>
            <a:br>
              <a:rPr lang="en-US" dirty="0"/>
            </a:br>
            <a:r>
              <a:rPr lang="en-US" dirty="0"/>
              <a:t>LLB, CTA, Cert IRM</a:t>
            </a:r>
          </a:p>
        </p:txBody>
      </p:sp>
    </p:spTree>
    <p:extLst>
      <p:ext uri="{BB962C8B-B14F-4D97-AF65-F5344CB8AC3E}">
        <p14:creationId xmlns:p14="http://schemas.microsoft.com/office/powerpoint/2010/main" val="62084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FE449CE-B73E-764F-B853-B68474139188}"/>
              </a:ext>
            </a:extLst>
          </p:cNvPr>
          <p:cNvSpPr/>
          <p:nvPr userDrawn="1"/>
        </p:nvSpPr>
        <p:spPr>
          <a:xfrm>
            <a:off x="9795193" y="-1273359"/>
            <a:ext cx="4121463" cy="412146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 name="Oval 7">
            <a:extLst>
              <a:ext uri="{FF2B5EF4-FFF2-40B4-BE49-F238E27FC236}">
                <a16:creationId xmlns:a16="http://schemas.microsoft.com/office/drawing/2014/main" id="{FA82B29D-6FCF-A94C-8908-AEE9FF8BE7E7}"/>
              </a:ext>
            </a:extLst>
          </p:cNvPr>
          <p:cNvSpPr/>
          <p:nvPr userDrawn="1"/>
        </p:nvSpPr>
        <p:spPr>
          <a:xfrm>
            <a:off x="7868124" y="3262765"/>
            <a:ext cx="5667532" cy="56675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0" name="Straight Connector 9">
            <a:extLst>
              <a:ext uri="{FF2B5EF4-FFF2-40B4-BE49-F238E27FC236}">
                <a16:creationId xmlns:a16="http://schemas.microsoft.com/office/drawing/2014/main" id="{24741D01-5F92-9540-A74E-118CFDDBA3CF}"/>
              </a:ext>
            </a:extLst>
          </p:cNvPr>
          <p:cNvCxnSpPr/>
          <p:nvPr userDrawn="1"/>
        </p:nvCxnSpPr>
        <p:spPr>
          <a:xfrm>
            <a:off x="679893" y="6223000"/>
            <a:ext cx="108517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D423366-1DF8-FB4D-AAE7-B71880A56A0F}"/>
              </a:ext>
            </a:extLst>
          </p:cNvPr>
          <p:cNvSpPr/>
          <p:nvPr userDrawn="1"/>
        </p:nvSpPr>
        <p:spPr>
          <a:xfrm>
            <a:off x="10072050" y="6273800"/>
            <a:ext cx="1510350" cy="256545"/>
          </a:xfrm>
          <a:prstGeom prst="rect">
            <a:avLst/>
          </a:prstGeom>
        </p:spPr>
        <p:txBody>
          <a:bodyPr wrap="none">
            <a:spAutoFit/>
          </a:bodyPr>
          <a:lstStyle/>
          <a:p>
            <a:pPr lvl="0" algn="r"/>
            <a:r>
              <a:rPr lang="en-US" sz="1067" dirty="0" err="1">
                <a:solidFill>
                  <a:schemeClr val="bg1"/>
                </a:solidFill>
              </a:rPr>
              <a:t>kareneckstein.co.uk</a:t>
            </a:r>
            <a:endParaRPr lang="en-US" sz="1067" dirty="0">
              <a:solidFill>
                <a:schemeClr val="bg1"/>
              </a:solidFill>
            </a:endParaRPr>
          </a:p>
        </p:txBody>
      </p:sp>
      <p:pic>
        <p:nvPicPr>
          <p:cNvPr id="12" name="Picture 11">
            <a:extLst>
              <a:ext uri="{FF2B5EF4-FFF2-40B4-BE49-F238E27FC236}">
                <a16:creationId xmlns:a16="http://schemas.microsoft.com/office/drawing/2014/main" id="{D89A1365-B7C1-F543-80C2-5F44D689FA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15" name="Title 90">
            <a:extLst>
              <a:ext uri="{FF2B5EF4-FFF2-40B4-BE49-F238E27FC236}">
                <a16:creationId xmlns:a16="http://schemas.microsoft.com/office/drawing/2014/main" id="{4036A9DD-5CAB-5F49-BAF2-F0F02EDAC2C0}"/>
              </a:ext>
            </a:extLst>
          </p:cNvPr>
          <p:cNvSpPr>
            <a:spLocks noGrp="1"/>
          </p:cNvSpPr>
          <p:nvPr>
            <p:ph type="title"/>
          </p:nvPr>
        </p:nvSpPr>
        <p:spPr>
          <a:xfrm>
            <a:off x="679893" y="2241419"/>
            <a:ext cx="7706319" cy="2398702"/>
          </a:xfrm>
          <a:prstGeom prst="rect">
            <a:avLst/>
          </a:prstGeom>
        </p:spPr>
        <p:txBody>
          <a:bodyPr anchor="b"/>
          <a:lstStyle>
            <a:lvl1pPr>
              <a:defRPr sz="5000">
                <a:solidFill>
                  <a:schemeClr val="bg1"/>
                </a:solidFill>
              </a:defRPr>
            </a:lvl1pPr>
          </a:lstStyle>
          <a:p>
            <a:r>
              <a:rPr lang="en-US" dirty="0"/>
              <a:t>Click to edit Master title style</a:t>
            </a:r>
          </a:p>
        </p:txBody>
      </p:sp>
      <p:sp>
        <p:nvSpPr>
          <p:cNvPr id="16" name="Text Placeholder 92">
            <a:extLst>
              <a:ext uri="{FF2B5EF4-FFF2-40B4-BE49-F238E27FC236}">
                <a16:creationId xmlns:a16="http://schemas.microsoft.com/office/drawing/2014/main" id="{7923F351-731D-7A40-BBB3-6DC0CA7ABD99}"/>
              </a:ext>
            </a:extLst>
          </p:cNvPr>
          <p:cNvSpPr>
            <a:spLocks noGrp="1"/>
          </p:cNvSpPr>
          <p:nvPr>
            <p:ph type="body" sz="quarter" idx="10" hasCustomPrompt="1"/>
          </p:nvPr>
        </p:nvSpPr>
        <p:spPr>
          <a:xfrm>
            <a:off x="657505" y="4838881"/>
            <a:ext cx="6898995" cy="972321"/>
          </a:xfrm>
          <a:prstGeom prst="rect">
            <a:avLst/>
          </a:prstGeom>
        </p:spPr>
        <p:txBody>
          <a:bodyPr anchor="t"/>
          <a:lstStyle>
            <a:lvl1pPr marL="0" indent="0">
              <a:buNone/>
              <a:defRPr sz="2333">
                <a:solidFill>
                  <a:schemeClr val="bg1"/>
                </a:solidFill>
              </a:defRPr>
            </a:lvl1pPr>
          </a:lstStyle>
          <a:p>
            <a:pPr lvl="0"/>
            <a:r>
              <a:rPr lang="en-US" dirty="0"/>
              <a:t>Insert content here</a:t>
            </a:r>
          </a:p>
        </p:txBody>
      </p:sp>
      <p:sp>
        <p:nvSpPr>
          <p:cNvPr id="17" name="Text Placeholder 92">
            <a:extLst>
              <a:ext uri="{FF2B5EF4-FFF2-40B4-BE49-F238E27FC236}">
                <a16:creationId xmlns:a16="http://schemas.microsoft.com/office/drawing/2014/main" id="{BA4576E7-0C93-674E-BFE7-8599EFE2E35F}"/>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dirty="0"/>
              <a:t>Karen Eckstein </a:t>
            </a:r>
            <a:br>
              <a:rPr lang="en-US" dirty="0"/>
            </a:br>
            <a:r>
              <a:rPr lang="en-US" dirty="0"/>
              <a:t>LLB, CTA, Cert IRM</a:t>
            </a:r>
          </a:p>
        </p:txBody>
      </p:sp>
    </p:spTree>
    <p:extLst>
      <p:ext uri="{BB962C8B-B14F-4D97-AF65-F5344CB8AC3E}">
        <p14:creationId xmlns:p14="http://schemas.microsoft.com/office/powerpoint/2010/main" val="221804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B0EF64-FC7B-DB40-A831-D29D648FC7DD}"/>
              </a:ext>
            </a:extLst>
          </p:cNvPr>
          <p:cNvSpPr>
            <a:spLocks noGrp="1"/>
          </p:cNvSpPr>
          <p:nvPr>
            <p:ph type="body" sz="quarter" idx="10"/>
          </p:nvPr>
        </p:nvSpPr>
        <p:spPr>
          <a:xfrm>
            <a:off x="659404" y="1105204"/>
            <a:ext cx="10872196" cy="1121818"/>
          </a:xfrm>
          <a:prstGeom prst="rect">
            <a:avLst/>
          </a:prstGeom>
        </p:spPr>
        <p:txBody>
          <a:bodyPr anchor="b"/>
          <a:lstStyle>
            <a:lvl1pPr marL="0" indent="0">
              <a:buNone/>
              <a:defRPr sz="4000">
                <a:solidFill>
                  <a:schemeClr val="tx2"/>
                </a:solidFill>
              </a:defRPr>
            </a:lvl1pPr>
          </a:lstStyle>
          <a:p>
            <a:pPr lvl="0"/>
            <a:r>
              <a:rPr lang="en-US" dirty="0"/>
              <a:t>Edit Master text styles</a:t>
            </a:r>
          </a:p>
        </p:txBody>
      </p:sp>
      <p:sp>
        <p:nvSpPr>
          <p:cNvPr id="11" name="Text Placeholder 4">
            <a:extLst>
              <a:ext uri="{FF2B5EF4-FFF2-40B4-BE49-F238E27FC236}">
                <a16:creationId xmlns:a16="http://schemas.microsoft.com/office/drawing/2014/main" id="{DF623FFB-50EC-FD46-B7BD-9E6DCA6DDDFE}"/>
              </a:ext>
            </a:extLst>
          </p:cNvPr>
          <p:cNvSpPr>
            <a:spLocks noGrp="1"/>
          </p:cNvSpPr>
          <p:nvPr>
            <p:ph type="body" sz="quarter" idx="11"/>
          </p:nvPr>
        </p:nvSpPr>
        <p:spPr>
          <a:xfrm>
            <a:off x="659404" y="2494027"/>
            <a:ext cx="10872196" cy="3394710"/>
          </a:xfrm>
          <a:prstGeom prst="rect">
            <a:avLst/>
          </a:prstGeom>
        </p:spPr>
        <p:txBody>
          <a:bodyPr anchor="t"/>
          <a:lstStyle>
            <a:lvl1pPr marL="0" indent="0">
              <a:buNone/>
              <a:defRPr sz="2200" b="1">
                <a:solidFill>
                  <a:schemeClr val="accent1"/>
                </a:solidFill>
              </a:defRPr>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20" name="Picture 19">
            <a:extLst>
              <a:ext uri="{FF2B5EF4-FFF2-40B4-BE49-F238E27FC236}">
                <a16:creationId xmlns:a16="http://schemas.microsoft.com/office/drawing/2014/main" id="{CDA2A616-E7C3-4C4E-BF88-8AA15B486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893" y="539268"/>
            <a:ext cx="599999" cy="298932"/>
          </a:xfrm>
          <a:prstGeom prst="rect">
            <a:avLst/>
          </a:prstGeom>
        </p:spPr>
      </p:pic>
      <p:cxnSp>
        <p:nvCxnSpPr>
          <p:cNvPr id="21" name="Straight Connector 20">
            <a:extLst>
              <a:ext uri="{FF2B5EF4-FFF2-40B4-BE49-F238E27FC236}">
                <a16:creationId xmlns:a16="http://schemas.microsoft.com/office/drawing/2014/main" id="{CC0D7B60-F208-FD44-83DF-D86292291C61}"/>
              </a:ext>
            </a:extLst>
          </p:cNvPr>
          <p:cNvCxnSpPr/>
          <p:nvPr userDrawn="1"/>
        </p:nvCxnSpPr>
        <p:spPr>
          <a:xfrm>
            <a:off x="679893" y="6223000"/>
            <a:ext cx="108517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BA2324-BBF3-334A-B49F-8580C1165375}"/>
              </a:ext>
            </a:extLst>
          </p:cNvPr>
          <p:cNvSpPr/>
          <p:nvPr userDrawn="1"/>
        </p:nvSpPr>
        <p:spPr>
          <a:xfrm>
            <a:off x="10072050" y="6273800"/>
            <a:ext cx="1510350" cy="256545"/>
          </a:xfrm>
          <a:prstGeom prst="rect">
            <a:avLst/>
          </a:prstGeom>
        </p:spPr>
        <p:txBody>
          <a:bodyPr wrap="none">
            <a:spAutoFit/>
          </a:bodyPr>
          <a:lstStyle/>
          <a:p>
            <a:pPr lvl="0" algn="r"/>
            <a:r>
              <a:rPr lang="en-US" sz="1067" dirty="0" err="1">
                <a:solidFill>
                  <a:schemeClr val="tx1"/>
                </a:solidFill>
              </a:rPr>
              <a:t>kareneckstein.co.uk</a:t>
            </a:r>
            <a:endParaRPr lang="en-US" sz="1067" dirty="0">
              <a:solidFill>
                <a:schemeClr val="tx1"/>
              </a:solidFill>
            </a:endParaRPr>
          </a:p>
        </p:txBody>
      </p:sp>
    </p:spTree>
    <p:extLst>
      <p:ext uri="{BB962C8B-B14F-4D97-AF65-F5344CB8AC3E}">
        <p14:creationId xmlns:p14="http://schemas.microsoft.com/office/powerpoint/2010/main" val="124143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36B0EF64-FC7B-DB40-A831-D29D648FC7DD}"/>
              </a:ext>
            </a:extLst>
          </p:cNvPr>
          <p:cNvSpPr>
            <a:spLocks noGrp="1"/>
          </p:cNvSpPr>
          <p:nvPr>
            <p:ph type="body" sz="quarter" idx="10"/>
          </p:nvPr>
        </p:nvSpPr>
        <p:spPr>
          <a:xfrm>
            <a:off x="659404" y="1105204"/>
            <a:ext cx="10872196" cy="1121818"/>
          </a:xfrm>
          <a:prstGeom prst="rect">
            <a:avLst/>
          </a:prstGeom>
        </p:spPr>
        <p:txBody>
          <a:bodyPr anchor="b"/>
          <a:lstStyle>
            <a:lvl1pPr marL="0" indent="0">
              <a:buNone/>
              <a:defRPr sz="4000">
                <a:solidFill>
                  <a:schemeClr val="tx2"/>
                </a:solidFill>
              </a:defRPr>
            </a:lvl1pPr>
          </a:lstStyle>
          <a:p>
            <a:pPr lvl="0"/>
            <a:r>
              <a:rPr lang="en-US" dirty="0"/>
              <a:t>Edit Master text styles</a:t>
            </a:r>
          </a:p>
        </p:txBody>
      </p:sp>
      <p:sp>
        <p:nvSpPr>
          <p:cNvPr id="11" name="Text Placeholder 4">
            <a:extLst>
              <a:ext uri="{FF2B5EF4-FFF2-40B4-BE49-F238E27FC236}">
                <a16:creationId xmlns:a16="http://schemas.microsoft.com/office/drawing/2014/main" id="{DF623FFB-50EC-FD46-B7BD-9E6DCA6DDDFE}"/>
              </a:ext>
            </a:extLst>
          </p:cNvPr>
          <p:cNvSpPr>
            <a:spLocks noGrp="1"/>
          </p:cNvSpPr>
          <p:nvPr>
            <p:ph type="body" sz="quarter" idx="11"/>
          </p:nvPr>
        </p:nvSpPr>
        <p:spPr>
          <a:xfrm>
            <a:off x="659404" y="2494027"/>
            <a:ext cx="10872196" cy="3394710"/>
          </a:xfrm>
          <a:prstGeom prst="rect">
            <a:avLst/>
          </a:prstGeom>
        </p:spPr>
        <p:txBody>
          <a:bodyPr anchor="t"/>
          <a:lstStyle>
            <a:lvl1pPr marL="0" indent="0">
              <a:buNone/>
              <a:defRPr sz="2200" b="1">
                <a:solidFill>
                  <a:schemeClr val="accent1"/>
                </a:solidFill>
              </a:defRPr>
            </a:lvl1pPr>
            <a:lvl2pPr>
              <a:defRPr sz="2000"/>
            </a:lvl2pPr>
            <a:lvl3pPr>
              <a:defRPr sz="20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pic>
        <p:nvPicPr>
          <p:cNvPr id="20" name="Picture 19">
            <a:extLst>
              <a:ext uri="{FF2B5EF4-FFF2-40B4-BE49-F238E27FC236}">
                <a16:creationId xmlns:a16="http://schemas.microsoft.com/office/drawing/2014/main" id="{CDA2A616-E7C3-4C4E-BF88-8AA15B486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9893" y="539268"/>
            <a:ext cx="599999" cy="298932"/>
          </a:xfrm>
          <a:prstGeom prst="rect">
            <a:avLst/>
          </a:prstGeom>
        </p:spPr>
      </p:pic>
      <p:cxnSp>
        <p:nvCxnSpPr>
          <p:cNvPr id="21" name="Straight Connector 20">
            <a:extLst>
              <a:ext uri="{FF2B5EF4-FFF2-40B4-BE49-F238E27FC236}">
                <a16:creationId xmlns:a16="http://schemas.microsoft.com/office/drawing/2014/main" id="{CC0D7B60-F208-FD44-83DF-D86292291C61}"/>
              </a:ext>
            </a:extLst>
          </p:cNvPr>
          <p:cNvCxnSpPr/>
          <p:nvPr userDrawn="1"/>
        </p:nvCxnSpPr>
        <p:spPr>
          <a:xfrm>
            <a:off x="679893" y="6223000"/>
            <a:ext cx="108517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8BA2324-BBF3-334A-B49F-8580C1165375}"/>
              </a:ext>
            </a:extLst>
          </p:cNvPr>
          <p:cNvSpPr/>
          <p:nvPr userDrawn="1"/>
        </p:nvSpPr>
        <p:spPr>
          <a:xfrm>
            <a:off x="10072050" y="6273800"/>
            <a:ext cx="1510350" cy="256545"/>
          </a:xfrm>
          <a:prstGeom prst="rect">
            <a:avLst/>
          </a:prstGeom>
        </p:spPr>
        <p:txBody>
          <a:bodyPr wrap="none">
            <a:spAutoFit/>
          </a:bodyPr>
          <a:lstStyle/>
          <a:p>
            <a:pPr lvl="0" algn="r"/>
            <a:r>
              <a:rPr lang="en-US" sz="1067" dirty="0" err="1">
                <a:solidFill>
                  <a:schemeClr val="tx1"/>
                </a:solidFill>
              </a:rPr>
              <a:t>kareneckstein.co.uk</a:t>
            </a:r>
            <a:endParaRPr lang="en-US" sz="1067" dirty="0">
              <a:solidFill>
                <a:schemeClr val="tx1"/>
              </a:solidFill>
            </a:endParaRPr>
          </a:p>
        </p:txBody>
      </p:sp>
    </p:spTree>
    <p:extLst>
      <p:ext uri="{BB962C8B-B14F-4D97-AF65-F5344CB8AC3E}">
        <p14:creationId xmlns:p14="http://schemas.microsoft.com/office/powerpoint/2010/main" val="155164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F0AF333-9876-D743-90F9-0ECD8C86CD48}"/>
              </a:ext>
            </a:extLst>
          </p:cNvPr>
          <p:cNvCxnSpPr/>
          <p:nvPr userDrawn="1"/>
        </p:nvCxnSpPr>
        <p:spPr>
          <a:xfrm>
            <a:off x="679893" y="6223000"/>
            <a:ext cx="108517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DCCD218-AAD0-574D-BD88-9E49FD5CEBA3}"/>
              </a:ext>
            </a:extLst>
          </p:cNvPr>
          <p:cNvSpPr/>
          <p:nvPr userDrawn="1"/>
        </p:nvSpPr>
        <p:spPr>
          <a:xfrm>
            <a:off x="10072050" y="6273800"/>
            <a:ext cx="1510350" cy="256545"/>
          </a:xfrm>
          <a:prstGeom prst="rect">
            <a:avLst/>
          </a:prstGeom>
        </p:spPr>
        <p:txBody>
          <a:bodyPr wrap="none">
            <a:spAutoFit/>
          </a:bodyPr>
          <a:lstStyle/>
          <a:p>
            <a:pPr lvl="0" algn="r"/>
            <a:r>
              <a:rPr lang="en-US" sz="1067" dirty="0" err="1">
                <a:solidFill>
                  <a:schemeClr val="bg1"/>
                </a:solidFill>
              </a:rPr>
              <a:t>kareneckstein.co.uk</a:t>
            </a:r>
            <a:endParaRPr lang="en-US" sz="1067" dirty="0">
              <a:solidFill>
                <a:schemeClr val="bg1"/>
              </a:solidFill>
            </a:endParaRPr>
          </a:p>
        </p:txBody>
      </p:sp>
      <p:sp>
        <p:nvSpPr>
          <p:cNvPr id="13" name="Title 90">
            <a:extLst>
              <a:ext uri="{FF2B5EF4-FFF2-40B4-BE49-F238E27FC236}">
                <a16:creationId xmlns:a16="http://schemas.microsoft.com/office/drawing/2014/main" id="{E418705E-0CC0-084C-8C3C-86C1046A9F48}"/>
              </a:ext>
            </a:extLst>
          </p:cNvPr>
          <p:cNvSpPr>
            <a:spLocks noGrp="1"/>
          </p:cNvSpPr>
          <p:nvPr>
            <p:ph type="title" hasCustomPrompt="1"/>
          </p:nvPr>
        </p:nvSpPr>
        <p:spPr>
          <a:xfrm>
            <a:off x="3390900" y="2198969"/>
            <a:ext cx="8140699" cy="1997552"/>
          </a:xfrm>
          <a:prstGeom prst="rect">
            <a:avLst/>
          </a:prstGeom>
        </p:spPr>
        <p:txBody>
          <a:bodyPr anchor="b"/>
          <a:lstStyle>
            <a:lvl1pPr>
              <a:defRPr sz="4000">
                <a:solidFill>
                  <a:schemeClr val="accent2"/>
                </a:solidFill>
              </a:defRPr>
            </a:lvl1pPr>
          </a:lstStyle>
          <a:p>
            <a:r>
              <a:rPr lang="en-US" dirty="0"/>
              <a:t>Sign off copy</a:t>
            </a:r>
          </a:p>
        </p:txBody>
      </p:sp>
      <p:pic>
        <p:nvPicPr>
          <p:cNvPr id="15" name="Picture 14">
            <a:extLst>
              <a:ext uri="{FF2B5EF4-FFF2-40B4-BE49-F238E27FC236}">
                <a16:creationId xmlns:a16="http://schemas.microsoft.com/office/drawing/2014/main" id="{1DB0F619-5241-0546-B948-633B90C4B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2" name="TextBox 1">
            <a:extLst>
              <a:ext uri="{FF2B5EF4-FFF2-40B4-BE49-F238E27FC236}">
                <a16:creationId xmlns:a16="http://schemas.microsoft.com/office/drawing/2014/main" id="{EF3F2F31-D875-4647-ABED-245FDFB85DFF}"/>
              </a:ext>
            </a:extLst>
          </p:cNvPr>
          <p:cNvSpPr txBox="1"/>
          <p:nvPr userDrawn="1"/>
        </p:nvSpPr>
        <p:spPr>
          <a:xfrm>
            <a:off x="3390900" y="4528930"/>
            <a:ext cx="3925957" cy="1200329"/>
          </a:xfrm>
          <a:prstGeom prst="rect">
            <a:avLst/>
          </a:prstGeom>
          <a:noFill/>
        </p:spPr>
        <p:txBody>
          <a:bodyPr wrap="square" rtlCol="0">
            <a:spAutoFit/>
          </a:bodyPr>
          <a:lstStyle/>
          <a:p>
            <a:r>
              <a:rPr lang="en-GB" b="1" dirty="0">
                <a:solidFill>
                  <a:schemeClr val="accent2"/>
                </a:solidFill>
                <a:latin typeface="+mj-lt"/>
                <a:cs typeface="Arial" panose="020B0604020202020204" pitchFamily="34" charset="0"/>
              </a:rPr>
              <a:t>Karen Eckstein</a:t>
            </a:r>
          </a:p>
          <a:p>
            <a:r>
              <a:rPr lang="en-GB" dirty="0">
                <a:solidFill>
                  <a:schemeClr val="bg1"/>
                </a:solidFill>
                <a:latin typeface="+mj-lt"/>
                <a:cs typeface="Arial" panose="020B0604020202020204" pitchFamily="34" charset="0"/>
              </a:rPr>
              <a:t>07973 627039</a:t>
            </a:r>
          </a:p>
          <a:p>
            <a:r>
              <a:rPr lang="en-GB" dirty="0" err="1">
                <a:solidFill>
                  <a:schemeClr val="bg1"/>
                </a:solidFill>
                <a:latin typeface="+mj-lt"/>
                <a:cs typeface="Arial" panose="020B0604020202020204" pitchFamily="34" charset="0"/>
              </a:rPr>
              <a:t>kareneckstein.co.uk</a:t>
            </a:r>
            <a:endParaRPr lang="en-GB" dirty="0">
              <a:solidFill>
                <a:schemeClr val="bg1"/>
              </a:solidFill>
              <a:latin typeface="+mj-lt"/>
              <a:cs typeface="Arial" panose="020B0604020202020204" pitchFamily="34" charset="0"/>
            </a:endParaRPr>
          </a:p>
          <a:p>
            <a:r>
              <a:rPr lang="en-GB" dirty="0" err="1">
                <a:solidFill>
                  <a:schemeClr val="bg1"/>
                </a:solidFill>
                <a:latin typeface="+mj-lt"/>
                <a:cs typeface="Arial" panose="020B0604020202020204" pitchFamily="34" charset="0"/>
              </a:rPr>
              <a:t>karen@kareneckstein.co.uk</a:t>
            </a:r>
            <a:endParaRPr lang="en-GB"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4177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41A1FB0F-1C5C-844C-8C46-D2BBE08905E5}"/>
              </a:ext>
            </a:extLst>
          </p:cNvPr>
          <p:cNvSpPr/>
          <p:nvPr userDrawn="1"/>
        </p:nvSpPr>
        <p:spPr>
          <a:xfrm>
            <a:off x="-1608483" y="-2220292"/>
            <a:ext cx="11298584" cy="11298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Title 90">
            <a:extLst>
              <a:ext uri="{FF2B5EF4-FFF2-40B4-BE49-F238E27FC236}">
                <a16:creationId xmlns:a16="http://schemas.microsoft.com/office/drawing/2014/main" id="{2FB4C903-3243-CE41-ABFE-3F1D160EB1D8}"/>
              </a:ext>
            </a:extLst>
          </p:cNvPr>
          <p:cNvSpPr>
            <a:spLocks noGrp="1"/>
          </p:cNvSpPr>
          <p:nvPr>
            <p:ph type="title"/>
          </p:nvPr>
        </p:nvSpPr>
        <p:spPr>
          <a:xfrm>
            <a:off x="679893" y="2241419"/>
            <a:ext cx="7706319" cy="2398702"/>
          </a:xfrm>
          <a:prstGeom prst="rect">
            <a:avLst/>
          </a:prstGeom>
        </p:spPr>
        <p:txBody>
          <a:bodyPr anchor="b"/>
          <a:lstStyle>
            <a:lvl1pPr>
              <a:defRPr sz="5000">
                <a:solidFill>
                  <a:schemeClr val="bg1"/>
                </a:solidFill>
              </a:defRPr>
            </a:lvl1pPr>
          </a:lstStyle>
          <a:p>
            <a:r>
              <a:rPr lang="en-US"/>
              <a:t>Click to edit Master title style</a:t>
            </a:r>
          </a:p>
        </p:txBody>
      </p:sp>
      <p:cxnSp>
        <p:nvCxnSpPr>
          <p:cNvPr id="29" name="Straight Connector 28">
            <a:extLst>
              <a:ext uri="{FF2B5EF4-FFF2-40B4-BE49-F238E27FC236}">
                <a16:creationId xmlns:a16="http://schemas.microsoft.com/office/drawing/2014/main" id="{BDFEBF5A-F0CE-3244-8110-D6EC672148A4}"/>
              </a:ext>
            </a:extLst>
          </p:cNvPr>
          <p:cNvCxnSpPr/>
          <p:nvPr userDrawn="1"/>
        </p:nvCxnSpPr>
        <p:spPr>
          <a:xfrm>
            <a:off x="679893" y="6223000"/>
            <a:ext cx="10851707"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ACBDBAD-1B6A-A34F-9AC3-4B34C4508423}"/>
              </a:ext>
            </a:extLst>
          </p:cNvPr>
          <p:cNvSpPr/>
          <p:nvPr userDrawn="1"/>
        </p:nvSpPr>
        <p:spPr>
          <a:xfrm>
            <a:off x="10072050" y="6273800"/>
            <a:ext cx="1510350" cy="256545"/>
          </a:xfrm>
          <a:prstGeom prst="rect">
            <a:avLst/>
          </a:prstGeom>
        </p:spPr>
        <p:txBody>
          <a:bodyPr wrap="none">
            <a:spAutoFit/>
          </a:bodyPr>
          <a:lstStyle/>
          <a:p>
            <a:pPr lvl="0" algn="r"/>
            <a:r>
              <a:rPr lang="en-US" sz="1067" err="1">
                <a:solidFill>
                  <a:schemeClr val="bg1"/>
                </a:solidFill>
              </a:rPr>
              <a:t>kareneckstein.co.uk</a:t>
            </a:r>
            <a:endParaRPr lang="en-US" sz="1067">
              <a:solidFill>
                <a:schemeClr val="bg1"/>
              </a:solidFill>
            </a:endParaRPr>
          </a:p>
        </p:txBody>
      </p:sp>
      <p:pic>
        <p:nvPicPr>
          <p:cNvPr id="31" name="Picture 30">
            <a:extLst>
              <a:ext uri="{FF2B5EF4-FFF2-40B4-BE49-F238E27FC236}">
                <a16:creationId xmlns:a16="http://schemas.microsoft.com/office/drawing/2014/main" id="{27195FE6-0812-E847-A286-C8ED0FE692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505" y="539268"/>
            <a:ext cx="1537312" cy="779764"/>
          </a:xfrm>
          <a:prstGeom prst="rect">
            <a:avLst/>
          </a:prstGeom>
        </p:spPr>
      </p:pic>
      <p:sp>
        <p:nvSpPr>
          <p:cNvPr id="32" name="Text Placeholder 92">
            <a:extLst>
              <a:ext uri="{FF2B5EF4-FFF2-40B4-BE49-F238E27FC236}">
                <a16:creationId xmlns:a16="http://schemas.microsoft.com/office/drawing/2014/main" id="{3CFA7CA3-BB6A-ED44-A18E-38F892C207BF}"/>
              </a:ext>
            </a:extLst>
          </p:cNvPr>
          <p:cNvSpPr>
            <a:spLocks noGrp="1"/>
          </p:cNvSpPr>
          <p:nvPr>
            <p:ph type="body" sz="quarter" idx="10" hasCustomPrompt="1"/>
          </p:nvPr>
        </p:nvSpPr>
        <p:spPr>
          <a:xfrm>
            <a:off x="657505" y="4838881"/>
            <a:ext cx="7706319" cy="972321"/>
          </a:xfrm>
          <a:prstGeom prst="rect">
            <a:avLst/>
          </a:prstGeom>
        </p:spPr>
        <p:txBody>
          <a:bodyPr anchor="t"/>
          <a:lstStyle>
            <a:lvl1pPr marL="0" indent="0">
              <a:buNone/>
              <a:defRPr sz="2333">
                <a:solidFill>
                  <a:schemeClr val="bg1"/>
                </a:solidFill>
              </a:defRPr>
            </a:lvl1pPr>
          </a:lstStyle>
          <a:p>
            <a:pPr lvl="0"/>
            <a:r>
              <a:rPr lang="en-US"/>
              <a:t>Insert content here</a:t>
            </a:r>
          </a:p>
        </p:txBody>
      </p:sp>
      <p:sp>
        <p:nvSpPr>
          <p:cNvPr id="34" name="Text Placeholder 92">
            <a:extLst>
              <a:ext uri="{FF2B5EF4-FFF2-40B4-BE49-F238E27FC236}">
                <a16:creationId xmlns:a16="http://schemas.microsoft.com/office/drawing/2014/main" id="{30F6319E-4FC3-3942-8AB7-545DD182B06C}"/>
              </a:ext>
            </a:extLst>
          </p:cNvPr>
          <p:cNvSpPr>
            <a:spLocks noGrp="1"/>
          </p:cNvSpPr>
          <p:nvPr>
            <p:ph type="body" sz="quarter" idx="11" hasCustomPrompt="1"/>
          </p:nvPr>
        </p:nvSpPr>
        <p:spPr>
          <a:xfrm>
            <a:off x="9690101" y="5206482"/>
            <a:ext cx="1981200" cy="600720"/>
          </a:xfrm>
          <a:prstGeom prst="rect">
            <a:avLst/>
          </a:prstGeom>
        </p:spPr>
        <p:txBody>
          <a:bodyPr anchor="b"/>
          <a:lstStyle>
            <a:lvl1pPr marL="0" indent="0">
              <a:buNone/>
              <a:defRPr sz="1600">
                <a:solidFill>
                  <a:schemeClr val="bg1"/>
                </a:solidFill>
              </a:defRPr>
            </a:lvl1pPr>
          </a:lstStyle>
          <a:p>
            <a:pPr lvl="0"/>
            <a:r>
              <a:rPr lang="en-US"/>
              <a:t>Karen Eckstein </a:t>
            </a:r>
            <a:br>
              <a:rPr lang="en-US"/>
            </a:br>
            <a:r>
              <a:rPr lang="en-US"/>
              <a:t>LLB, CTA, Cert IRM</a:t>
            </a:r>
          </a:p>
        </p:txBody>
      </p:sp>
    </p:spTree>
    <p:extLst>
      <p:ext uri="{BB962C8B-B14F-4D97-AF65-F5344CB8AC3E}">
        <p14:creationId xmlns:p14="http://schemas.microsoft.com/office/powerpoint/2010/main" val="2035035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9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83778"/>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200038"/>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intelect.app/"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F44E2-2A3F-5D45-9CF4-527F217631CD}"/>
              </a:ext>
            </a:extLst>
          </p:cNvPr>
          <p:cNvSpPr>
            <a:spLocks noGrp="1"/>
          </p:cNvSpPr>
          <p:nvPr>
            <p:ph type="title"/>
          </p:nvPr>
        </p:nvSpPr>
        <p:spPr/>
        <p:txBody>
          <a:bodyPr/>
          <a:lstStyle/>
          <a:p>
            <a:r>
              <a:rPr lang="en-GB" dirty="0"/>
              <a:t>Navigating the risks of client onboarding with effective CDD </a:t>
            </a:r>
            <a:endParaRPr lang="en-US" dirty="0"/>
          </a:p>
        </p:txBody>
      </p:sp>
      <p:sp>
        <p:nvSpPr>
          <p:cNvPr id="5" name="Text Placeholder 4">
            <a:extLst>
              <a:ext uri="{FF2B5EF4-FFF2-40B4-BE49-F238E27FC236}">
                <a16:creationId xmlns:a16="http://schemas.microsoft.com/office/drawing/2014/main" id="{5E4EE5FA-AE19-2649-BECC-D8A5F1B1F3CF}"/>
              </a:ext>
            </a:extLst>
          </p:cNvPr>
          <p:cNvSpPr>
            <a:spLocks noGrp="1"/>
          </p:cNvSpPr>
          <p:nvPr>
            <p:ph type="body" sz="quarter" idx="10"/>
          </p:nvPr>
        </p:nvSpPr>
        <p:spPr/>
        <p:txBody>
          <a:bodyPr/>
          <a:lstStyle/>
          <a:p>
            <a:r>
              <a:rPr lang="en-GB" dirty="0"/>
              <a:t>Presented by Colin </a:t>
            </a:r>
            <a:r>
              <a:rPr lang="en-GB" dirty="0" err="1"/>
              <a:t>Tansley</a:t>
            </a:r>
            <a:r>
              <a:rPr lang="en-GB" dirty="0"/>
              <a:t> for The </a:t>
            </a:r>
            <a:r>
              <a:rPr lang="en-GB" dirty="0" err="1"/>
              <a:t>RiskBites</a:t>
            </a:r>
            <a:r>
              <a:rPr lang="en-GB" dirty="0"/>
              <a:t> ® Club</a:t>
            </a:r>
          </a:p>
          <a:p>
            <a:r>
              <a:rPr lang="en-GB" dirty="0"/>
              <a:t>9 April</a:t>
            </a:r>
            <a:r>
              <a:rPr lang="en-US" dirty="0"/>
              <a:t> 2024</a:t>
            </a:r>
          </a:p>
        </p:txBody>
      </p:sp>
      <p:sp>
        <p:nvSpPr>
          <p:cNvPr id="6" name="Text Placeholder 5">
            <a:extLst>
              <a:ext uri="{FF2B5EF4-FFF2-40B4-BE49-F238E27FC236}">
                <a16:creationId xmlns:a16="http://schemas.microsoft.com/office/drawing/2014/main" id="{0CEFCD14-9A12-5C4C-AE69-11A45B83212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2310387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178820"/>
            <a:ext cx="10872196" cy="577326"/>
          </a:xfrm>
        </p:spPr>
        <p:txBody>
          <a:bodyPr/>
          <a:lstStyle/>
          <a:p>
            <a:r>
              <a:rPr lang="en-US" dirty="0"/>
              <a:t>Challenges</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Too much information!</a:t>
            </a:r>
          </a:p>
          <a:p>
            <a:pPr marL="342900" indent="-342900">
              <a:buFont typeface="Arial" panose="020B0604020202020204" pitchFamily="34" charset="0"/>
              <a:buChar char="•"/>
            </a:pPr>
            <a:r>
              <a:rPr lang="en-GB" b="0" dirty="0">
                <a:solidFill>
                  <a:srgbClr val="000000"/>
                </a:solidFill>
                <a:latin typeface="Arial" panose="020B0604020202020204" pitchFamily="34" charset="0"/>
              </a:rPr>
              <a:t>GIGO</a:t>
            </a:r>
          </a:p>
          <a:p>
            <a:pPr marL="342900" indent="-342900">
              <a:buFont typeface="Arial" panose="020B0604020202020204" pitchFamily="34" charset="0"/>
              <a:buChar char="•"/>
            </a:pPr>
            <a:r>
              <a:rPr lang="en-GB" b="0" dirty="0">
                <a:solidFill>
                  <a:srgbClr val="000000"/>
                </a:solidFill>
                <a:latin typeface="Arial" panose="020B0604020202020204" pitchFamily="34" charset="0"/>
              </a:rPr>
              <a:t>Googling it</a:t>
            </a:r>
          </a:p>
          <a:p>
            <a:pPr marL="342900" indent="-342900">
              <a:buFont typeface="Arial" panose="020B0604020202020204" pitchFamily="34" charset="0"/>
              <a:buChar char="•"/>
            </a:pPr>
            <a:r>
              <a:rPr lang="en-GB" b="0" dirty="0">
                <a:solidFill>
                  <a:srgbClr val="000000"/>
                </a:solidFill>
                <a:latin typeface="Arial" panose="020B0604020202020204" pitchFamily="34" charset="0"/>
              </a:rPr>
              <a:t>Clicking, not searching</a:t>
            </a:r>
          </a:p>
          <a:p>
            <a:pPr marL="342900" indent="-342900">
              <a:buFont typeface="Arial" panose="020B0604020202020204" pitchFamily="34" charset="0"/>
              <a:buChar char="•"/>
            </a:pPr>
            <a:r>
              <a:rPr lang="en-GB" b="0" dirty="0">
                <a:solidFill>
                  <a:srgbClr val="000000"/>
                </a:solidFill>
                <a:latin typeface="Arial" panose="020B0604020202020204" pitchFamily="34" charset="0"/>
              </a:rPr>
              <a:t>Languages</a:t>
            </a:r>
          </a:p>
          <a:p>
            <a:pPr marL="342900" indent="-342900">
              <a:buFont typeface="Arial" panose="020B0604020202020204" pitchFamily="34" charset="0"/>
              <a:buChar char="•"/>
            </a:pPr>
            <a:r>
              <a:rPr lang="en-GB" b="0" dirty="0">
                <a:solidFill>
                  <a:srgbClr val="000000"/>
                </a:solidFill>
                <a:latin typeface="Arial" panose="020B0604020202020204" pitchFamily="34" charset="0"/>
              </a:rPr>
              <a:t>Knowing when to stop</a:t>
            </a:r>
          </a:p>
          <a:p>
            <a:pPr marL="342900" indent="-342900">
              <a:buFont typeface="Arial" panose="020B0604020202020204" pitchFamily="34" charset="0"/>
              <a:buChar char="•"/>
            </a:pPr>
            <a:r>
              <a:rPr lang="en-GB" b="0" dirty="0">
                <a:solidFill>
                  <a:srgbClr val="000000"/>
                </a:solidFill>
                <a:latin typeface="Arial" panose="020B0604020202020204" pitchFamily="34" charset="0"/>
              </a:rPr>
              <a:t>Auditable records</a:t>
            </a:r>
          </a:p>
          <a:p>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endParaRPr lang="en-GB" dirty="0">
              <a:solidFill>
                <a:srgbClr val="C00000"/>
              </a:solidFill>
            </a:endParaRPr>
          </a:p>
        </p:txBody>
      </p:sp>
      <p:pic>
        <p:nvPicPr>
          <p:cNvPr id="6" name="Picture 5" descr="A cartoon of a person with her hands on her face&#10;&#10;Description automatically generated">
            <a:extLst>
              <a:ext uri="{FF2B5EF4-FFF2-40B4-BE49-F238E27FC236}">
                <a16:creationId xmlns:a16="http://schemas.microsoft.com/office/drawing/2014/main" id="{43550833-467A-D943-9CE5-C11075169934}"/>
              </a:ext>
            </a:extLst>
          </p:cNvPr>
          <p:cNvPicPr>
            <a:picLocks noChangeAspect="1"/>
          </p:cNvPicPr>
          <p:nvPr/>
        </p:nvPicPr>
        <p:blipFill>
          <a:blip r:embed="rId3"/>
          <a:stretch>
            <a:fillRect/>
          </a:stretch>
        </p:blipFill>
        <p:spPr>
          <a:xfrm>
            <a:off x="7499450" y="2532993"/>
            <a:ext cx="2680894" cy="2412124"/>
          </a:xfrm>
          <a:prstGeom prst="rect">
            <a:avLst/>
          </a:prstGeom>
        </p:spPr>
      </p:pic>
    </p:spTree>
    <p:extLst>
      <p:ext uri="{BB962C8B-B14F-4D97-AF65-F5344CB8AC3E}">
        <p14:creationId xmlns:p14="http://schemas.microsoft.com/office/powerpoint/2010/main" val="172722482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news page&#10;&#10;Description automatically generated">
            <a:extLst>
              <a:ext uri="{FF2B5EF4-FFF2-40B4-BE49-F238E27FC236}">
                <a16:creationId xmlns:a16="http://schemas.microsoft.com/office/drawing/2014/main" id="{9E85D9FF-809A-72B8-B05C-8261EDF95EAE}"/>
              </a:ext>
            </a:extLst>
          </p:cNvPr>
          <p:cNvPicPr>
            <a:picLocks noChangeAspect="1"/>
          </p:cNvPicPr>
          <p:nvPr/>
        </p:nvPicPr>
        <p:blipFill>
          <a:blip r:embed="rId3"/>
          <a:stretch>
            <a:fillRect/>
          </a:stretch>
        </p:blipFill>
        <p:spPr>
          <a:xfrm>
            <a:off x="2771465" y="73572"/>
            <a:ext cx="6477637" cy="6083481"/>
          </a:xfrm>
          <a:prstGeom prst="rect">
            <a:avLst/>
          </a:prstGeom>
        </p:spPr>
      </p:pic>
    </p:spTree>
    <p:extLst>
      <p:ext uri="{BB962C8B-B14F-4D97-AF65-F5344CB8AC3E}">
        <p14:creationId xmlns:p14="http://schemas.microsoft.com/office/powerpoint/2010/main" val="222109849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brick wall and a brick wall&#10;&#10;Description automatically generated with medium confidence">
            <a:extLst>
              <a:ext uri="{FF2B5EF4-FFF2-40B4-BE49-F238E27FC236}">
                <a16:creationId xmlns:a16="http://schemas.microsoft.com/office/drawing/2014/main" id="{41C93A9F-7355-B183-C315-48740FFC3BB1}"/>
              </a:ext>
            </a:extLst>
          </p:cNvPr>
          <p:cNvPicPr>
            <a:picLocks noChangeAspect="1"/>
          </p:cNvPicPr>
          <p:nvPr/>
        </p:nvPicPr>
        <p:blipFill>
          <a:blip r:embed="rId3"/>
          <a:stretch>
            <a:fillRect/>
          </a:stretch>
        </p:blipFill>
        <p:spPr>
          <a:xfrm>
            <a:off x="2650210" y="1007518"/>
            <a:ext cx="6230319" cy="5123909"/>
          </a:xfrm>
          <a:prstGeom prst="rect">
            <a:avLst/>
          </a:prstGeom>
        </p:spPr>
      </p:pic>
    </p:spTree>
    <p:extLst>
      <p:ext uri="{BB962C8B-B14F-4D97-AF65-F5344CB8AC3E}">
        <p14:creationId xmlns:p14="http://schemas.microsoft.com/office/powerpoint/2010/main" val="17820705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 page&#10;&#10;Description automatically generated">
            <a:extLst>
              <a:ext uri="{FF2B5EF4-FFF2-40B4-BE49-F238E27FC236}">
                <a16:creationId xmlns:a16="http://schemas.microsoft.com/office/drawing/2014/main" id="{E6D5D169-326D-FEE4-BD76-79D54C637A1B}"/>
              </a:ext>
            </a:extLst>
          </p:cNvPr>
          <p:cNvPicPr>
            <a:picLocks noChangeAspect="1"/>
          </p:cNvPicPr>
          <p:nvPr/>
        </p:nvPicPr>
        <p:blipFill>
          <a:blip r:embed="rId3"/>
          <a:stretch>
            <a:fillRect/>
          </a:stretch>
        </p:blipFill>
        <p:spPr>
          <a:xfrm>
            <a:off x="2460480" y="0"/>
            <a:ext cx="6550355" cy="6178255"/>
          </a:xfrm>
          <a:prstGeom prst="rect">
            <a:avLst/>
          </a:prstGeom>
        </p:spPr>
      </p:pic>
    </p:spTree>
    <p:extLst>
      <p:ext uri="{BB962C8B-B14F-4D97-AF65-F5344CB8AC3E}">
        <p14:creationId xmlns:p14="http://schemas.microsoft.com/office/powerpoint/2010/main" val="354202405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885825"/>
            <a:ext cx="10872196" cy="577326"/>
          </a:xfrm>
        </p:spPr>
        <p:txBody>
          <a:bodyPr/>
          <a:lstStyle/>
          <a:p>
            <a:pPr algn="ctr"/>
            <a:r>
              <a:rPr lang="en-US" dirty="0"/>
              <a:t>IRIS/EDDIE Demo</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endParaRPr lang="en-GB" dirty="0">
              <a:solidFill>
                <a:srgbClr val="C00000"/>
              </a:solidFill>
            </a:endParaRPr>
          </a:p>
        </p:txBody>
      </p:sp>
      <p:pic>
        <p:nvPicPr>
          <p:cNvPr id="5" name="Picture 4" descr="A logo with a key and lightning bolt&#10;&#10;Description automatically generated">
            <a:hlinkClick r:id="rId3"/>
            <a:extLst>
              <a:ext uri="{FF2B5EF4-FFF2-40B4-BE49-F238E27FC236}">
                <a16:creationId xmlns:a16="http://schemas.microsoft.com/office/drawing/2014/main" id="{30712318-9080-DED1-4E79-D1409718CE67}"/>
              </a:ext>
            </a:extLst>
          </p:cNvPr>
          <p:cNvPicPr>
            <a:picLocks noChangeAspect="1"/>
          </p:cNvPicPr>
          <p:nvPr/>
        </p:nvPicPr>
        <p:blipFill>
          <a:blip r:embed="rId4"/>
          <a:stretch>
            <a:fillRect/>
          </a:stretch>
        </p:blipFill>
        <p:spPr>
          <a:xfrm>
            <a:off x="4000033" y="1731645"/>
            <a:ext cx="4190938" cy="3799683"/>
          </a:xfrm>
          <a:prstGeom prst="rect">
            <a:avLst/>
          </a:prstGeom>
        </p:spPr>
      </p:pic>
    </p:spTree>
    <p:extLst>
      <p:ext uri="{BB962C8B-B14F-4D97-AF65-F5344CB8AC3E}">
        <p14:creationId xmlns:p14="http://schemas.microsoft.com/office/powerpoint/2010/main" val="321705409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40AF-E780-B07C-BF2E-1639603FEE1D}"/>
              </a:ext>
            </a:extLst>
          </p:cNvPr>
          <p:cNvSpPr>
            <a:spLocks noGrp="1"/>
          </p:cNvSpPr>
          <p:nvPr>
            <p:ph type="title"/>
          </p:nvPr>
        </p:nvSpPr>
        <p:spPr>
          <a:xfrm>
            <a:off x="3556000" y="853440"/>
            <a:ext cx="7680960" cy="4353042"/>
          </a:xfrm>
        </p:spPr>
        <p:txBody>
          <a:bodyPr lIns="91440" tIns="45720" rIns="91440" bIns="45720" anchor="b"/>
          <a:lstStyle/>
          <a:p>
            <a:pPr>
              <a:spcBef>
                <a:spcPts val="1000"/>
              </a:spcBef>
            </a:pPr>
            <a:br>
              <a:rPr lang="en-US" sz="5400" dirty="0">
                <a:solidFill>
                  <a:schemeClr val="bg1"/>
                </a:solidFill>
              </a:rPr>
            </a:br>
            <a:br>
              <a:rPr lang="en-US" sz="5400" dirty="0">
                <a:solidFill>
                  <a:schemeClr val="bg1"/>
                </a:solidFill>
              </a:rPr>
            </a:br>
            <a:r>
              <a:rPr lang="en-GB" sz="5400" dirty="0"/>
              <a:t>Navigating the risks of client onboarding with effective CDD </a:t>
            </a:r>
            <a:br>
              <a:rPr lang="en-GB" sz="5400" dirty="0"/>
            </a:br>
            <a:r>
              <a:rPr lang="en-GB" sz="5400" dirty="0"/>
              <a:t>– </a:t>
            </a:r>
            <a:r>
              <a:rPr lang="en-US" sz="5400" dirty="0"/>
              <a:t>Any Questions?</a:t>
            </a:r>
            <a:br>
              <a:rPr lang="en-US" sz="5400" dirty="0"/>
            </a:br>
            <a:endParaRPr lang="en-US" sz="5400" dirty="0">
              <a:solidFill>
                <a:schemeClr val="bg1"/>
              </a:solidFill>
            </a:endParaRPr>
          </a:p>
        </p:txBody>
      </p:sp>
      <p:sp>
        <p:nvSpPr>
          <p:cNvPr id="3" name="Text Placeholder 2">
            <a:extLst>
              <a:ext uri="{FF2B5EF4-FFF2-40B4-BE49-F238E27FC236}">
                <a16:creationId xmlns:a16="http://schemas.microsoft.com/office/drawing/2014/main" id="{111D866F-AC36-B616-9606-8E4273A98877}"/>
              </a:ext>
            </a:extLst>
          </p:cNvPr>
          <p:cNvSpPr>
            <a:spLocks noGrp="1"/>
          </p:cNvSpPr>
          <p:nvPr>
            <p:ph type="body" sz="quarter" idx="10"/>
          </p:nvPr>
        </p:nvSpPr>
        <p:spPr>
          <a:xfrm>
            <a:off x="294640" y="1534160"/>
            <a:ext cx="2827018" cy="3139440"/>
          </a:xfrm>
        </p:spPr>
        <p:txBody>
          <a:bodyPr/>
          <a:lstStyle/>
          <a:p>
            <a:pPr algn="just"/>
            <a:r>
              <a:rPr lang="en-US" sz="1400" b="1" dirty="0">
                <a:latin typeface="Calibri" panose="020F0502020204030204" pitchFamily="34" charset="0"/>
                <a:ea typeface="+mj-lt"/>
                <a:cs typeface="Calibri" panose="020F0502020204030204" pitchFamily="34" charset="0"/>
              </a:rPr>
              <a:t>Disclaimer</a:t>
            </a:r>
            <a:br>
              <a:rPr lang="en-US" sz="1400" dirty="0">
                <a:latin typeface="Calibri" panose="020F0502020204030204" pitchFamily="34" charset="0"/>
                <a:ea typeface="+mj-lt"/>
                <a:cs typeface="Calibri" panose="020F0502020204030204" pitchFamily="34" charset="0"/>
              </a:rPr>
            </a:br>
            <a:r>
              <a:rPr lang="en-US" sz="1400" b="1" dirty="0">
                <a:solidFill>
                  <a:schemeClr val="tx1"/>
                </a:solidFill>
                <a:latin typeface="Calibri" panose="020F0502020204030204" pitchFamily="34" charset="0"/>
                <a:ea typeface="+mj-lt"/>
                <a:cs typeface="Calibri" panose="020F0502020204030204" pitchFamily="34" charset="0"/>
              </a:rPr>
              <a:t>.</a:t>
            </a:r>
            <a:br>
              <a:rPr lang="en-US" sz="1400" dirty="0">
                <a:latin typeface="Calibri" panose="020F0502020204030204" pitchFamily="34" charset="0"/>
                <a:ea typeface="+mj-lt"/>
                <a:cs typeface="Calibri" panose="020F0502020204030204" pitchFamily="34" charset="0"/>
              </a:rPr>
            </a:br>
            <a:r>
              <a:rPr lang="en-US" sz="1400" b="1" dirty="0">
                <a:latin typeface="Calibri" panose="020F0502020204030204" pitchFamily="34" charset="0"/>
                <a:cs typeface="Calibri" panose="020F0502020204030204" pitchFamily="34" charset="0"/>
              </a:rPr>
              <a:t>Please note that the information contained in this presentation is provided for general informational purposes only. It does not constitute any form of legal or other professional advice, and you should not use it as a substitute for advice tailored to your specific circumstances. </a:t>
            </a:r>
            <a:endParaRPr lang="en-US" sz="1400" dirty="0">
              <a:latin typeface="Calibri" panose="020F0502020204030204" pitchFamily="34" charset="0"/>
              <a:ea typeface="+mj-lt"/>
              <a:cs typeface="Calibri" panose="020F0502020204030204" pitchFamily="34" charset="0"/>
            </a:endParaRPr>
          </a:p>
          <a:p>
            <a:pPr algn="just"/>
            <a:r>
              <a:rPr lang="en-US" sz="1400" b="1" dirty="0">
                <a:latin typeface="Calibri" panose="020F0502020204030204" pitchFamily="34" charset="0"/>
                <a:cs typeface="Calibri" panose="020F0502020204030204" pitchFamily="34" charset="0"/>
              </a:rPr>
              <a:t>We disclaim all and any liability for any actions you take (or omit to take) in reliance upon the contents of this presentation. </a:t>
            </a:r>
            <a:endParaRPr lang="en-US" sz="1400" dirty="0">
              <a:latin typeface="Calibri" panose="020F0502020204030204" pitchFamily="34" charset="0"/>
              <a:ea typeface="+mj-lt"/>
              <a:cs typeface="Calibri" panose="020F0502020204030204" pitchFamily="34" charset="0"/>
            </a:endParaRPr>
          </a:p>
          <a:p>
            <a:pPr algn="just"/>
            <a:r>
              <a:rPr lang="en-US" sz="1400" b="1" dirty="0">
                <a:latin typeface="Calibri" panose="020F0502020204030204" pitchFamily="34" charset="0"/>
                <a:ea typeface="+mj-lt"/>
                <a:cs typeface="Calibri" panose="020F0502020204030204" pitchFamily="34" charset="0"/>
              </a:rPr>
              <a:t>Our contact details are below should you wish us to contact us for professional advice.</a:t>
            </a:r>
          </a:p>
          <a:p>
            <a:pPr algn="just"/>
            <a:r>
              <a:rPr lang="en-US" sz="1600" b="1" dirty="0">
                <a:latin typeface="Calibri" panose="020F0502020204030204" pitchFamily="34" charset="0"/>
                <a:ea typeface="+mj-lt"/>
                <a:cs typeface="Calibri" panose="020F0502020204030204" pitchFamily="34" charset="0"/>
              </a:rPr>
              <a:t>Risk@kareneckstein.co.uk-07973627039</a:t>
            </a:r>
            <a:endParaRPr lang="en-GB" sz="16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35E83E26-972B-28AF-B079-EA26C8DEFE1E}"/>
              </a:ext>
            </a:extLst>
          </p:cNvPr>
          <p:cNvSpPr>
            <a:spLocks noGrp="1"/>
          </p:cNvSpPr>
          <p:nvPr>
            <p:ph type="body" sz="quarter" idx="11"/>
          </p:nvPr>
        </p:nvSpPr>
        <p:spPr/>
        <p:txBody>
          <a:bodyPr/>
          <a:lstStyle/>
          <a:p>
            <a:r>
              <a:rPr lang="en-US" dirty="0"/>
              <a:t>Karen Eckstein</a:t>
            </a:r>
          </a:p>
          <a:p>
            <a:r>
              <a:rPr lang="en-US" dirty="0"/>
              <a:t>LLB, CTA, Cert IRM</a:t>
            </a:r>
            <a:endParaRPr lang="en-GB" dirty="0"/>
          </a:p>
        </p:txBody>
      </p:sp>
    </p:spTree>
    <p:extLst>
      <p:ext uri="{BB962C8B-B14F-4D97-AF65-F5344CB8AC3E}">
        <p14:creationId xmlns:p14="http://schemas.microsoft.com/office/powerpoint/2010/main" val="12386533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105629"/>
            <a:ext cx="10872196" cy="577326"/>
          </a:xfrm>
        </p:spPr>
        <p:txBody>
          <a:bodyPr/>
          <a:lstStyle/>
          <a:p>
            <a:r>
              <a:rPr lang="en-US" dirty="0"/>
              <a:t>About me</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394292"/>
            <a:ext cx="10872196" cy="4642523"/>
          </a:xfrm>
        </p:spPr>
        <p:txBody>
          <a:bodyPr/>
          <a:lstStyle/>
          <a:p>
            <a:endParaRPr lang="en-GB" sz="2000" b="0" i="0" dirty="0">
              <a:solidFill>
                <a:srgbClr val="000000"/>
              </a:solidFill>
              <a:effectLst/>
              <a:latin typeface="Arial" panose="020B0604020202020204" pitchFamily="34" charset="0"/>
            </a:endParaRPr>
          </a:p>
          <a:p>
            <a:pPr marL="342900" indent="-342900">
              <a:buFont typeface="Arial" panose="020B0604020202020204" pitchFamily="34" charset="0"/>
              <a:buChar char="•"/>
            </a:pPr>
            <a:endParaRPr lang="en-GB" sz="2000"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sz="2000" b="0" i="0" dirty="0">
                <a:solidFill>
                  <a:srgbClr val="000000"/>
                </a:solidFill>
                <a:effectLst/>
                <a:latin typeface="Arial" panose="020B0604020202020204" pitchFamily="34" charset="0"/>
              </a:rPr>
              <a:t>Former Senior Police Officer</a:t>
            </a:r>
          </a:p>
          <a:p>
            <a:pPr marL="342900" indent="-342900">
              <a:buFont typeface="Arial" panose="020B0604020202020204" pitchFamily="34" charset="0"/>
              <a:buChar char="•"/>
            </a:pPr>
            <a:endParaRPr lang="en-GB" sz="2000" b="0" dirty="0">
              <a:solidFill>
                <a:srgbClr val="000000"/>
              </a:solidFill>
              <a:latin typeface="Arial" panose="020B0604020202020204" pitchFamily="34" charset="0"/>
            </a:endParaRPr>
          </a:p>
          <a:p>
            <a:pPr marL="342900" indent="-342900">
              <a:buFont typeface="Arial" panose="020B0604020202020204" pitchFamily="34" charset="0"/>
              <a:buChar char="•"/>
            </a:pPr>
            <a:r>
              <a:rPr lang="en-GB" sz="2000" b="0" dirty="0">
                <a:solidFill>
                  <a:srgbClr val="000000"/>
                </a:solidFill>
                <a:latin typeface="Arial" panose="020B0604020202020204" pitchFamily="34" charset="0"/>
              </a:rPr>
              <a:t>Over 40 years of experience</a:t>
            </a:r>
          </a:p>
          <a:p>
            <a:pPr marL="342900" indent="-342900">
              <a:buFont typeface="Arial" panose="020B0604020202020204" pitchFamily="34" charset="0"/>
              <a:buChar char="•"/>
            </a:pPr>
            <a:endParaRPr lang="en-GB" sz="2000" b="0" dirty="0">
              <a:solidFill>
                <a:srgbClr val="000000"/>
              </a:solidFill>
              <a:latin typeface="Arial" panose="020B0604020202020204" pitchFamily="34" charset="0"/>
            </a:endParaRPr>
          </a:p>
          <a:p>
            <a:pPr marL="342900" indent="-342900">
              <a:buFont typeface="Arial" panose="020B0604020202020204" pitchFamily="34" charset="0"/>
              <a:buChar char="•"/>
            </a:pPr>
            <a:r>
              <a:rPr lang="en-GB" sz="2000" b="0" dirty="0">
                <a:solidFill>
                  <a:srgbClr val="000000"/>
                </a:solidFill>
                <a:latin typeface="Arial" panose="020B0604020202020204" pitchFamily="34" charset="0"/>
              </a:rPr>
              <a:t>Last 14 years specialising in Due Diligence, training and investigation</a:t>
            </a:r>
          </a:p>
          <a:p>
            <a:pPr marL="342900" indent="-342900">
              <a:buFont typeface="Arial" panose="020B0604020202020204" pitchFamily="34" charset="0"/>
              <a:buChar char="•"/>
            </a:pPr>
            <a:endParaRPr lang="en-GB" sz="2000" b="0" dirty="0">
              <a:solidFill>
                <a:srgbClr val="000000"/>
              </a:solidFill>
              <a:latin typeface="Arial" panose="020B0604020202020204" pitchFamily="34" charset="0"/>
            </a:endParaRPr>
          </a:p>
          <a:p>
            <a:pPr marL="342900" indent="-342900">
              <a:buFont typeface="Arial" panose="020B0604020202020204" pitchFamily="34" charset="0"/>
              <a:buChar char="•"/>
            </a:pPr>
            <a:r>
              <a:rPr lang="en-GB" sz="2000" b="0" dirty="0">
                <a:solidFill>
                  <a:srgbClr val="000000"/>
                </a:solidFill>
                <a:latin typeface="Arial" panose="020B0604020202020204" pitchFamily="34" charset="0"/>
              </a:rPr>
              <a:t>8 years living/working on the Isle of Man</a:t>
            </a:r>
          </a:p>
          <a:p>
            <a:pPr marL="342900" indent="-342900">
              <a:buFont typeface="Arial" panose="020B0604020202020204" pitchFamily="34" charset="0"/>
              <a:buChar char="•"/>
            </a:pPr>
            <a:endParaRPr lang="en-GB" sz="2000" b="0" dirty="0">
              <a:solidFill>
                <a:srgbClr val="000000"/>
              </a:solidFill>
              <a:latin typeface="Arial" panose="020B0604020202020204" pitchFamily="34" charset="0"/>
            </a:endParaRPr>
          </a:p>
          <a:p>
            <a:pPr marL="342900" indent="-342900">
              <a:buFont typeface="Arial" panose="020B0604020202020204" pitchFamily="34" charset="0"/>
              <a:buChar char="•"/>
            </a:pPr>
            <a:r>
              <a:rPr lang="en-GB" sz="2000" b="0" dirty="0">
                <a:solidFill>
                  <a:srgbClr val="000000"/>
                </a:solidFill>
                <a:latin typeface="Arial" panose="020B0604020202020204" pitchFamily="34" charset="0"/>
              </a:rPr>
              <a:t>Now Yorkshire based</a:t>
            </a:r>
            <a:endParaRPr lang="en-GB" sz="2000" dirty="0">
              <a:solidFill>
                <a:srgbClr val="C00000"/>
              </a:solidFill>
            </a:endParaRPr>
          </a:p>
        </p:txBody>
      </p:sp>
      <p:pic>
        <p:nvPicPr>
          <p:cNvPr id="5" name="Picture 4" descr="A person in a hat looking at a computer screen&#10;&#10;Description automatically generated">
            <a:extLst>
              <a:ext uri="{FF2B5EF4-FFF2-40B4-BE49-F238E27FC236}">
                <a16:creationId xmlns:a16="http://schemas.microsoft.com/office/drawing/2014/main" id="{BDB575AE-9A4B-5360-BE73-62E4045B242F}"/>
              </a:ext>
            </a:extLst>
          </p:cNvPr>
          <p:cNvPicPr>
            <a:picLocks noChangeAspect="1"/>
          </p:cNvPicPr>
          <p:nvPr/>
        </p:nvPicPr>
        <p:blipFill>
          <a:blip r:embed="rId3"/>
          <a:stretch>
            <a:fillRect/>
          </a:stretch>
        </p:blipFill>
        <p:spPr>
          <a:xfrm>
            <a:off x="8655235" y="885825"/>
            <a:ext cx="2876365" cy="2876365"/>
          </a:xfrm>
          <a:prstGeom prst="rect">
            <a:avLst/>
          </a:prstGeom>
        </p:spPr>
      </p:pic>
    </p:spTree>
    <p:extLst>
      <p:ext uri="{BB962C8B-B14F-4D97-AF65-F5344CB8AC3E}">
        <p14:creationId xmlns:p14="http://schemas.microsoft.com/office/powerpoint/2010/main" val="9410724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011949"/>
            <a:ext cx="10872196" cy="577326"/>
          </a:xfrm>
        </p:spPr>
        <p:txBody>
          <a:bodyPr/>
          <a:lstStyle/>
          <a:p>
            <a:r>
              <a:rPr lang="en-US" dirty="0"/>
              <a:t>Where we are heading today</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i="0" dirty="0">
                <a:solidFill>
                  <a:srgbClr val="000000"/>
                </a:solidFill>
                <a:effectLst/>
                <a:latin typeface="Arial" panose="020B0604020202020204" pitchFamily="34" charset="0"/>
              </a:rPr>
              <a:t>Why Due Diligence is necessary</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Types of Due Diligence</a:t>
            </a: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Case studies</a:t>
            </a: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Where IRIS and EDDIE fit in</a:t>
            </a: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Questions and answers</a:t>
            </a:r>
            <a:endParaRPr lang="en-GB" b="0" i="0" dirty="0">
              <a:solidFill>
                <a:srgbClr val="000000"/>
              </a:solidFill>
              <a:effectLst/>
              <a:latin typeface="Arial" panose="020B0604020202020204" pitchFamily="34" charset="0"/>
            </a:endParaRPr>
          </a:p>
        </p:txBody>
      </p:sp>
      <p:pic>
        <p:nvPicPr>
          <p:cNvPr id="6" name="Picture 5" descr="A road with colorful pointers on it&#10;&#10;Description automatically generated">
            <a:extLst>
              <a:ext uri="{FF2B5EF4-FFF2-40B4-BE49-F238E27FC236}">
                <a16:creationId xmlns:a16="http://schemas.microsoft.com/office/drawing/2014/main" id="{8363EDC0-71E7-AB73-135E-60E95C94AA61}"/>
              </a:ext>
            </a:extLst>
          </p:cNvPr>
          <p:cNvPicPr>
            <a:picLocks noChangeAspect="1"/>
          </p:cNvPicPr>
          <p:nvPr/>
        </p:nvPicPr>
        <p:blipFill>
          <a:blip r:embed="rId3"/>
          <a:stretch>
            <a:fillRect/>
          </a:stretch>
        </p:blipFill>
        <p:spPr>
          <a:xfrm>
            <a:off x="7550399" y="2219416"/>
            <a:ext cx="2433095" cy="3467347"/>
          </a:xfrm>
          <a:prstGeom prst="rect">
            <a:avLst/>
          </a:prstGeom>
        </p:spPr>
      </p:pic>
    </p:spTree>
    <p:extLst>
      <p:ext uri="{BB962C8B-B14F-4D97-AF65-F5344CB8AC3E}">
        <p14:creationId xmlns:p14="http://schemas.microsoft.com/office/powerpoint/2010/main" val="310752004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110320"/>
            <a:ext cx="10872196" cy="577326"/>
          </a:xfrm>
        </p:spPr>
        <p:txBody>
          <a:bodyPr/>
          <a:lstStyle/>
          <a:p>
            <a:r>
              <a:rPr lang="en-US" dirty="0"/>
              <a:t>Why?</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i="0" dirty="0">
                <a:solidFill>
                  <a:srgbClr val="000000"/>
                </a:solidFill>
                <a:effectLst/>
                <a:latin typeface="Arial" panose="020B0604020202020204" pitchFamily="34" charset="0"/>
              </a:rPr>
              <a:t>It’s the law</a:t>
            </a:r>
            <a:endParaRPr lang="en-GB" i="0" dirty="0">
              <a:solidFill>
                <a:srgbClr val="C00000"/>
              </a:solidFill>
              <a:effectLst/>
              <a:latin typeface="Arial" panose="020B0604020202020204" pitchFamily="34" charset="0"/>
            </a:endParaRP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i="0" dirty="0">
                <a:solidFill>
                  <a:srgbClr val="000000"/>
                </a:solidFill>
                <a:effectLst/>
                <a:latin typeface="Arial" panose="020B0604020202020204" pitchFamily="34" charset="0"/>
              </a:rPr>
              <a:t>Preventing financial crime</a:t>
            </a:r>
            <a:endParaRPr lang="en-GB" i="0" dirty="0">
              <a:solidFill>
                <a:srgbClr val="C00000"/>
              </a:solidFill>
              <a:effectLst/>
              <a:latin typeface="Arial" panose="020B0604020202020204" pitchFamily="34" charset="0"/>
            </a:endParaRP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Failure to do so will damage your reputation</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Loss of licence</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Regulatory action</a:t>
            </a:r>
            <a:endParaRPr lang="en-GB" dirty="0">
              <a:solidFill>
                <a:srgbClr val="C00000"/>
              </a:solidFill>
            </a:endParaRPr>
          </a:p>
        </p:txBody>
      </p:sp>
      <p:pic>
        <p:nvPicPr>
          <p:cNvPr id="6" name="Picture 5" descr="A yellow and blue comic book&#10;&#10;Description automatically generated">
            <a:extLst>
              <a:ext uri="{FF2B5EF4-FFF2-40B4-BE49-F238E27FC236}">
                <a16:creationId xmlns:a16="http://schemas.microsoft.com/office/drawing/2014/main" id="{5FE59A69-9E99-BF44-1084-7EE96D8000C3}"/>
              </a:ext>
            </a:extLst>
          </p:cNvPr>
          <p:cNvPicPr>
            <a:picLocks noChangeAspect="1"/>
          </p:cNvPicPr>
          <p:nvPr/>
        </p:nvPicPr>
        <p:blipFill>
          <a:blip r:embed="rId2"/>
          <a:stretch>
            <a:fillRect/>
          </a:stretch>
        </p:blipFill>
        <p:spPr>
          <a:xfrm>
            <a:off x="7038018" y="2396970"/>
            <a:ext cx="2718787" cy="2621687"/>
          </a:xfrm>
          <a:prstGeom prst="rect">
            <a:avLst/>
          </a:prstGeom>
        </p:spPr>
      </p:pic>
    </p:spTree>
    <p:extLst>
      <p:ext uri="{BB962C8B-B14F-4D97-AF65-F5344CB8AC3E}">
        <p14:creationId xmlns:p14="http://schemas.microsoft.com/office/powerpoint/2010/main" val="398637773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rrow pointing up to a graph&#10;&#10;Description automatically generated">
            <a:extLst>
              <a:ext uri="{FF2B5EF4-FFF2-40B4-BE49-F238E27FC236}">
                <a16:creationId xmlns:a16="http://schemas.microsoft.com/office/drawing/2014/main" id="{C46736CC-346A-3461-A22C-927F62EC5A54}"/>
              </a:ext>
            </a:extLst>
          </p:cNvPr>
          <p:cNvPicPr>
            <a:picLocks noChangeAspect="1"/>
          </p:cNvPicPr>
          <p:nvPr/>
        </p:nvPicPr>
        <p:blipFill>
          <a:blip r:embed="rId2"/>
          <a:stretch>
            <a:fillRect/>
          </a:stretch>
        </p:blipFill>
        <p:spPr>
          <a:xfrm>
            <a:off x="7263861" y="3246746"/>
            <a:ext cx="4460256" cy="2906230"/>
          </a:xfrm>
          <a:prstGeom prst="rect">
            <a:avLst/>
          </a:prstGeom>
        </p:spPr>
      </p:pic>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154319"/>
            <a:ext cx="10872196" cy="577326"/>
          </a:xfrm>
        </p:spPr>
        <p:txBody>
          <a:bodyPr/>
          <a:lstStyle/>
          <a:p>
            <a:r>
              <a:rPr lang="en-US" dirty="0"/>
              <a:t>Terminology</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i="0" dirty="0">
                <a:solidFill>
                  <a:srgbClr val="000000"/>
                </a:solidFill>
                <a:effectLst/>
                <a:latin typeface="Arial" panose="020B0604020202020204" pitchFamily="34" charset="0"/>
              </a:rPr>
              <a:t>Know Your Client/Customer – </a:t>
            </a:r>
            <a:r>
              <a:rPr lang="en-GB" i="0" dirty="0">
                <a:solidFill>
                  <a:srgbClr val="C00000"/>
                </a:solidFill>
                <a:effectLst/>
                <a:latin typeface="Arial" panose="020B0604020202020204" pitchFamily="34" charset="0"/>
              </a:rPr>
              <a:t>KYC</a:t>
            </a: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i="0" dirty="0">
                <a:solidFill>
                  <a:srgbClr val="000000"/>
                </a:solidFill>
                <a:effectLst/>
                <a:latin typeface="Arial" panose="020B0604020202020204" pitchFamily="34" charset="0"/>
              </a:rPr>
              <a:t>Client Due Diligence/Customer Due Diligence – </a:t>
            </a:r>
            <a:r>
              <a:rPr lang="en-GB" i="0" dirty="0">
                <a:solidFill>
                  <a:srgbClr val="C00000"/>
                </a:solidFill>
                <a:effectLst/>
                <a:latin typeface="Arial" panose="020B0604020202020204" pitchFamily="34" charset="0"/>
              </a:rPr>
              <a:t>CDD</a:t>
            </a: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Enhanced Due Diligence - </a:t>
            </a:r>
            <a:r>
              <a:rPr lang="en-GB" dirty="0">
                <a:solidFill>
                  <a:srgbClr val="C00000"/>
                </a:solidFill>
                <a:latin typeface="Arial" panose="020B0604020202020204" pitchFamily="34" charset="0"/>
              </a:rPr>
              <a:t>EDD</a:t>
            </a:r>
            <a:endParaRPr lang="en-GB" dirty="0">
              <a:solidFill>
                <a:srgbClr val="C00000"/>
              </a:solidFill>
            </a:endParaRPr>
          </a:p>
        </p:txBody>
      </p:sp>
    </p:spTree>
    <p:extLst>
      <p:ext uri="{BB962C8B-B14F-4D97-AF65-F5344CB8AC3E}">
        <p14:creationId xmlns:p14="http://schemas.microsoft.com/office/powerpoint/2010/main" val="322223540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885825"/>
            <a:ext cx="10872196" cy="577326"/>
          </a:xfrm>
        </p:spPr>
        <p:txBody>
          <a:bodyPr/>
          <a:lstStyle/>
          <a:p>
            <a:pPr algn="ctr"/>
            <a:r>
              <a:rPr lang="en-US" dirty="0"/>
              <a:t>Or…</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endParaRPr lang="en-GB" b="0" i="0" dirty="0">
              <a:solidFill>
                <a:srgbClr val="000000"/>
              </a:solidFill>
              <a:effectLst/>
              <a:latin typeface="Arial" panose="020B0604020202020204" pitchFamily="34" charset="0"/>
            </a:endParaRPr>
          </a:p>
        </p:txBody>
      </p:sp>
      <p:pic>
        <p:nvPicPr>
          <p:cNvPr id="6" name="Picture 5" descr="An iceberg in the water&#10;&#10;Description automatically generated">
            <a:extLst>
              <a:ext uri="{FF2B5EF4-FFF2-40B4-BE49-F238E27FC236}">
                <a16:creationId xmlns:a16="http://schemas.microsoft.com/office/drawing/2014/main" id="{F97E56A1-F7CE-8C3F-448A-9BADA48EBA3E}"/>
              </a:ext>
            </a:extLst>
          </p:cNvPr>
          <p:cNvPicPr>
            <a:picLocks noChangeAspect="1"/>
          </p:cNvPicPr>
          <p:nvPr/>
        </p:nvPicPr>
        <p:blipFill>
          <a:blip r:embed="rId2"/>
          <a:stretch>
            <a:fillRect/>
          </a:stretch>
        </p:blipFill>
        <p:spPr>
          <a:xfrm>
            <a:off x="3719594" y="1382387"/>
            <a:ext cx="4479009" cy="4492320"/>
          </a:xfrm>
          <a:prstGeom prst="rect">
            <a:avLst/>
          </a:prstGeom>
        </p:spPr>
      </p:pic>
      <p:sp>
        <p:nvSpPr>
          <p:cNvPr id="7" name="TextBox 6">
            <a:extLst>
              <a:ext uri="{FF2B5EF4-FFF2-40B4-BE49-F238E27FC236}">
                <a16:creationId xmlns:a16="http://schemas.microsoft.com/office/drawing/2014/main" id="{F5BE7FDD-F286-36FC-E5B8-7DCFB91E69AA}"/>
              </a:ext>
            </a:extLst>
          </p:cNvPr>
          <p:cNvSpPr txBox="1"/>
          <p:nvPr/>
        </p:nvSpPr>
        <p:spPr>
          <a:xfrm>
            <a:off x="3874576" y="2479730"/>
            <a:ext cx="674177" cy="369332"/>
          </a:xfrm>
          <a:prstGeom prst="rect">
            <a:avLst/>
          </a:prstGeom>
          <a:noFill/>
        </p:spPr>
        <p:txBody>
          <a:bodyPr wrap="square" rtlCol="0">
            <a:spAutoFit/>
          </a:bodyPr>
          <a:lstStyle/>
          <a:p>
            <a:pPr algn="ctr"/>
            <a:r>
              <a:rPr lang="en-GB" b="1" dirty="0">
                <a:solidFill>
                  <a:srgbClr val="C00000"/>
                </a:solidFill>
              </a:rPr>
              <a:t>KYC</a:t>
            </a:r>
          </a:p>
        </p:txBody>
      </p:sp>
      <p:sp>
        <p:nvSpPr>
          <p:cNvPr id="8" name="TextBox 7">
            <a:extLst>
              <a:ext uri="{FF2B5EF4-FFF2-40B4-BE49-F238E27FC236}">
                <a16:creationId xmlns:a16="http://schemas.microsoft.com/office/drawing/2014/main" id="{4CE96DB6-7D4D-5E12-D6F6-C91E2BB11D0A}"/>
              </a:ext>
            </a:extLst>
          </p:cNvPr>
          <p:cNvSpPr txBox="1"/>
          <p:nvPr/>
        </p:nvSpPr>
        <p:spPr>
          <a:xfrm>
            <a:off x="3874575" y="3628547"/>
            <a:ext cx="751669" cy="369332"/>
          </a:xfrm>
          <a:prstGeom prst="rect">
            <a:avLst/>
          </a:prstGeom>
          <a:noFill/>
        </p:spPr>
        <p:txBody>
          <a:bodyPr wrap="square" rtlCol="0">
            <a:spAutoFit/>
          </a:bodyPr>
          <a:lstStyle/>
          <a:p>
            <a:pPr algn="ctr"/>
            <a:r>
              <a:rPr lang="en-GB" b="1" dirty="0">
                <a:solidFill>
                  <a:srgbClr val="C00000"/>
                </a:solidFill>
              </a:rPr>
              <a:t>CDD</a:t>
            </a:r>
          </a:p>
        </p:txBody>
      </p:sp>
      <p:sp>
        <p:nvSpPr>
          <p:cNvPr id="9" name="TextBox 8">
            <a:extLst>
              <a:ext uri="{FF2B5EF4-FFF2-40B4-BE49-F238E27FC236}">
                <a16:creationId xmlns:a16="http://schemas.microsoft.com/office/drawing/2014/main" id="{A37208A3-B607-8C4B-D07E-18E02DE70AA8}"/>
              </a:ext>
            </a:extLst>
          </p:cNvPr>
          <p:cNvSpPr txBox="1"/>
          <p:nvPr/>
        </p:nvSpPr>
        <p:spPr>
          <a:xfrm>
            <a:off x="3913320" y="5124319"/>
            <a:ext cx="674177" cy="369332"/>
          </a:xfrm>
          <a:prstGeom prst="rect">
            <a:avLst/>
          </a:prstGeom>
          <a:noFill/>
        </p:spPr>
        <p:txBody>
          <a:bodyPr wrap="square" rtlCol="0">
            <a:spAutoFit/>
          </a:bodyPr>
          <a:lstStyle/>
          <a:p>
            <a:pPr algn="ctr"/>
            <a:r>
              <a:rPr lang="en-GB" b="1" dirty="0">
                <a:solidFill>
                  <a:srgbClr val="C00000"/>
                </a:solidFill>
              </a:rPr>
              <a:t>EDD</a:t>
            </a:r>
          </a:p>
        </p:txBody>
      </p:sp>
    </p:spTree>
    <p:extLst>
      <p:ext uri="{BB962C8B-B14F-4D97-AF65-F5344CB8AC3E}">
        <p14:creationId xmlns:p14="http://schemas.microsoft.com/office/powerpoint/2010/main" val="14109420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3" y="1369300"/>
            <a:ext cx="10872196" cy="577326"/>
          </a:xfrm>
        </p:spPr>
        <p:txBody>
          <a:bodyPr/>
          <a:lstStyle/>
          <a:p>
            <a:r>
              <a:rPr lang="en-US" dirty="0"/>
              <a:t>KYC</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endParaRPr lang="en-GB" b="0" i="0" dirty="0">
              <a:solidFill>
                <a:srgbClr val="000000"/>
              </a:solidFill>
              <a:effectLst/>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Identity check</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Tends to be in the form of a passport/driving licence, utility bill and forms</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Sometimes, address checks</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endParaRPr lang="en-GB" dirty="0">
              <a:solidFill>
                <a:srgbClr val="C00000"/>
              </a:solidFill>
            </a:endParaRPr>
          </a:p>
        </p:txBody>
      </p:sp>
      <p:pic>
        <p:nvPicPr>
          <p:cNvPr id="6" name="Picture 5" descr="A black silhouette of a person with a question mark&#10;&#10;Description automatically generated">
            <a:extLst>
              <a:ext uri="{FF2B5EF4-FFF2-40B4-BE49-F238E27FC236}">
                <a16:creationId xmlns:a16="http://schemas.microsoft.com/office/drawing/2014/main" id="{5F6628C3-AE81-A19F-3579-C858956E64C6}"/>
              </a:ext>
            </a:extLst>
          </p:cNvPr>
          <p:cNvPicPr>
            <a:picLocks noChangeAspect="1"/>
          </p:cNvPicPr>
          <p:nvPr/>
        </p:nvPicPr>
        <p:blipFill>
          <a:blip r:embed="rId2"/>
          <a:stretch>
            <a:fillRect/>
          </a:stretch>
        </p:blipFill>
        <p:spPr>
          <a:xfrm>
            <a:off x="5267659" y="4270233"/>
            <a:ext cx="1655685" cy="1866703"/>
          </a:xfrm>
          <a:prstGeom prst="rect">
            <a:avLst/>
          </a:prstGeom>
        </p:spPr>
      </p:pic>
    </p:spTree>
    <p:extLst>
      <p:ext uri="{BB962C8B-B14F-4D97-AF65-F5344CB8AC3E}">
        <p14:creationId xmlns:p14="http://schemas.microsoft.com/office/powerpoint/2010/main" val="413286851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297080"/>
            <a:ext cx="10872196" cy="577326"/>
          </a:xfrm>
        </p:spPr>
        <p:txBody>
          <a:bodyPr/>
          <a:lstStyle/>
          <a:p>
            <a:r>
              <a:rPr lang="en-US" dirty="0"/>
              <a:t>CDD</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As per KYC, plus, at least the following</a:t>
            </a:r>
          </a:p>
          <a:p>
            <a:pPr marL="342900" indent="-342900">
              <a:buFont typeface="Arial" panose="020B0604020202020204" pitchFamily="34" charset="0"/>
              <a:buChar char="•"/>
            </a:pPr>
            <a:r>
              <a:rPr lang="en-GB" b="0" dirty="0">
                <a:solidFill>
                  <a:srgbClr val="000000"/>
                </a:solidFill>
                <a:latin typeface="Arial" panose="020B0604020202020204" pitchFamily="34" charset="0"/>
              </a:rPr>
              <a:t>Adverse media</a:t>
            </a:r>
          </a:p>
          <a:p>
            <a:pPr marL="342900" indent="-342900">
              <a:buFont typeface="Arial" panose="020B0604020202020204" pitchFamily="34" charset="0"/>
              <a:buChar char="•"/>
            </a:pPr>
            <a:r>
              <a:rPr lang="en-GB" b="0" dirty="0">
                <a:solidFill>
                  <a:srgbClr val="000000"/>
                </a:solidFill>
                <a:latin typeface="Arial" panose="020B0604020202020204" pitchFamily="34" charset="0"/>
              </a:rPr>
              <a:t>Beneficial ownership</a:t>
            </a:r>
          </a:p>
          <a:p>
            <a:pPr marL="342900" indent="-342900">
              <a:buFont typeface="Arial" panose="020B0604020202020204" pitchFamily="34" charset="0"/>
              <a:buChar char="•"/>
            </a:pPr>
            <a:r>
              <a:rPr lang="en-GB" b="0" dirty="0">
                <a:solidFill>
                  <a:srgbClr val="000000"/>
                </a:solidFill>
                <a:latin typeface="Arial" panose="020B0604020202020204" pitchFamily="34" charset="0"/>
              </a:rPr>
              <a:t>Jurisdictional risks</a:t>
            </a:r>
          </a:p>
          <a:p>
            <a:pPr marL="342900" indent="-342900">
              <a:buFont typeface="Arial" panose="020B0604020202020204" pitchFamily="34" charset="0"/>
              <a:buChar char="•"/>
            </a:pPr>
            <a:r>
              <a:rPr lang="en-GB" b="0" dirty="0">
                <a:solidFill>
                  <a:srgbClr val="000000"/>
                </a:solidFill>
                <a:latin typeface="Arial" panose="020B0604020202020204" pitchFamily="34" charset="0"/>
              </a:rPr>
              <a:t>Sanctions</a:t>
            </a:r>
          </a:p>
          <a:p>
            <a:pPr marL="342900" indent="-342900">
              <a:buFont typeface="Arial" panose="020B0604020202020204" pitchFamily="34" charset="0"/>
              <a:buChar char="•"/>
            </a:pPr>
            <a:r>
              <a:rPr lang="en-GB" b="0" dirty="0">
                <a:solidFill>
                  <a:srgbClr val="000000"/>
                </a:solidFill>
                <a:latin typeface="Arial" panose="020B0604020202020204" pitchFamily="34" charset="0"/>
              </a:rPr>
              <a:t>PEP checks</a:t>
            </a:r>
          </a:p>
          <a:p>
            <a:pPr marL="342900" indent="-342900">
              <a:buFont typeface="Arial" panose="020B0604020202020204" pitchFamily="34" charset="0"/>
              <a:buChar char="•"/>
            </a:pPr>
            <a:r>
              <a:rPr lang="en-GB" b="0" dirty="0">
                <a:solidFill>
                  <a:srgbClr val="000000"/>
                </a:solidFill>
                <a:latin typeface="Arial" panose="020B0604020202020204" pitchFamily="34" charset="0"/>
              </a:rPr>
              <a:t>Source of wealth/funds</a:t>
            </a:r>
          </a:p>
          <a:p>
            <a:pPr marL="342900" indent="-342900">
              <a:buFont typeface="Arial" panose="020B0604020202020204" pitchFamily="34" charset="0"/>
              <a:buChar char="•"/>
            </a:pPr>
            <a:r>
              <a:rPr lang="en-GB" dirty="0">
                <a:solidFill>
                  <a:srgbClr val="000000"/>
                </a:solidFill>
                <a:latin typeface="Arial" panose="020B0604020202020204" pitchFamily="34" charset="0"/>
              </a:rPr>
              <a:t>AND</a:t>
            </a:r>
            <a:r>
              <a:rPr lang="en-GB" b="0" dirty="0">
                <a:solidFill>
                  <a:srgbClr val="000000"/>
                </a:solidFill>
                <a:latin typeface="Arial" panose="020B0604020202020204" pitchFamily="34" charset="0"/>
              </a:rPr>
              <a:t> a risk assessment!</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endParaRPr lang="en-GB" dirty="0">
              <a:solidFill>
                <a:srgbClr val="C00000"/>
              </a:solidFill>
            </a:endParaRPr>
          </a:p>
        </p:txBody>
      </p:sp>
      <p:pic>
        <p:nvPicPr>
          <p:cNvPr id="6" name="Picture 5" descr="A magnifying glass with a person and lightning bolt&#10;&#10;Description automatically generated">
            <a:extLst>
              <a:ext uri="{FF2B5EF4-FFF2-40B4-BE49-F238E27FC236}">
                <a16:creationId xmlns:a16="http://schemas.microsoft.com/office/drawing/2014/main" id="{4DBFF21B-8998-71DE-399B-A321199228A0}"/>
              </a:ext>
            </a:extLst>
          </p:cNvPr>
          <p:cNvPicPr>
            <a:picLocks noChangeAspect="1"/>
          </p:cNvPicPr>
          <p:nvPr/>
        </p:nvPicPr>
        <p:blipFill>
          <a:blip r:embed="rId2"/>
          <a:stretch>
            <a:fillRect/>
          </a:stretch>
        </p:blipFill>
        <p:spPr>
          <a:xfrm>
            <a:off x="6815091" y="2461334"/>
            <a:ext cx="2698750" cy="2635250"/>
          </a:xfrm>
          <a:prstGeom prst="rect">
            <a:avLst/>
          </a:prstGeom>
        </p:spPr>
      </p:pic>
    </p:spTree>
    <p:extLst>
      <p:ext uri="{BB962C8B-B14F-4D97-AF65-F5344CB8AC3E}">
        <p14:creationId xmlns:p14="http://schemas.microsoft.com/office/powerpoint/2010/main" val="41506539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3BB1C8-1196-4310-A842-33412BC69092}"/>
              </a:ext>
            </a:extLst>
          </p:cNvPr>
          <p:cNvSpPr>
            <a:spLocks noGrp="1"/>
          </p:cNvSpPr>
          <p:nvPr>
            <p:ph type="body" sz="quarter" idx="10"/>
          </p:nvPr>
        </p:nvSpPr>
        <p:spPr>
          <a:xfrm>
            <a:off x="659404" y="1178820"/>
            <a:ext cx="10872196" cy="577326"/>
          </a:xfrm>
        </p:spPr>
        <p:txBody>
          <a:bodyPr/>
          <a:lstStyle/>
          <a:p>
            <a:r>
              <a:rPr lang="en-US" dirty="0"/>
              <a:t>EDD</a:t>
            </a:r>
            <a:endParaRPr lang="en-GB" dirty="0"/>
          </a:p>
        </p:txBody>
      </p:sp>
      <p:sp>
        <p:nvSpPr>
          <p:cNvPr id="3" name="Text Placeholder 2">
            <a:extLst>
              <a:ext uri="{FF2B5EF4-FFF2-40B4-BE49-F238E27FC236}">
                <a16:creationId xmlns:a16="http://schemas.microsoft.com/office/drawing/2014/main" id="{26AD5220-5E08-4324-B316-3D0CE5A0D20F}"/>
              </a:ext>
            </a:extLst>
          </p:cNvPr>
          <p:cNvSpPr>
            <a:spLocks noGrp="1"/>
          </p:cNvSpPr>
          <p:nvPr>
            <p:ph type="body" sz="quarter" idx="11"/>
          </p:nvPr>
        </p:nvSpPr>
        <p:spPr>
          <a:xfrm>
            <a:off x="659404" y="1731645"/>
            <a:ext cx="10872196" cy="4240530"/>
          </a:xfrm>
        </p:spPr>
        <p:txBody>
          <a:bodyPr/>
          <a:lstStyle/>
          <a:p>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r>
              <a:rPr lang="en-GB" b="0" dirty="0">
                <a:solidFill>
                  <a:srgbClr val="000000"/>
                </a:solidFill>
                <a:latin typeface="Arial" panose="020B0604020202020204" pitchFamily="34" charset="0"/>
              </a:rPr>
              <a:t>As per CDD, but a more focused understanding of any identified (or unidentified) risks, for example,</a:t>
            </a:r>
          </a:p>
          <a:p>
            <a:pPr marL="342900" indent="-342900">
              <a:buFont typeface="Arial" panose="020B0604020202020204" pitchFamily="34" charset="0"/>
              <a:buChar char="•"/>
            </a:pPr>
            <a:r>
              <a:rPr lang="en-GB" b="0" dirty="0">
                <a:solidFill>
                  <a:srgbClr val="000000"/>
                </a:solidFill>
                <a:latin typeface="Arial" panose="020B0604020202020204" pitchFamily="34" charset="0"/>
              </a:rPr>
              <a:t>Business network</a:t>
            </a:r>
          </a:p>
          <a:p>
            <a:pPr marL="342900" indent="-342900">
              <a:buFont typeface="Arial" panose="020B0604020202020204" pitchFamily="34" charset="0"/>
              <a:buChar char="•"/>
            </a:pPr>
            <a:r>
              <a:rPr lang="en-GB" b="0" dirty="0">
                <a:solidFill>
                  <a:srgbClr val="000000"/>
                </a:solidFill>
                <a:latin typeface="Arial" panose="020B0604020202020204" pitchFamily="34" charset="0"/>
              </a:rPr>
              <a:t>Certain commodities – </a:t>
            </a:r>
            <a:r>
              <a:rPr lang="en-GB" b="0" i="1" dirty="0">
                <a:solidFill>
                  <a:srgbClr val="000000"/>
                </a:solidFill>
                <a:latin typeface="Arial" panose="020B0604020202020204" pitchFamily="34" charset="0"/>
              </a:rPr>
              <a:t>for example, oil, arms, precious metals, tobacco products</a:t>
            </a:r>
          </a:p>
          <a:p>
            <a:pPr marL="342900" indent="-342900">
              <a:buFont typeface="Arial" panose="020B0604020202020204" pitchFamily="34" charset="0"/>
              <a:buChar char="•"/>
            </a:pPr>
            <a:r>
              <a:rPr lang="en-GB" b="0" dirty="0">
                <a:solidFill>
                  <a:srgbClr val="000000"/>
                </a:solidFill>
                <a:latin typeface="Arial" panose="020B0604020202020204" pitchFamily="34" charset="0"/>
              </a:rPr>
              <a:t>Geo-political issues</a:t>
            </a:r>
          </a:p>
          <a:p>
            <a:pPr marL="342900" indent="-342900">
              <a:buFont typeface="Arial" panose="020B0604020202020204" pitchFamily="34" charset="0"/>
              <a:buChar char="•"/>
            </a:pPr>
            <a:r>
              <a:rPr lang="en-GB" b="0" dirty="0">
                <a:solidFill>
                  <a:srgbClr val="000000"/>
                </a:solidFill>
                <a:latin typeface="Arial" panose="020B0604020202020204" pitchFamily="34" charset="0"/>
              </a:rPr>
              <a:t>Non face to face business</a:t>
            </a:r>
          </a:p>
          <a:p>
            <a:pPr marL="342900" indent="-342900">
              <a:buFont typeface="Arial" panose="020B0604020202020204" pitchFamily="34" charset="0"/>
              <a:buChar char="•"/>
            </a:pPr>
            <a:r>
              <a:rPr lang="en-GB" b="0" dirty="0">
                <a:solidFill>
                  <a:srgbClr val="000000"/>
                </a:solidFill>
                <a:latin typeface="Arial" panose="020B0604020202020204" pitchFamily="34" charset="0"/>
              </a:rPr>
              <a:t>Political connections</a:t>
            </a:r>
          </a:p>
          <a:p>
            <a:pPr marL="342900" indent="-342900">
              <a:buFont typeface="Arial" panose="020B0604020202020204" pitchFamily="34" charset="0"/>
              <a:buChar char="•"/>
            </a:pPr>
            <a:r>
              <a:rPr lang="en-GB" b="0" dirty="0">
                <a:solidFill>
                  <a:srgbClr val="000000"/>
                </a:solidFill>
                <a:latin typeface="Arial" panose="020B0604020202020204" pitchFamily="34" charset="0"/>
              </a:rPr>
              <a:t>Technology such as crypto currency</a:t>
            </a: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pPr marL="342900" indent="-342900">
              <a:buFont typeface="Arial" panose="020B0604020202020204" pitchFamily="34" charset="0"/>
              <a:buChar char="•"/>
            </a:pPr>
            <a:endParaRPr lang="en-GB" b="0" dirty="0">
              <a:solidFill>
                <a:srgbClr val="000000"/>
              </a:solidFill>
              <a:latin typeface="Arial" panose="020B0604020202020204" pitchFamily="34" charset="0"/>
            </a:endParaRPr>
          </a:p>
          <a:p>
            <a:endParaRPr lang="en-GB" dirty="0">
              <a:solidFill>
                <a:srgbClr val="C00000"/>
              </a:solidFill>
            </a:endParaRPr>
          </a:p>
        </p:txBody>
      </p:sp>
      <p:pic>
        <p:nvPicPr>
          <p:cNvPr id="5" name="Picture 4" descr="A person holding a magnifying glass&#10;&#10;Description automatically generated">
            <a:extLst>
              <a:ext uri="{FF2B5EF4-FFF2-40B4-BE49-F238E27FC236}">
                <a16:creationId xmlns:a16="http://schemas.microsoft.com/office/drawing/2014/main" id="{90AD5E97-10DC-98EC-770C-00AF1C10EE35}"/>
              </a:ext>
            </a:extLst>
          </p:cNvPr>
          <p:cNvPicPr>
            <a:picLocks noChangeAspect="1"/>
          </p:cNvPicPr>
          <p:nvPr/>
        </p:nvPicPr>
        <p:blipFill>
          <a:blip r:embed="rId3"/>
          <a:stretch>
            <a:fillRect/>
          </a:stretch>
        </p:blipFill>
        <p:spPr>
          <a:xfrm>
            <a:off x="8349129" y="3781887"/>
            <a:ext cx="2022701" cy="1897293"/>
          </a:xfrm>
          <a:prstGeom prst="rect">
            <a:avLst/>
          </a:prstGeom>
        </p:spPr>
      </p:pic>
    </p:spTree>
    <p:extLst>
      <p:ext uri="{BB962C8B-B14F-4D97-AF65-F5344CB8AC3E}">
        <p14:creationId xmlns:p14="http://schemas.microsoft.com/office/powerpoint/2010/main" val="188977542"/>
      </p:ext>
    </p:extLst>
  </p:cSld>
  <p:clrMapOvr>
    <a:masterClrMapping/>
  </p:clrMapOvr>
  <p:transition spd="slow">
    <p:push dir="u"/>
  </p:transition>
</p:sld>
</file>

<file path=ppt/theme/theme1.xml><?xml version="1.0" encoding="utf-8"?>
<a:theme xmlns:a="http://schemas.openxmlformats.org/drawingml/2006/main" name="Titles">
  <a:themeElements>
    <a:clrScheme name="Karen Eckstein 1">
      <a:dk1>
        <a:srgbClr val="205770"/>
      </a:dk1>
      <a:lt1>
        <a:srgbClr val="FFFFFF"/>
      </a:lt1>
      <a:dk2>
        <a:srgbClr val="0A6E78"/>
      </a:dk2>
      <a:lt2>
        <a:srgbClr val="FFFFFF"/>
      </a:lt2>
      <a:accent1>
        <a:srgbClr val="D68C45"/>
      </a:accent1>
      <a:accent2>
        <a:srgbClr val="ADD6CC"/>
      </a:accent2>
      <a:accent3>
        <a:srgbClr val="E8D6CC"/>
      </a:accent3>
      <a:accent4>
        <a:srgbClr val="D68C45"/>
      </a:accent4>
      <a:accent5>
        <a:srgbClr val="4BACC6"/>
      </a:accent5>
      <a:accent6>
        <a:srgbClr val="ECE7D8"/>
      </a:accent6>
      <a:hlink>
        <a:srgbClr val="D68B45"/>
      </a:hlink>
      <a:folHlink>
        <a:srgbClr val="096D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Karen Eckstein 1">
      <a:dk1>
        <a:srgbClr val="205770"/>
      </a:dk1>
      <a:lt1>
        <a:srgbClr val="FFFFFF"/>
      </a:lt1>
      <a:dk2>
        <a:srgbClr val="0A6E78"/>
      </a:dk2>
      <a:lt2>
        <a:srgbClr val="FFFFFF"/>
      </a:lt2>
      <a:accent1>
        <a:srgbClr val="D68C45"/>
      </a:accent1>
      <a:accent2>
        <a:srgbClr val="ADD6CC"/>
      </a:accent2>
      <a:accent3>
        <a:srgbClr val="E8D6CC"/>
      </a:accent3>
      <a:accent4>
        <a:srgbClr val="D68C45"/>
      </a:accent4>
      <a:accent5>
        <a:srgbClr val="4BACC6"/>
      </a:accent5>
      <a:accent6>
        <a:srgbClr val="ECE7D8"/>
      </a:accent6>
      <a:hlink>
        <a:srgbClr val="D68B45"/>
      </a:hlink>
      <a:folHlink>
        <a:srgbClr val="096D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
  <a:themeElements>
    <a:clrScheme name="Karen Eckstein 1">
      <a:dk1>
        <a:srgbClr val="205770"/>
      </a:dk1>
      <a:lt1>
        <a:srgbClr val="FFFFFF"/>
      </a:lt1>
      <a:dk2>
        <a:srgbClr val="0A6E78"/>
      </a:dk2>
      <a:lt2>
        <a:srgbClr val="FFFFFF"/>
      </a:lt2>
      <a:accent1>
        <a:srgbClr val="D68C45"/>
      </a:accent1>
      <a:accent2>
        <a:srgbClr val="ADD6CC"/>
      </a:accent2>
      <a:accent3>
        <a:srgbClr val="E8D6CC"/>
      </a:accent3>
      <a:accent4>
        <a:srgbClr val="D68C45"/>
      </a:accent4>
      <a:accent5>
        <a:srgbClr val="4BACC6"/>
      </a:accent5>
      <a:accent6>
        <a:srgbClr val="ECE7D8"/>
      </a:accent6>
      <a:hlink>
        <a:srgbClr val="D68B45"/>
      </a:hlink>
      <a:folHlink>
        <a:srgbClr val="096D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C423CC74FF05478CBED6F1CF167302" ma:contentTypeVersion="14" ma:contentTypeDescription="Create a new document." ma:contentTypeScope="" ma:versionID="fa70270bb02d16fd4ac7ba6ac79e1c24">
  <xsd:schema xmlns:xsd="http://www.w3.org/2001/XMLSchema" xmlns:xs="http://www.w3.org/2001/XMLSchema" xmlns:p="http://schemas.microsoft.com/office/2006/metadata/properties" xmlns:ns2="3f0d60c3-ee2e-4b52-9658-95fded064de0" xmlns:ns3="7afb9366-efe1-458b-9acd-a56fffd7047f" targetNamespace="http://schemas.microsoft.com/office/2006/metadata/properties" ma:root="true" ma:fieldsID="dbca1d8afb3c49ceef192b66ddb10835" ns2:_="" ns3:_="">
    <xsd:import namespace="3f0d60c3-ee2e-4b52-9658-95fded064de0"/>
    <xsd:import namespace="7afb9366-efe1-458b-9acd-a56fffd7047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d60c3-ee2e-4b52-9658-95fded064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4bb7cd4-41bb-40b9-9594-4a571a61c2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fb9366-efe1-458b-9acd-a56fffd7047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e0b8291-5ce6-462b-9e35-6c869b2c74b7}" ma:internalName="TaxCatchAll" ma:showField="CatchAllData" ma:web="7afb9366-efe1-458b-9acd-a56fffd7047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0d60c3-ee2e-4b52-9658-95fded064de0">
      <Terms xmlns="http://schemas.microsoft.com/office/infopath/2007/PartnerControls"/>
    </lcf76f155ced4ddcb4097134ff3c332f>
    <TaxCatchAll xmlns="7afb9366-efe1-458b-9acd-a56fffd7047f" xsi:nil="true"/>
  </documentManagement>
</p:properties>
</file>

<file path=customXml/itemProps1.xml><?xml version="1.0" encoding="utf-8"?>
<ds:datastoreItem xmlns:ds="http://schemas.openxmlformats.org/officeDocument/2006/customXml" ds:itemID="{ABAE6061-1681-424B-99F0-6C1A3A009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d60c3-ee2e-4b52-9658-95fded064de0"/>
    <ds:schemaRef ds:uri="7afb9366-efe1-458b-9acd-a56fffd704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8606DB-EB5D-44FC-9BA3-1AEB88E53F7D}">
  <ds:schemaRefs>
    <ds:schemaRef ds:uri="http://schemas.microsoft.com/sharepoint/v3/contenttype/forms"/>
  </ds:schemaRefs>
</ds:datastoreItem>
</file>

<file path=customXml/itemProps3.xml><?xml version="1.0" encoding="utf-8"?>
<ds:datastoreItem xmlns:ds="http://schemas.openxmlformats.org/officeDocument/2006/customXml" ds:itemID="{B72AE356-2CC9-439D-8E40-BE841C741BE4}">
  <ds:schemaRefs>
    <ds:schemaRef ds:uri="http://schemas.microsoft.com/office/2006/metadata/properties"/>
    <ds:schemaRef ds:uri="http://schemas.microsoft.com/office/infopath/2007/PartnerControls"/>
    <ds:schemaRef ds:uri="3f0d60c3-ee2e-4b52-9658-95fded064de0"/>
    <ds:schemaRef ds:uri="7afb9366-efe1-458b-9acd-a56fffd7047f"/>
  </ds:schemaRefs>
</ds:datastoreItem>
</file>

<file path=docProps/app.xml><?xml version="1.0" encoding="utf-8"?>
<Properties xmlns="http://schemas.openxmlformats.org/officeDocument/2006/extended-properties" xmlns:vt="http://schemas.openxmlformats.org/officeDocument/2006/docPropsVTypes">
  <TotalTime>1960</TotalTime>
  <Words>660</Words>
  <Application>Microsoft Macintosh PowerPoint</Application>
  <PresentationFormat>Widescreen</PresentationFormat>
  <Paragraphs>122</Paragraphs>
  <Slides>15</Slides>
  <Notes>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15</vt:i4>
      </vt:variant>
    </vt:vector>
  </HeadingPairs>
  <TitlesOfParts>
    <vt:vector size="21" baseType="lpstr">
      <vt:lpstr>Aptos</vt:lpstr>
      <vt:lpstr>Arial</vt:lpstr>
      <vt:lpstr>Calibri</vt:lpstr>
      <vt:lpstr>Titles</vt:lpstr>
      <vt:lpstr>Content slides</vt:lpstr>
      <vt:lpstr>End slide</vt:lpstr>
      <vt:lpstr>Navigating the risks of client onboarding with effective CDD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Navigating the risks of client onboarding with effective CDD  –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Simon Garlick</cp:lastModifiedBy>
  <cp:revision>38</cp:revision>
  <cp:lastPrinted>2022-11-24T20:23:07Z</cp:lastPrinted>
  <dcterms:created xsi:type="dcterms:W3CDTF">2021-06-22T19:25:58Z</dcterms:created>
  <dcterms:modified xsi:type="dcterms:W3CDTF">2024-04-09T13:02:11Z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0x01010004C423CC74FF05478CBED6F1CF167302</vt:lpwstr>
  </property>
  <property fmtid="{D5CDD505-2E9C-101B-9397-08002B2CF9AE}" pid="3" name="MediaServiceImageTags">
    <vt:lpwstr/>
  </property>
</Properties>
</file>