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2" r:id="rId2"/>
    <p:sldMasterId id="2147483654" r:id="rId3"/>
  </p:sldMasterIdLst>
  <p:sldIdLst>
    <p:sldId id="256" r:id="rId4"/>
    <p:sldId id="262" r:id="rId5"/>
    <p:sldId id="263" r:id="rId6"/>
    <p:sldId id="267" r:id="rId7"/>
    <p:sldId id="268" r:id="rId8"/>
    <p:sldId id="266" r:id="rId9"/>
    <p:sldId id="265" r:id="rId10"/>
    <p:sldId id="264" r:id="rId11"/>
    <p:sldId id="274" r:id="rId12"/>
    <p:sldId id="271" r:id="rId13"/>
    <p:sldId id="270" r:id="rId14"/>
    <p:sldId id="269" r:id="rId15"/>
    <p:sldId id="273" r:id="rId1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EABFE4-C18A-4880-A772-68D2882F8BFF}" v="1" dt="2024-03-04T16:26:08.0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7"/>
    <p:restoredTop sz="96405"/>
  </p:normalViewPr>
  <p:slideViewPr>
    <p:cSldViewPr snapToGrid="0" snapToObjects="1">
      <p:cViewPr varScale="1">
        <p:scale>
          <a:sx n="79" d="100"/>
          <a:sy n="79" d="100"/>
        </p:scale>
        <p:origin x="85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21" Type="http://schemas.microsoft.com/office/2015/10/relationships/revisionInfo" Target="revisionInfo.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6" name="Oval 25">
            <a:extLst>
              <a:ext uri="{FF2B5EF4-FFF2-40B4-BE49-F238E27FC236}">
                <a16:creationId xmlns:a16="http://schemas.microsoft.com/office/drawing/2014/main" id="{41A1FB0F-1C5C-844C-8C46-D2BBE08905E5}"/>
              </a:ext>
            </a:extLst>
          </p:cNvPr>
          <p:cNvSpPr/>
          <p:nvPr userDrawn="1"/>
        </p:nvSpPr>
        <p:spPr>
          <a:xfrm>
            <a:off x="-1608483" y="-2220292"/>
            <a:ext cx="11298584" cy="1129858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8" name="Title 90">
            <a:extLst>
              <a:ext uri="{FF2B5EF4-FFF2-40B4-BE49-F238E27FC236}">
                <a16:creationId xmlns:a16="http://schemas.microsoft.com/office/drawing/2014/main" id="{2FB4C903-3243-CE41-ABFE-3F1D160EB1D8}"/>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dirty="0"/>
              <a:t>Click to edit Master title style</a:t>
            </a:r>
          </a:p>
        </p:txBody>
      </p:sp>
      <p:cxnSp>
        <p:nvCxnSpPr>
          <p:cNvPr id="29" name="Straight Connector 28">
            <a:extLst>
              <a:ext uri="{FF2B5EF4-FFF2-40B4-BE49-F238E27FC236}">
                <a16:creationId xmlns:a16="http://schemas.microsoft.com/office/drawing/2014/main" id="{BDFEBF5A-F0CE-3244-8110-D6EC672148A4}"/>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DACBDBAD-1B6A-A34F-9AC3-4B34C4508423}"/>
              </a:ext>
            </a:extLst>
          </p:cNvPr>
          <p:cNvSpPr/>
          <p:nvPr userDrawn="1"/>
        </p:nvSpPr>
        <p:spPr>
          <a:xfrm>
            <a:off x="10072050" y="6273800"/>
            <a:ext cx="1510350" cy="256545"/>
          </a:xfrm>
          <a:prstGeom prst="rect">
            <a:avLst/>
          </a:prstGeom>
        </p:spPr>
        <p:txBody>
          <a:bodyPr wrap="none">
            <a:spAutoFit/>
          </a:bodyPr>
          <a:lstStyle/>
          <a:p>
            <a:pPr lvl="0" algn="r"/>
            <a:r>
              <a:rPr lang="en-US" sz="1067" dirty="0" err="1">
                <a:solidFill>
                  <a:schemeClr val="bg1"/>
                </a:solidFill>
              </a:rPr>
              <a:t>kareneckstein.co.uk</a:t>
            </a:r>
            <a:endParaRPr lang="en-US" sz="1067" dirty="0">
              <a:solidFill>
                <a:schemeClr val="bg1"/>
              </a:solidFill>
            </a:endParaRPr>
          </a:p>
        </p:txBody>
      </p:sp>
      <p:pic>
        <p:nvPicPr>
          <p:cNvPr id="31" name="Picture 30">
            <a:extLst>
              <a:ext uri="{FF2B5EF4-FFF2-40B4-BE49-F238E27FC236}">
                <a16:creationId xmlns:a16="http://schemas.microsoft.com/office/drawing/2014/main" id="{27195FE6-0812-E847-A286-C8ED0FE692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32" name="Text Placeholder 92">
            <a:extLst>
              <a:ext uri="{FF2B5EF4-FFF2-40B4-BE49-F238E27FC236}">
                <a16:creationId xmlns:a16="http://schemas.microsoft.com/office/drawing/2014/main" id="{3CFA7CA3-BB6A-ED44-A18E-38F892C207BF}"/>
              </a:ext>
            </a:extLst>
          </p:cNvPr>
          <p:cNvSpPr>
            <a:spLocks noGrp="1"/>
          </p:cNvSpPr>
          <p:nvPr>
            <p:ph type="body" sz="quarter" idx="10" hasCustomPrompt="1"/>
          </p:nvPr>
        </p:nvSpPr>
        <p:spPr>
          <a:xfrm>
            <a:off x="657505" y="4838881"/>
            <a:ext cx="7706319" cy="972321"/>
          </a:xfrm>
          <a:prstGeom prst="rect">
            <a:avLst/>
          </a:prstGeom>
        </p:spPr>
        <p:txBody>
          <a:bodyPr anchor="t"/>
          <a:lstStyle>
            <a:lvl1pPr marL="0" indent="0">
              <a:buNone/>
              <a:defRPr sz="2333">
                <a:solidFill>
                  <a:schemeClr val="bg1"/>
                </a:solidFill>
              </a:defRPr>
            </a:lvl1pPr>
          </a:lstStyle>
          <a:p>
            <a:pPr lvl="0"/>
            <a:r>
              <a:rPr lang="en-US" dirty="0"/>
              <a:t>Insert content here</a:t>
            </a:r>
          </a:p>
        </p:txBody>
      </p:sp>
      <p:sp>
        <p:nvSpPr>
          <p:cNvPr id="34" name="Text Placeholder 92">
            <a:extLst>
              <a:ext uri="{FF2B5EF4-FFF2-40B4-BE49-F238E27FC236}">
                <a16:creationId xmlns:a16="http://schemas.microsoft.com/office/drawing/2014/main" id="{30F6319E-4FC3-3942-8AB7-545DD182B06C}"/>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dirty="0"/>
              <a:t>Karen Eckstein </a:t>
            </a:r>
            <a:br>
              <a:rPr lang="en-US" dirty="0"/>
            </a:br>
            <a:r>
              <a:rPr lang="en-US" dirty="0"/>
              <a:t>LLB, CTA, Cert IRM</a:t>
            </a:r>
          </a:p>
        </p:txBody>
      </p:sp>
    </p:spTree>
    <p:extLst>
      <p:ext uri="{BB962C8B-B14F-4D97-AF65-F5344CB8AC3E}">
        <p14:creationId xmlns:p14="http://schemas.microsoft.com/office/powerpoint/2010/main" val="23218480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6"/>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1E2653DA-51D7-9C4C-A4AD-5034D92E4FC5}"/>
              </a:ext>
            </a:extLst>
          </p:cNvPr>
          <p:cNvSpPr/>
          <p:nvPr userDrawn="1"/>
        </p:nvSpPr>
        <p:spPr>
          <a:xfrm>
            <a:off x="7655923" y="2667000"/>
            <a:ext cx="8382000" cy="838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Oval 7">
            <a:extLst>
              <a:ext uri="{FF2B5EF4-FFF2-40B4-BE49-F238E27FC236}">
                <a16:creationId xmlns:a16="http://schemas.microsoft.com/office/drawing/2014/main" id="{5F4143CF-8F52-DC46-82AB-115E0AA0E093}"/>
              </a:ext>
            </a:extLst>
          </p:cNvPr>
          <p:cNvSpPr/>
          <p:nvPr userDrawn="1"/>
        </p:nvSpPr>
        <p:spPr>
          <a:xfrm>
            <a:off x="7776187" y="-1979326"/>
            <a:ext cx="3974726" cy="401617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9" name="Straight Connector 8">
            <a:extLst>
              <a:ext uri="{FF2B5EF4-FFF2-40B4-BE49-F238E27FC236}">
                <a16:creationId xmlns:a16="http://schemas.microsoft.com/office/drawing/2014/main" id="{B1DBED92-EB31-964F-A5F4-B991539FD6E3}"/>
              </a:ext>
            </a:extLst>
          </p:cNvPr>
          <p:cNvCxnSpPr/>
          <p:nvPr userDrawn="1"/>
        </p:nvCxnSpPr>
        <p:spPr>
          <a:xfrm>
            <a:off x="679893" y="6223000"/>
            <a:ext cx="1085170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87B2B88-C9E8-4847-A7D1-E594EB10BE7F}"/>
              </a:ext>
            </a:extLst>
          </p:cNvPr>
          <p:cNvSpPr/>
          <p:nvPr userDrawn="1"/>
        </p:nvSpPr>
        <p:spPr>
          <a:xfrm>
            <a:off x="10072050" y="6273800"/>
            <a:ext cx="1510350" cy="256545"/>
          </a:xfrm>
          <a:prstGeom prst="rect">
            <a:avLst/>
          </a:prstGeom>
        </p:spPr>
        <p:txBody>
          <a:bodyPr wrap="none">
            <a:spAutoFit/>
          </a:bodyPr>
          <a:lstStyle/>
          <a:p>
            <a:pPr lvl="0" algn="r"/>
            <a:r>
              <a:rPr lang="en-US" sz="1067" dirty="0" err="1">
                <a:solidFill>
                  <a:schemeClr val="bg1"/>
                </a:solidFill>
              </a:rPr>
              <a:t>kareneckstein.co.uk</a:t>
            </a:r>
            <a:endParaRPr lang="en-US" sz="1067" dirty="0">
              <a:solidFill>
                <a:schemeClr val="bg1"/>
              </a:solidFill>
            </a:endParaRPr>
          </a:p>
        </p:txBody>
      </p:sp>
      <p:pic>
        <p:nvPicPr>
          <p:cNvPr id="11" name="Picture 10">
            <a:extLst>
              <a:ext uri="{FF2B5EF4-FFF2-40B4-BE49-F238E27FC236}">
                <a16:creationId xmlns:a16="http://schemas.microsoft.com/office/drawing/2014/main" id="{6B6B4DB9-56C1-D64E-85B5-82E6E7C30E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3"/>
          </a:xfrm>
          <a:prstGeom prst="rect">
            <a:avLst/>
          </a:prstGeom>
        </p:spPr>
      </p:pic>
      <p:sp>
        <p:nvSpPr>
          <p:cNvPr id="12" name="Title 90">
            <a:extLst>
              <a:ext uri="{FF2B5EF4-FFF2-40B4-BE49-F238E27FC236}">
                <a16:creationId xmlns:a16="http://schemas.microsoft.com/office/drawing/2014/main" id="{9E4808A5-7640-1D47-B6B1-B017F37D0229}"/>
              </a:ext>
            </a:extLst>
          </p:cNvPr>
          <p:cNvSpPr>
            <a:spLocks noGrp="1"/>
          </p:cNvSpPr>
          <p:nvPr>
            <p:ph type="title"/>
          </p:nvPr>
        </p:nvSpPr>
        <p:spPr>
          <a:xfrm>
            <a:off x="679893" y="2245048"/>
            <a:ext cx="7706319" cy="2398702"/>
          </a:xfrm>
          <a:prstGeom prst="rect">
            <a:avLst/>
          </a:prstGeom>
        </p:spPr>
        <p:txBody>
          <a:bodyPr anchor="b"/>
          <a:lstStyle>
            <a:lvl1pPr>
              <a:defRPr sz="5000">
                <a:solidFill>
                  <a:schemeClr val="tx1"/>
                </a:solidFill>
              </a:defRPr>
            </a:lvl1pPr>
          </a:lstStyle>
          <a:p>
            <a:r>
              <a:rPr lang="en-US" dirty="0"/>
              <a:t>Click to edit Master title style</a:t>
            </a:r>
          </a:p>
        </p:txBody>
      </p:sp>
      <p:sp>
        <p:nvSpPr>
          <p:cNvPr id="13" name="Text Placeholder 92">
            <a:extLst>
              <a:ext uri="{FF2B5EF4-FFF2-40B4-BE49-F238E27FC236}">
                <a16:creationId xmlns:a16="http://schemas.microsoft.com/office/drawing/2014/main" id="{9A770C54-6FBF-D84D-B7E7-C90F231B5D0A}"/>
              </a:ext>
            </a:extLst>
          </p:cNvPr>
          <p:cNvSpPr>
            <a:spLocks noGrp="1"/>
          </p:cNvSpPr>
          <p:nvPr>
            <p:ph type="body" sz="quarter" idx="10" hasCustomPrompt="1"/>
          </p:nvPr>
        </p:nvSpPr>
        <p:spPr>
          <a:xfrm>
            <a:off x="679893" y="4842510"/>
            <a:ext cx="6838507" cy="972321"/>
          </a:xfrm>
          <a:prstGeom prst="rect">
            <a:avLst/>
          </a:prstGeom>
        </p:spPr>
        <p:txBody>
          <a:bodyPr anchor="t"/>
          <a:lstStyle>
            <a:lvl1pPr marL="0" indent="0">
              <a:buNone/>
              <a:defRPr sz="2333">
                <a:solidFill>
                  <a:schemeClr val="tx1"/>
                </a:solidFill>
              </a:defRPr>
            </a:lvl1pPr>
          </a:lstStyle>
          <a:p>
            <a:pPr lvl="0"/>
            <a:r>
              <a:rPr lang="en-US" dirty="0"/>
              <a:t>Insert content here</a:t>
            </a:r>
          </a:p>
        </p:txBody>
      </p:sp>
      <p:sp>
        <p:nvSpPr>
          <p:cNvPr id="16" name="Text Placeholder 92">
            <a:extLst>
              <a:ext uri="{FF2B5EF4-FFF2-40B4-BE49-F238E27FC236}">
                <a16:creationId xmlns:a16="http://schemas.microsoft.com/office/drawing/2014/main" id="{55781240-4577-A24D-990B-874ED62E29E6}"/>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dirty="0"/>
              <a:t>Karen Eckstein </a:t>
            </a:r>
            <a:br>
              <a:rPr lang="en-US" dirty="0"/>
            </a:br>
            <a:r>
              <a:rPr lang="en-US" dirty="0"/>
              <a:t>LLB, CTA, Cert IRM</a:t>
            </a:r>
          </a:p>
        </p:txBody>
      </p:sp>
    </p:spTree>
    <p:extLst>
      <p:ext uri="{BB962C8B-B14F-4D97-AF65-F5344CB8AC3E}">
        <p14:creationId xmlns:p14="http://schemas.microsoft.com/office/powerpoint/2010/main" val="620845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2"/>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FFE449CE-B73E-764F-B853-B68474139188}"/>
              </a:ext>
            </a:extLst>
          </p:cNvPr>
          <p:cNvSpPr/>
          <p:nvPr userDrawn="1"/>
        </p:nvSpPr>
        <p:spPr>
          <a:xfrm>
            <a:off x="9795193" y="-1273359"/>
            <a:ext cx="4121463" cy="412146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Oval 7">
            <a:extLst>
              <a:ext uri="{FF2B5EF4-FFF2-40B4-BE49-F238E27FC236}">
                <a16:creationId xmlns:a16="http://schemas.microsoft.com/office/drawing/2014/main" id="{FA82B29D-6FCF-A94C-8908-AEE9FF8BE7E7}"/>
              </a:ext>
            </a:extLst>
          </p:cNvPr>
          <p:cNvSpPr/>
          <p:nvPr userDrawn="1"/>
        </p:nvSpPr>
        <p:spPr>
          <a:xfrm>
            <a:off x="7868124" y="3262765"/>
            <a:ext cx="5667532" cy="566753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0" name="Straight Connector 9">
            <a:extLst>
              <a:ext uri="{FF2B5EF4-FFF2-40B4-BE49-F238E27FC236}">
                <a16:creationId xmlns:a16="http://schemas.microsoft.com/office/drawing/2014/main" id="{24741D01-5F92-9540-A74E-118CFDDBA3CF}"/>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BD423366-1DF8-FB4D-AAE7-B71880A56A0F}"/>
              </a:ext>
            </a:extLst>
          </p:cNvPr>
          <p:cNvSpPr/>
          <p:nvPr userDrawn="1"/>
        </p:nvSpPr>
        <p:spPr>
          <a:xfrm>
            <a:off x="10072050" y="6273800"/>
            <a:ext cx="1510350" cy="256545"/>
          </a:xfrm>
          <a:prstGeom prst="rect">
            <a:avLst/>
          </a:prstGeom>
        </p:spPr>
        <p:txBody>
          <a:bodyPr wrap="none">
            <a:spAutoFit/>
          </a:bodyPr>
          <a:lstStyle/>
          <a:p>
            <a:pPr lvl="0" algn="r"/>
            <a:r>
              <a:rPr lang="en-US" sz="1067" dirty="0" err="1">
                <a:solidFill>
                  <a:schemeClr val="bg1"/>
                </a:solidFill>
              </a:rPr>
              <a:t>kareneckstein.co.uk</a:t>
            </a:r>
            <a:endParaRPr lang="en-US" sz="1067" dirty="0">
              <a:solidFill>
                <a:schemeClr val="bg1"/>
              </a:solidFill>
            </a:endParaRPr>
          </a:p>
        </p:txBody>
      </p:sp>
      <p:pic>
        <p:nvPicPr>
          <p:cNvPr id="12" name="Picture 11">
            <a:extLst>
              <a:ext uri="{FF2B5EF4-FFF2-40B4-BE49-F238E27FC236}">
                <a16:creationId xmlns:a16="http://schemas.microsoft.com/office/drawing/2014/main" id="{D89A1365-B7C1-F543-80C2-5F44D689FA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15" name="Title 90">
            <a:extLst>
              <a:ext uri="{FF2B5EF4-FFF2-40B4-BE49-F238E27FC236}">
                <a16:creationId xmlns:a16="http://schemas.microsoft.com/office/drawing/2014/main" id="{4036A9DD-5CAB-5F49-BAF2-F0F02EDAC2C0}"/>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dirty="0"/>
              <a:t>Click to edit Master title style</a:t>
            </a:r>
          </a:p>
        </p:txBody>
      </p:sp>
      <p:sp>
        <p:nvSpPr>
          <p:cNvPr id="16" name="Text Placeholder 92">
            <a:extLst>
              <a:ext uri="{FF2B5EF4-FFF2-40B4-BE49-F238E27FC236}">
                <a16:creationId xmlns:a16="http://schemas.microsoft.com/office/drawing/2014/main" id="{7923F351-731D-7A40-BBB3-6DC0CA7ABD99}"/>
              </a:ext>
            </a:extLst>
          </p:cNvPr>
          <p:cNvSpPr>
            <a:spLocks noGrp="1"/>
          </p:cNvSpPr>
          <p:nvPr>
            <p:ph type="body" sz="quarter" idx="10" hasCustomPrompt="1"/>
          </p:nvPr>
        </p:nvSpPr>
        <p:spPr>
          <a:xfrm>
            <a:off x="657505" y="4838881"/>
            <a:ext cx="6898995" cy="972321"/>
          </a:xfrm>
          <a:prstGeom prst="rect">
            <a:avLst/>
          </a:prstGeom>
        </p:spPr>
        <p:txBody>
          <a:bodyPr anchor="t"/>
          <a:lstStyle>
            <a:lvl1pPr marL="0" indent="0">
              <a:buNone/>
              <a:defRPr sz="2333">
                <a:solidFill>
                  <a:schemeClr val="bg1"/>
                </a:solidFill>
              </a:defRPr>
            </a:lvl1pPr>
          </a:lstStyle>
          <a:p>
            <a:pPr lvl="0"/>
            <a:r>
              <a:rPr lang="en-US" dirty="0"/>
              <a:t>Insert content here</a:t>
            </a:r>
          </a:p>
        </p:txBody>
      </p:sp>
      <p:sp>
        <p:nvSpPr>
          <p:cNvPr id="17" name="Text Placeholder 92">
            <a:extLst>
              <a:ext uri="{FF2B5EF4-FFF2-40B4-BE49-F238E27FC236}">
                <a16:creationId xmlns:a16="http://schemas.microsoft.com/office/drawing/2014/main" id="{BA4576E7-0C93-674E-BFE7-8599EFE2E35F}"/>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dirty="0"/>
              <a:t>Karen Eckstein </a:t>
            </a:r>
            <a:br>
              <a:rPr lang="en-US" dirty="0"/>
            </a:br>
            <a:r>
              <a:rPr lang="en-US" dirty="0"/>
              <a:t>LLB, CTA, Cert IRM</a:t>
            </a:r>
          </a:p>
        </p:txBody>
      </p:sp>
    </p:spTree>
    <p:extLst>
      <p:ext uri="{BB962C8B-B14F-4D97-AF65-F5344CB8AC3E}">
        <p14:creationId xmlns:p14="http://schemas.microsoft.com/office/powerpoint/2010/main" val="2218043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36B0EF64-FC7B-DB40-A831-D29D648FC7DD}"/>
              </a:ext>
            </a:extLst>
          </p:cNvPr>
          <p:cNvSpPr>
            <a:spLocks noGrp="1"/>
          </p:cNvSpPr>
          <p:nvPr>
            <p:ph type="body" sz="quarter" idx="10"/>
          </p:nvPr>
        </p:nvSpPr>
        <p:spPr>
          <a:xfrm>
            <a:off x="659404" y="1105204"/>
            <a:ext cx="10872196" cy="1121818"/>
          </a:xfrm>
          <a:prstGeom prst="rect">
            <a:avLst/>
          </a:prstGeom>
        </p:spPr>
        <p:txBody>
          <a:bodyPr anchor="b"/>
          <a:lstStyle>
            <a:lvl1pPr marL="0" indent="0">
              <a:buNone/>
              <a:defRPr sz="4000">
                <a:solidFill>
                  <a:schemeClr val="tx2"/>
                </a:solidFill>
              </a:defRPr>
            </a:lvl1pPr>
          </a:lstStyle>
          <a:p>
            <a:pPr lvl="0"/>
            <a:r>
              <a:rPr lang="en-US" dirty="0"/>
              <a:t>Edit Master text styles</a:t>
            </a:r>
          </a:p>
        </p:txBody>
      </p:sp>
      <p:sp>
        <p:nvSpPr>
          <p:cNvPr id="11" name="Text Placeholder 4">
            <a:extLst>
              <a:ext uri="{FF2B5EF4-FFF2-40B4-BE49-F238E27FC236}">
                <a16:creationId xmlns:a16="http://schemas.microsoft.com/office/drawing/2014/main" id="{DF623FFB-50EC-FD46-B7BD-9E6DCA6DDDFE}"/>
              </a:ext>
            </a:extLst>
          </p:cNvPr>
          <p:cNvSpPr>
            <a:spLocks noGrp="1"/>
          </p:cNvSpPr>
          <p:nvPr>
            <p:ph type="body" sz="quarter" idx="11"/>
          </p:nvPr>
        </p:nvSpPr>
        <p:spPr>
          <a:xfrm>
            <a:off x="659404" y="2494027"/>
            <a:ext cx="10872196" cy="3394710"/>
          </a:xfrm>
          <a:prstGeom prst="rect">
            <a:avLst/>
          </a:prstGeom>
        </p:spPr>
        <p:txBody>
          <a:bodyPr anchor="t"/>
          <a:lstStyle>
            <a:lvl1pPr marL="0" indent="0">
              <a:buNone/>
              <a:defRPr sz="2200" b="1">
                <a:solidFill>
                  <a:schemeClr val="accent1"/>
                </a:solidFill>
              </a:defRPr>
            </a:lvl1pPr>
            <a:lvl2pPr>
              <a:defRPr sz="2000"/>
            </a:lvl2pPr>
            <a:lvl3pPr>
              <a:defRPr sz="2000"/>
            </a:lvl3pPr>
            <a:lvl4pPr>
              <a:defRPr sz="2000"/>
            </a:lvl4pPr>
            <a:lvl5pP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pic>
        <p:nvPicPr>
          <p:cNvPr id="20" name="Picture 19">
            <a:extLst>
              <a:ext uri="{FF2B5EF4-FFF2-40B4-BE49-F238E27FC236}">
                <a16:creationId xmlns:a16="http://schemas.microsoft.com/office/drawing/2014/main" id="{CDA2A616-E7C3-4C4E-BF88-8AA15B4867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893" y="539268"/>
            <a:ext cx="599999" cy="298932"/>
          </a:xfrm>
          <a:prstGeom prst="rect">
            <a:avLst/>
          </a:prstGeom>
        </p:spPr>
      </p:pic>
      <p:cxnSp>
        <p:nvCxnSpPr>
          <p:cNvPr id="21" name="Straight Connector 20">
            <a:extLst>
              <a:ext uri="{FF2B5EF4-FFF2-40B4-BE49-F238E27FC236}">
                <a16:creationId xmlns:a16="http://schemas.microsoft.com/office/drawing/2014/main" id="{CC0D7B60-F208-FD44-83DF-D86292291C61}"/>
              </a:ext>
            </a:extLst>
          </p:cNvPr>
          <p:cNvCxnSpPr/>
          <p:nvPr userDrawn="1"/>
        </p:nvCxnSpPr>
        <p:spPr>
          <a:xfrm>
            <a:off x="679893" y="6223000"/>
            <a:ext cx="1085170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E8BA2324-BBF3-334A-B49F-8580C1165375}"/>
              </a:ext>
            </a:extLst>
          </p:cNvPr>
          <p:cNvSpPr/>
          <p:nvPr userDrawn="1"/>
        </p:nvSpPr>
        <p:spPr>
          <a:xfrm>
            <a:off x="10072050" y="6273800"/>
            <a:ext cx="1510350" cy="256545"/>
          </a:xfrm>
          <a:prstGeom prst="rect">
            <a:avLst/>
          </a:prstGeom>
        </p:spPr>
        <p:txBody>
          <a:bodyPr wrap="none">
            <a:spAutoFit/>
          </a:bodyPr>
          <a:lstStyle/>
          <a:p>
            <a:pPr lvl="0" algn="r"/>
            <a:r>
              <a:rPr lang="en-US" sz="1067" dirty="0" err="1">
                <a:solidFill>
                  <a:schemeClr val="tx1"/>
                </a:solidFill>
              </a:rPr>
              <a:t>kareneckstein.co.uk</a:t>
            </a:r>
            <a:endParaRPr lang="en-US" sz="1067" dirty="0">
              <a:solidFill>
                <a:schemeClr val="tx1"/>
              </a:solidFill>
            </a:endParaRPr>
          </a:p>
        </p:txBody>
      </p:sp>
    </p:spTree>
    <p:extLst>
      <p:ext uri="{BB962C8B-B14F-4D97-AF65-F5344CB8AC3E}">
        <p14:creationId xmlns:p14="http://schemas.microsoft.com/office/powerpoint/2010/main" val="155164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4F0AF333-9876-D743-90F9-0ECD8C86CD48}"/>
              </a:ext>
            </a:extLst>
          </p:cNvPr>
          <p:cNvCxnSpPr/>
          <p:nvPr userDrawn="1"/>
        </p:nvCxnSpPr>
        <p:spPr>
          <a:xfrm>
            <a:off x="679893" y="6223000"/>
            <a:ext cx="10851707"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DCCD218-AAD0-574D-BD88-9E49FD5CEBA3}"/>
              </a:ext>
            </a:extLst>
          </p:cNvPr>
          <p:cNvSpPr/>
          <p:nvPr userDrawn="1"/>
        </p:nvSpPr>
        <p:spPr>
          <a:xfrm>
            <a:off x="10072050" y="6273800"/>
            <a:ext cx="1510350" cy="256545"/>
          </a:xfrm>
          <a:prstGeom prst="rect">
            <a:avLst/>
          </a:prstGeom>
        </p:spPr>
        <p:txBody>
          <a:bodyPr wrap="none">
            <a:spAutoFit/>
          </a:bodyPr>
          <a:lstStyle/>
          <a:p>
            <a:pPr lvl="0" algn="r"/>
            <a:r>
              <a:rPr lang="en-US" sz="1067" dirty="0" err="1">
                <a:solidFill>
                  <a:schemeClr val="bg1"/>
                </a:solidFill>
              </a:rPr>
              <a:t>kareneckstein.co.uk</a:t>
            </a:r>
            <a:endParaRPr lang="en-US" sz="1067" dirty="0">
              <a:solidFill>
                <a:schemeClr val="bg1"/>
              </a:solidFill>
            </a:endParaRPr>
          </a:p>
        </p:txBody>
      </p:sp>
      <p:sp>
        <p:nvSpPr>
          <p:cNvPr id="13" name="Title 90">
            <a:extLst>
              <a:ext uri="{FF2B5EF4-FFF2-40B4-BE49-F238E27FC236}">
                <a16:creationId xmlns:a16="http://schemas.microsoft.com/office/drawing/2014/main" id="{E418705E-0CC0-084C-8C3C-86C1046A9F48}"/>
              </a:ext>
            </a:extLst>
          </p:cNvPr>
          <p:cNvSpPr>
            <a:spLocks noGrp="1"/>
          </p:cNvSpPr>
          <p:nvPr>
            <p:ph type="title" hasCustomPrompt="1"/>
          </p:nvPr>
        </p:nvSpPr>
        <p:spPr>
          <a:xfrm>
            <a:off x="3390900" y="2198969"/>
            <a:ext cx="8140699" cy="1997552"/>
          </a:xfrm>
          <a:prstGeom prst="rect">
            <a:avLst/>
          </a:prstGeom>
        </p:spPr>
        <p:txBody>
          <a:bodyPr anchor="b"/>
          <a:lstStyle>
            <a:lvl1pPr>
              <a:defRPr sz="4000">
                <a:solidFill>
                  <a:schemeClr val="accent2"/>
                </a:solidFill>
              </a:defRPr>
            </a:lvl1pPr>
          </a:lstStyle>
          <a:p>
            <a:r>
              <a:rPr lang="en-US" dirty="0"/>
              <a:t>Sign off copy</a:t>
            </a:r>
          </a:p>
        </p:txBody>
      </p:sp>
      <p:pic>
        <p:nvPicPr>
          <p:cNvPr id="15" name="Picture 14">
            <a:extLst>
              <a:ext uri="{FF2B5EF4-FFF2-40B4-BE49-F238E27FC236}">
                <a16:creationId xmlns:a16="http://schemas.microsoft.com/office/drawing/2014/main" id="{1DB0F619-5241-0546-B948-633B90C4B3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2" name="TextBox 1">
            <a:extLst>
              <a:ext uri="{FF2B5EF4-FFF2-40B4-BE49-F238E27FC236}">
                <a16:creationId xmlns:a16="http://schemas.microsoft.com/office/drawing/2014/main" id="{EF3F2F31-D875-4647-ABED-245FDFB85DFF}"/>
              </a:ext>
            </a:extLst>
          </p:cNvPr>
          <p:cNvSpPr txBox="1"/>
          <p:nvPr userDrawn="1"/>
        </p:nvSpPr>
        <p:spPr>
          <a:xfrm>
            <a:off x="3390900" y="4528930"/>
            <a:ext cx="3925957" cy="1200329"/>
          </a:xfrm>
          <a:prstGeom prst="rect">
            <a:avLst/>
          </a:prstGeom>
          <a:noFill/>
        </p:spPr>
        <p:txBody>
          <a:bodyPr wrap="square" rtlCol="0">
            <a:spAutoFit/>
          </a:bodyPr>
          <a:lstStyle/>
          <a:p>
            <a:r>
              <a:rPr lang="en-GB" b="1" dirty="0">
                <a:solidFill>
                  <a:schemeClr val="accent2"/>
                </a:solidFill>
                <a:latin typeface="+mj-lt"/>
                <a:cs typeface="Arial" panose="020B0604020202020204" pitchFamily="34" charset="0"/>
              </a:rPr>
              <a:t>Karen Eckstein</a:t>
            </a:r>
          </a:p>
          <a:p>
            <a:r>
              <a:rPr lang="en-GB" dirty="0">
                <a:solidFill>
                  <a:schemeClr val="bg1"/>
                </a:solidFill>
                <a:latin typeface="+mj-lt"/>
                <a:cs typeface="Arial" panose="020B0604020202020204" pitchFamily="34" charset="0"/>
              </a:rPr>
              <a:t>07973 627039</a:t>
            </a:r>
          </a:p>
          <a:p>
            <a:r>
              <a:rPr lang="en-GB" dirty="0" err="1">
                <a:solidFill>
                  <a:schemeClr val="bg1"/>
                </a:solidFill>
                <a:latin typeface="+mj-lt"/>
                <a:cs typeface="Arial" panose="020B0604020202020204" pitchFamily="34" charset="0"/>
              </a:rPr>
              <a:t>kareneckstein.co.uk</a:t>
            </a:r>
            <a:endParaRPr lang="en-GB" dirty="0">
              <a:solidFill>
                <a:schemeClr val="bg1"/>
              </a:solidFill>
              <a:latin typeface="+mj-lt"/>
              <a:cs typeface="Arial" panose="020B0604020202020204" pitchFamily="34" charset="0"/>
            </a:endParaRPr>
          </a:p>
          <a:p>
            <a:r>
              <a:rPr lang="en-GB" dirty="0" err="1">
                <a:solidFill>
                  <a:schemeClr val="bg1"/>
                </a:solidFill>
                <a:latin typeface="+mj-lt"/>
                <a:cs typeface="Arial" panose="020B0604020202020204" pitchFamily="34" charset="0"/>
              </a:rPr>
              <a:t>karen@kareneckstein.co.uk</a:t>
            </a:r>
            <a:endParaRPr lang="en-GB" dirty="0">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141772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bg>
      <p:bgPr>
        <a:solidFill>
          <a:schemeClr val="accent1"/>
        </a:solidFill>
        <a:effectLst/>
      </p:bgPr>
    </p:bg>
    <p:spTree>
      <p:nvGrpSpPr>
        <p:cNvPr id="1" name=""/>
        <p:cNvGrpSpPr/>
        <p:nvPr/>
      </p:nvGrpSpPr>
      <p:grpSpPr>
        <a:xfrm>
          <a:off x="0" y="0"/>
          <a:ext cx="0" cy="0"/>
          <a:chOff x="0" y="0"/>
          <a:chExt cx="0" cy="0"/>
        </a:xfrm>
      </p:grpSpPr>
      <p:sp>
        <p:nvSpPr>
          <p:cNvPr id="26" name="Oval 25">
            <a:extLst>
              <a:ext uri="{FF2B5EF4-FFF2-40B4-BE49-F238E27FC236}">
                <a16:creationId xmlns:a16="http://schemas.microsoft.com/office/drawing/2014/main" id="{41A1FB0F-1C5C-844C-8C46-D2BBE08905E5}"/>
              </a:ext>
            </a:extLst>
          </p:cNvPr>
          <p:cNvSpPr/>
          <p:nvPr userDrawn="1"/>
        </p:nvSpPr>
        <p:spPr>
          <a:xfrm>
            <a:off x="-1608483" y="-2220292"/>
            <a:ext cx="11298584" cy="1129858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8" name="Title 90">
            <a:extLst>
              <a:ext uri="{FF2B5EF4-FFF2-40B4-BE49-F238E27FC236}">
                <a16:creationId xmlns:a16="http://schemas.microsoft.com/office/drawing/2014/main" id="{2FB4C903-3243-CE41-ABFE-3F1D160EB1D8}"/>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a:t>Click to edit Master title style</a:t>
            </a:r>
          </a:p>
        </p:txBody>
      </p:sp>
      <p:cxnSp>
        <p:nvCxnSpPr>
          <p:cNvPr id="29" name="Straight Connector 28">
            <a:extLst>
              <a:ext uri="{FF2B5EF4-FFF2-40B4-BE49-F238E27FC236}">
                <a16:creationId xmlns:a16="http://schemas.microsoft.com/office/drawing/2014/main" id="{BDFEBF5A-F0CE-3244-8110-D6EC672148A4}"/>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DACBDBAD-1B6A-A34F-9AC3-4B34C4508423}"/>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31" name="Picture 30">
            <a:extLst>
              <a:ext uri="{FF2B5EF4-FFF2-40B4-BE49-F238E27FC236}">
                <a16:creationId xmlns:a16="http://schemas.microsoft.com/office/drawing/2014/main" id="{27195FE6-0812-E847-A286-C8ED0FE692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32" name="Text Placeholder 92">
            <a:extLst>
              <a:ext uri="{FF2B5EF4-FFF2-40B4-BE49-F238E27FC236}">
                <a16:creationId xmlns:a16="http://schemas.microsoft.com/office/drawing/2014/main" id="{3CFA7CA3-BB6A-ED44-A18E-38F892C207BF}"/>
              </a:ext>
            </a:extLst>
          </p:cNvPr>
          <p:cNvSpPr>
            <a:spLocks noGrp="1"/>
          </p:cNvSpPr>
          <p:nvPr>
            <p:ph type="body" sz="quarter" idx="10" hasCustomPrompt="1"/>
          </p:nvPr>
        </p:nvSpPr>
        <p:spPr>
          <a:xfrm>
            <a:off x="657505" y="4838881"/>
            <a:ext cx="7706319" cy="972321"/>
          </a:xfrm>
          <a:prstGeom prst="rect">
            <a:avLst/>
          </a:prstGeom>
        </p:spPr>
        <p:txBody>
          <a:bodyPr anchor="t"/>
          <a:lstStyle>
            <a:lvl1pPr marL="0" indent="0">
              <a:buNone/>
              <a:defRPr sz="2333">
                <a:solidFill>
                  <a:schemeClr val="bg1"/>
                </a:solidFill>
              </a:defRPr>
            </a:lvl1pPr>
          </a:lstStyle>
          <a:p>
            <a:pPr lvl="0"/>
            <a:r>
              <a:rPr lang="en-US"/>
              <a:t>Insert content here</a:t>
            </a:r>
          </a:p>
        </p:txBody>
      </p:sp>
      <p:sp>
        <p:nvSpPr>
          <p:cNvPr id="34" name="Text Placeholder 92">
            <a:extLst>
              <a:ext uri="{FF2B5EF4-FFF2-40B4-BE49-F238E27FC236}">
                <a16:creationId xmlns:a16="http://schemas.microsoft.com/office/drawing/2014/main" id="{30F6319E-4FC3-3942-8AB7-545DD182B06C}"/>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203503542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1683778"/>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1200038"/>
      </p:ext>
    </p:extLst>
  </p:cSld>
  <p:clrMap bg1="lt1" tx1="dk1" bg2="lt2" tx2="dk2" accent1="accent1" accent2="accent2" accent3="accent3" accent4="accent4" accent5="accent5" accent6="accent6" hlink="hlink" folHlink="folHlink"/>
  <p:sldLayoutIdLst>
    <p:sldLayoutId id="2147483655" r:id="rId1"/>
    <p:sldLayoutId id="21474836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DF44E2-2A3F-5D45-9CF4-527F217631CD}"/>
              </a:ext>
            </a:extLst>
          </p:cNvPr>
          <p:cNvSpPr>
            <a:spLocks noGrp="1"/>
          </p:cNvSpPr>
          <p:nvPr>
            <p:ph type="title"/>
          </p:nvPr>
        </p:nvSpPr>
        <p:spPr/>
        <p:txBody>
          <a:bodyPr/>
          <a:lstStyle/>
          <a:p>
            <a:r>
              <a:rPr lang="en-US" dirty="0"/>
              <a:t>Fee disputes, how to handle them and implications</a:t>
            </a:r>
          </a:p>
        </p:txBody>
      </p:sp>
      <p:sp>
        <p:nvSpPr>
          <p:cNvPr id="5" name="Text Placeholder 4">
            <a:extLst>
              <a:ext uri="{FF2B5EF4-FFF2-40B4-BE49-F238E27FC236}">
                <a16:creationId xmlns:a16="http://schemas.microsoft.com/office/drawing/2014/main" id="{5E4EE5FA-AE19-2649-BECC-D8A5F1B1F3CF}"/>
              </a:ext>
            </a:extLst>
          </p:cNvPr>
          <p:cNvSpPr>
            <a:spLocks noGrp="1"/>
          </p:cNvSpPr>
          <p:nvPr>
            <p:ph type="body" sz="quarter" idx="10"/>
          </p:nvPr>
        </p:nvSpPr>
        <p:spPr/>
        <p:txBody>
          <a:bodyPr/>
          <a:lstStyle/>
          <a:p>
            <a:r>
              <a:rPr lang="en-US" dirty="0"/>
              <a:t>A discussion for the </a:t>
            </a:r>
            <a:r>
              <a:rPr lang="en-US" dirty="0" err="1"/>
              <a:t>RiskBites</a:t>
            </a:r>
            <a:r>
              <a:rPr lang="en-US" dirty="0"/>
              <a:t> ® Club</a:t>
            </a:r>
          </a:p>
          <a:p>
            <a:r>
              <a:rPr lang="en-US" dirty="0"/>
              <a:t>12 March 2024</a:t>
            </a:r>
          </a:p>
        </p:txBody>
      </p:sp>
      <p:sp>
        <p:nvSpPr>
          <p:cNvPr id="6" name="Text Placeholder 5">
            <a:extLst>
              <a:ext uri="{FF2B5EF4-FFF2-40B4-BE49-F238E27FC236}">
                <a16:creationId xmlns:a16="http://schemas.microsoft.com/office/drawing/2014/main" id="{0CEFCD14-9A12-5C4C-AE69-11A45B832122}"/>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723103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Common mistakes made when</a:t>
            </a:r>
          </a:p>
          <a:p>
            <a:pPr algn="ctr"/>
            <a:r>
              <a:rPr lang="en-US" dirty="0"/>
              <a:t> handling fee disputes (1)</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731645"/>
            <a:ext cx="10872196" cy="4240530"/>
          </a:xfrm>
        </p:spPr>
        <p:txBody>
          <a:bodyPr/>
          <a:lstStyle/>
          <a:p>
            <a:pPr marL="342900" indent="-342900">
              <a:buFont typeface="Arial" panose="020B0604020202020204" pitchFamily="34" charset="0"/>
              <a:buChar char="•"/>
            </a:pPr>
            <a:r>
              <a:rPr lang="en-US" dirty="0"/>
              <a:t>Not identifying the root cause of the dispute (see earlier)</a:t>
            </a:r>
          </a:p>
          <a:p>
            <a:pPr marL="1028700" lvl="1" indent="-342900"/>
            <a:r>
              <a:rPr lang="en-US" dirty="0"/>
              <a:t>Is the client not paying because you haven’t given good service?</a:t>
            </a:r>
          </a:p>
          <a:p>
            <a:pPr marL="1028700" lvl="1" indent="-342900"/>
            <a:r>
              <a:rPr lang="en-US" dirty="0"/>
              <a:t>Is the client not paying because you have overcharged and not kept them advised?</a:t>
            </a:r>
          </a:p>
          <a:p>
            <a:pPr marL="1028700" lvl="1" indent="-342900"/>
            <a:r>
              <a:rPr lang="en-US" dirty="0"/>
              <a:t>Look at the time records! And the narratives!</a:t>
            </a:r>
          </a:p>
          <a:p>
            <a:pPr marL="342900" indent="-342900">
              <a:buFont typeface="Arial" panose="020B0604020202020204" pitchFamily="34" charset="0"/>
              <a:buChar char="•"/>
            </a:pPr>
            <a:r>
              <a:rPr lang="en-US" dirty="0"/>
              <a:t>Premature action!</a:t>
            </a:r>
          </a:p>
          <a:p>
            <a:pPr marL="1028700" lvl="1" indent="-342900"/>
            <a:r>
              <a:rPr lang="en-US" dirty="0"/>
              <a:t>Lack of joined up thinking in the firm</a:t>
            </a:r>
          </a:p>
          <a:p>
            <a:pPr marL="1028700" lvl="1" indent="-342900"/>
            <a:r>
              <a:rPr lang="en-US" dirty="0"/>
              <a:t>Can we assuage client’s concerns?</a:t>
            </a:r>
          </a:p>
          <a:p>
            <a:pPr marL="1028700" lvl="1" indent="-342900"/>
            <a:r>
              <a:rPr lang="en-US" dirty="0"/>
              <a:t>Have we caused a problem that can be put right?</a:t>
            </a:r>
          </a:p>
          <a:p>
            <a:pPr marL="1028700" lvl="1" indent="-342900"/>
            <a:r>
              <a:rPr lang="en-US" dirty="0"/>
              <a:t>Is an apology warranted ( if so, should insurers’ consent be obtained – see later)</a:t>
            </a:r>
          </a:p>
        </p:txBody>
      </p:sp>
    </p:spTree>
    <p:extLst>
      <p:ext uri="{BB962C8B-B14F-4D97-AF65-F5344CB8AC3E}">
        <p14:creationId xmlns:p14="http://schemas.microsoft.com/office/powerpoint/2010/main" val="2431582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88776"/>
            <a:ext cx="10872196" cy="1961965"/>
          </a:xfrm>
        </p:spPr>
        <p:txBody>
          <a:bodyPr/>
          <a:lstStyle/>
          <a:p>
            <a:pPr algn="ctr"/>
            <a:r>
              <a:rPr lang="en-US" dirty="0"/>
              <a:t>Common mistakes made when</a:t>
            </a:r>
          </a:p>
          <a:p>
            <a:pPr algn="ctr"/>
            <a:r>
              <a:rPr lang="en-US" dirty="0"/>
              <a:t> handling fee disputes (2)</a:t>
            </a:r>
            <a:endParaRPr lang="en-GB" dirty="0"/>
          </a:p>
          <a:p>
            <a:pPr algn="ct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731645"/>
            <a:ext cx="10872196" cy="4240530"/>
          </a:xfrm>
        </p:spPr>
        <p:txBody>
          <a:bodyPr/>
          <a:lstStyle/>
          <a:p>
            <a:pPr marL="342900" indent="-342900">
              <a:buFont typeface="Arial" panose="020B0604020202020204" pitchFamily="34" charset="0"/>
              <a:buChar char="•"/>
            </a:pPr>
            <a:r>
              <a:rPr lang="en-US" dirty="0"/>
              <a:t>Issuing without thought for the consequences</a:t>
            </a:r>
          </a:p>
          <a:p>
            <a:pPr marL="1028700" lvl="1" indent="-342900"/>
            <a:r>
              <a:rPr lang="en-US" dirty="0"/>
              <a:t>Will/can the client pay?</a:t>
            </a:r>
          </a:p>
          <a:p>
            <a:pPr marL="1028700" lvl="1" indent="-342900"/>
            <a:r>
              <a:rPr lang="en-US" dirty="0"/>
              <a:t>Will the client counter claim? Are you vulnerable to a claim for negligence? </a:t>
            </a:r>
          </a:p>
          <a:p>
            <a:pPr marL="1028700" lvl="1" indent="-342900"/>
            <a:r>
              <a:rPr lang="en-US" dirty="0"/>
              <a:t>Is your engagement letter/retainer evidence and evidence of entitlement to fees solid?</a:t>
            </a:r>
          </a:p>
          <a:p>
            <a:pPr marL="342900" indent="-342900">
              <a:buFont typeface="Arial" panose="020B0604020202020204" pitchFamily="34" charset="0"/>
              <a:buChar char="•"/>
            </a:pPr>
            <a:r>
              <a:rPr lang="en-US" dirty="0"/>
              <a:t>Settling inappropriately</a:t>
            </a:r>
          </a:p>
          <a:p>
            <a:pPr marL="1028700" lvl="1" indent="-342900"/>
            <a:r>
              <a:rPr lang="en-US" dirty="0"/>
              <a:t>Inadvertent and unintended admissions</a:t>
            </a:r>
          </a:p>
          <a:p>
            <a:pPr marL="1028700" lvl="1" indent="-342900"/>
            <a:r>
              <a:rPr lang="en-US" dirty="0"/>
              <a:t>Admissions (unintended or otherwise) without insurers’ consent</a:t>
            </a:r>
          </a:p>
          <a:p>
            <a:pPr marL="1028700" lvl="1" indent="-342900"/>
            <a:r>
              <a:rPr lang="en-US" dirty="0"/>
              <a:t>Wider impact than intended (</a:t>
            </a:r>
            <a:r>
              <a:rPr lang="en-US" dirty="0" err="1"/>
              <a:t>eg</a:t>
            </a:r>
            <a:r>
              <a:rPr lang="en-US" dirty="0"/>
              <a:t> admitting delay but not thinking of wider consequences)</a:t>
            </a: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542165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65371"/>
            <a:ext cx="10872196" cy="651752"/>
          </a:xfrm>
        </p:spPr>
        <p:txBody>
          <a:bodyPr/>
          <a:lstStyle/>
          <a:p>
            <a:pPr algn="r"/>
            <a:r>
              <a:rPr lang="en-US" dirty="0"/>
              <a:t>Tips to avoid unintended consequences</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817124"/>
            <a:ext cx="10872196" cy="5155052"/>
          </a:xfrm>
        </p:spPr>
        <p:txBody>
          <a:bodyPr/>
          <a:lstStyle/>
          <a:p>
            <a:pPr marL="342900" indent="-342900">
              <a:buFont typeface="Arial" panose="020B0604020202020204" pitchFamily="34" charset="0"/>
              <a:buChar char="•"/>
            </a:pPr>
            <a:r>
              <a:rPr lang="en-US" dirty="0"/>
              <a:t>Be alive to the risks you face</a:t>
            </a:r>
          </a:p>
          <a:p>
            <a:pPr marL="1028700" lvl="1" indent="-342900"/>
            <a:r>
              <a:rPr lang="en-US" dirty="0"/>
              <a:t>Is your evidence of entitlement to fees solid before you start? </a:t>
            </a:r>
          </a:p>
          <a:p>
            <a:pPr marL="1028700" lvl="1" indent="-342900"/>
            <a:r>
              <a:rPr lang="en-US" dirty="0"/>
              <a:t>Review your engagement letter/ retainer documents and fee agreements</a:t>
            </a:r>
          </a:p>
          <a:p>
            <a:pPr marL="1028700" lvl="1" indent="-342900"/>
            <a:r>
              <a:rPr lang="en-US" dirty="0"/>
              <a:t>Check whether you have exceeded the agreed fee!</a:t>
            </a:r>
          </a:p>
          <a:p>
            <a:pPr marL="1028700" lvl="1" indent="-342900"/>
            <a:r>
              <a:rPr lang="en-US" dirty="0"/>
              <a:t>Do you have evidence that the fee was agreed?</a:t>
            </a:r>
          </a:p>
          <a:p>
            <a:pPr marL="342900" indent="-342900">
              <a:buFont typeface="Arial" panose="020B0604020202020204" pitchFamily="34" charset="0"/>
              <a:buChar char="•"/>
            </a:pPr>
            <a:r>
              <a:rPr lang="en-US" dirty="0"/>
              <a:t>Settlements on commercial grounds</a:t>
            </a:r>
          </a:p>
          <a:p>
            <a:pPr marL="1028700" lvl="1" indent="-342900"/>
            <a:r>
              <a:rPr lang="en-US" dirty="0"/>
              <a:t>If you are going to settle for commercial reasons, then make sure the agreement is clear that you are not admitting any errors. </a:t>
            </a:r>
          </a:p>
          <a:p>
            <a:pPr marL="1028700" lvl="1" indent="-342900"/>
            <a:r>
              <a:rPr lang="en-US" dirty="0"/>
              <a:t>Client to be advised they should take legal advice- </a:t>
            </a:r>
          </a:p>
          <a:p>
            <a:pPr marL="1485900" lvl="2" indent="-342900"/>
            <a:r>
              <a:rPr lang="en-US" dirty="0"/>
              <a:t>to be effective if you want to include a ‘full and final’ settlement of their negligence claims</a:t>
            </a:r>
          </a:p>
          <a:p>
            <a:pPr marL="1485900" lvl="2" indent="-342900"/>
            <a:r>
              <a:rPr lang="en-US" dirty="0"/>
              <a:t>And to be fair to the client</a:t>
            </a:r>
          </a:p>
          <a:p>
            <a:pPr marL="1028700" lvl="1" indent="-342900"/>
            <a:r>
              <a:rPr lang="en-US" dirty="0"/>
              <a:t>Take legal advice on how to draft the settlement. </a:t>
            </a:r>
          </a:p>
          <a:p>
            <a:pPr marL="342900" indent="-342900">
              <a:buFont typeface="Arial" panose="020B0604020202020204" pitchFamily="34" charset="0"/>
              <a:buChar char="•"/>
            </a:pPr>
            <a:r>
              <a:rPr lang="en-US" dirty="0"/>
              <a:t>Policy issues</a:t>
            </a:r>
          </a:p>
          <a:p>
            <a:pPr marL="1028700" lvl="1" indent="-342900"/>
            <a:r>
              <a:rPr lang="en-US" dirty="0"/>
              <a:t>If any hint of a claim- by client or you are aware of a circumstance, get your settlement approved by insurers</a:t>
            </a:r>
            <a:endParaRPr lang="en-GB" dirty="0"/>
          </a:p>
        </p:txBody>
      </p:sp>
    </p:spTree>
    <p:extLst>
      <p:ext uri="{BB962C8B-B14F-4D97-AF65-F5344CB8AC3E}">
        <p14:creationId xmlns:p14="http://schemas.microsoft.com/office/powerpoint/2010/main" val="2146568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840AF-E780-B07C-BF2E-1639603FEE1D}"/>
              </a:ext>
            </a:extLst>
          </p:cNvPr>
          <p:cNvSpPr>
            <a:spLocks noGrp="1"/>
          </p:cNvSpPr>
          <p:nvPr>
            <p:ph type="title"/>
          </p:nvPr>
        </p:nvSpPr>
        <p:spPr>
          <a:xfrm>
            <a:off x="3556000" y="853440"/>
            <a:ext cx="7680960" cy="4353042"/>
          </a:xfrm>
        </p:spPr>
        <p:txBody>
          <a:bodyPr lIns="91440" tIns="45720" rIns="91440" bIns="45720" anchor="b"/>
          <a:lstStyle/>
          <a:p>
            <a:pPr>
              <a:spcBef>
                <a:spcPts val="1000"/>
              </a:spcBef>
            </a:pPr>
            <a:br>
              <a:rPr lang="en-US" sz="5400" dirty="0">
                <a:solidFill>
                  <a:schemeClr val="bg1"/>
                </a:solidFill>
              </a:rPr>
            </a:br>
            <a:br>
              <a:rPr lang="en-US" sz="5400" dirty="0">
                <a:solidFill>
                  <a:schemeClr val="bg1"/>
                </a:solidFill>
              </a:rPr>
            </a:br>
            <a:r>
              <a:rPr lang="en-US" sz="5400" dirty="0"/>
              <a:t>Fee Disputes, how to handle them and their implications- Any Questions?</a:t>
            </a:r>
            <a:br>
              <a:rPr lang="en-US" sz="5400" dirty="0"/>
            </a:br>
            <a:endParaRPr lang="en-US" sz="5400" dirty="0">
              <a:solidFill>
                <a:schemeClr val="bg1"/>
              </a:solidFill>
            </a:endParaRPr>
          </a:p>
        </p:txBody>
      </p:sp>
      <p:sp>
        <p:nvSpPr>
          <p:cNvPr id="3" name="Text Placeholder 2">
            <a:extLst>
              <a:ext uri="{FF2B5EF4-FFF2-40B4-BE49-F238E27FC236}">
                <a16:creationId xmlns:a16="http://schemas.microsoft.com/office/drawing/2014/main" id="{111D866F-AC36-B616-9606-8E4273A98877}"/>
              </a:ext>
            </a:extLst>
          </p:cNvPr>
          <p:cNvSpPr>
            <a:spLocks noGrp="1"/>
          </p:cNvSpPr>
          <p:nvPr>
            <p:ph type="body" sz="quarter" idx="10"/>
          </p:nvPr>
        </p:nvSpPr>
        <p:spPr>
          <a:xfrm>
            <a:off x="294640" y="1534160"/>
            <a:ext cx="2827018" cy="3139440"/>
          </a:xfrm>
        </p:spPr>
        <p:txBody>
          <a:bodyPr/>
          <a:lstStyle/>
          <a:p>
            <a:pPr algn="just"/>
            <a:r>
              <a:rPr lang="en-US" sz="1400" b="1" dirty="0">
                <a:latin typeface="Calibri" panose="020F0502020204030204" pitchFamily="34" charset="0"/>
                <a:ea typeface="+mj-lt"/>
                <a:cs typeface="Calibri" panose="020F0502020204030204" pitchFamily="34" charset="0"/>
              </a:rPr>
              <a:t>Disclaimer</a:t>
            </a:r>
            <a:br>
              <a:rPr lang="en-US" sz="1400" dirty="0">
                <a:latin typeface="Calibri" panose="020F0502020204030204" pitchFamily="34" charset="0"/>
                <a:ea typeface="+mj-lt"/>
                <a:cs typeface="Calibri" panose="020F0502020204030204" pitchFamily="34" charset="0"/>
              </a:rPr>
            </a:br>
            <a:r>
              <a:rPr lang="en-US" sz="1400" b="1" dirty="0">
                <a:solidFill>
                  <a:schemeClr val="tx1"/>
                </a:solidFill>
                <a:latin typeface="Calibri" panose="020F0502020204030204" pitchFamily="34" charset="0"/>
                <a:ea typeface="+mj-lt"/>
                <a:cs typeface="Calibri" panose="020F0502020204030204" pitchFamily="34" charset="0"/>
              </a:rPr>
              <a:t>.</a:t>
            </a:r>
            <a:br>
              <a:rPr lang="en-US" sz="1400" dirty="0">
                <a:latin typeface="Calibri" panose="020F0502020204030204" pitchFamily="34" charset="0"/>
                <a:ea typeface="+mj-lt"/>
                <a:cs typeface="Calibri" panose="020F0502020204030204" pitchFamily="34" charset="0"/>
              </a:rPr>
            </a:br>
            <a:r>
              <a:rPr lang="en-US" sz="1400" b="1" dirty="0">
                <a:latin typeface="Calibri" panose="020F0502020204030204" pitchFamily="34" charset="0"/>
                <a:cs typeface="Calibri" panose="020F0502020204030204" pitchFamily="34" charset="0"/>
              </a:rPr>
              <a:t>Please note that the information contained in this presentation is provided for general informational purposes only. It does not constitute any form of legal or other professional advice, and you should not use it as a substitute for advice tailored to your specific circumstances. </a:t>
            </a:r>
            <a:endParaRPr lang="en-US" sz="1400" dirty="0">
              <a:latin typeface="Calibri" panose="020F0502020204030204" pitchFamily="34" charset="0"/>
              <a:ea typeface="+mj-lt"/>
              <a:cs typeface="Calibri" panose="020F0502020204030204" pitchFamily="34" charset="0"/>
            </a:endParaRPr>
          </a:p>
          <a:p>
            <a:pPr algn="just"/>
            <a:r>
              <a:rPr lang="en-US" sz="1400" b="1" dirty="0">
                <a:latin typeface="Calibri" panose="020F0502020204030204" pitchFamily="34" charset="0"/>
                <a:cs typeface="Calibri" panose="020F0502020204030204" pitchFamily="34" charset="0"/>
              </a:rPr>
              <a:t>We disclaim all and any liability for any actions you take (or omit to take) in reliance upon the contents of this presentation. </a:t>
            </a:r>
            <a:endParaRPr lang="en-US" sz="1400" dirty="0">
              <a:latin typeface="Calibri" panose="020F0502020204030204" pitchFamily="34" charset="0"/>
              <a:ea typeface="+mj-lt"/>
              <a:cs typeface="Calibri" panose="020F0502020204030204" pitchFamily="34" charset="0"/>
            </a:endParaRPr>
          </a:p>
          <a:p>
            <a:pPr algn="just"/>
            <a:r>
              <a:rPr lang="en-US" sz="1400" b="1" dirty="0">
                <a:latin typeface="Calibri" panose="020F0502020204030204" pitchFamily="34" charset="0"/>
                <a:ea typeface="+mj-lt"/>
                <a:cs typeface="Calibri" panose="020F0502020204030204" pitchFamily="34" charset="0"/>
              </a:rPr>
              <a:t>Our contact details are below should you wish us to contact us for professional advice.</a:t>
            </a:r>
          </a:p>
          <a:p>
            <a:pPr algn="just"/>
            <a:r>
              <a:rPr lang="en-US" sz="1600" b="1" dirty="0">
                <a:latin typeface="Calibri" panose="020F0502020204030204" pitchFamily="34" charset="0"/>
                <a:ea typeface="+mj-lt"/>
                <a:cs typeface="Calibri" panose="020F0502020204030204" pitchFamily="34" charset="0"/>
              </a:rPr>
              <a:t>Risk@kareneckstein.co.uk-07973627039</a:t>
            </a:r>
            <a:endParaRPr lang="en-GB" sz="1600" dirty="0">
              <a:latin typeface="Calibri" panose="020F0502020204030204" pitchFamily="34" charset="0"/>
              <a:cs typeface="Calibri" panose="020F0502020204030204" pitchFamily="34" charset="0"/>
            </a:endParaRPr>
          </a:p>
        </p:txBody>
      </p:sp>
      <p:sp>
        <p:nvSpPr>
          <p:cNvPr id="4" name="Text Placeholder 3">
            <a:extLst>
              <a:ext uri="{FF2B5EF4-FFF2-40B4-BE49-F238E27FC236}">
                <a16:creationId xmlns:a16="http://schemas.microsoft.com/office/drawing/2014/main" id="{35E83E26-972B-28AF-B079-EA26C8DEFE1E}"/>
              </a:ext>
            </a:extLst>
          </p:cNvPr>
          <p:cNvSpPr>
            <a:spLocks noGrp="1"/>
          </p:cNvSpPr>
          <p:nvPr>
            <p:ph type="body" sz="quarter" idx="11"/>
          </p:nvPr>
        </p:nvSpPr>
        <p:spPr/>
        <p:txBody>
          <a:bodyPr/>
          <a:lstStyle/>
          <a:p>
            <a:r>
              <a:rPr lang="en-US" dirty="0"/>
              <a:t>Karen Eckstein</a:t>
            </a:r>
          </a:p>
          <a:p>
            <a:r>
              <a:rPr lang="en-US" dirty="0"/>
              <a:t>LLB, CTA, Cert IRM</a:t>
            </a:r>
            <a:endParaRPr lang="en-GB" dirty="0"/>
          </a:p>
        </p:txBody>
      </p:sp>
    </p:spTree>
    <p:extLst>
      <p:ext uri="{BB962C8B-B14F-4D97-AF65-F5344CB8AC3E}">
        <p14:creationId xmlns:p14="http://schemas.microsoft.com/office/powerpoint/2010/main" val="1238653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Fee Disputes</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731645"/>
            <a:ext cx="10872196" cy="4240530"/>
          </a:xfrm>
        </p:spPr>
        <p:txBody>
          <a:bodyPr/>
          <a:lstStyle/>
          <a:p>
            <a:pPr marL="342900" indent="-342900">
              <a:buFont typeface="Arial" panose="020B0604020202020204" pitchFamily="34" charset="0"/>
              <a:buChar char="•"/>
            </a:pPr>
            <a:r>
              <a:rPr lang="en-US" dirty="0"/>
              <a:t>How they can arise</a:t>
            </a:r>
          </a:p>
          <a:p>
            <a:pPr marL="342900" indent="-342900">
              <a:buFont typeface="Arial" panose="020B0604020202020204" pitchFamily="34" charset="0"/>
              <a:buChar char="•"/>
            </a:pPr>
            <a:r>
              <a:rPr lang="en-US" dirty="0"/>
              <a:t>How we can prevent them</a:t>
            </a:r>
          </a:p>
          <a:p>
            <a:pPr marL="342900" indent="-342900">
              <a:buFont typeface="Arial" panose="020B0604020202020204" pitchFamily="34" charset="0"/>
              <a:buChar char="•"/>
            </a:pPr>
            <a:r>
              <a:rPr lang="en-US" dirty="0"/>
              <a:t>Consequences of chasing unpaid fees</a:t>
            </a:r>
          </a:p>
          <a:p>
            <a:pPr marL="342900" indent="-342900">
              <a:buFont typeface="Arial" panose="020B0604020202020204" pitchFamily="34" charset="0"/>
              <a:buChar char="•"/>
            </a:pPr>
            <a:r>
              <a:rPr lang="en-US" dirty="0"/>
              <a:t>Implications of fee disputes</a:t>
            </a:r>
          </a:p>
          <a:p>
            <a:pPr marL="342900" indent="-342900">
              <a:buFont typeface="Arial" panose="020B0604020202020204" pitchFamily="34" charset="0"/>
              <a:buChar char="•"/>
            </a:pPr>
            <a:r>
              <a:rPr lang="en-US" dirty="0"/>
              <a:t>Common errors made in handling fee disputes</a:t>
            </a:r>
          </a:p>
          <a:p>
            <a:pPr marL="342900" indent="-342900">
              <a:buFont typeface="Arial" panose="020B0604020202020204" pitchFamily="34" charset="0"/>
              <a:buChar char="•"/>
            </a:pPr>
            <a:r>
              <a:rPr lang="en-US" dirty="0"/>
              <a:t>How to handle fee disputes and prevent unintended consequences</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222235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How do fee disputes arise?</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731645"/>
            <a:ext cx="10872196" cy="4240530"/>
          </a:xfrm>
        </p:spPr>
        <p:txBody>
          <a:bodyPr/>
          <a:lstStyle/>
          <a:p>
            <a:pPr marL="342900" indent="-342900">
              <a:buFont typeface="Arial" panose="020B0604020202020204" pitchFamily="34" charset="0"/>
              <a:buChar char="•"/>
            </a:pPr>
            <a:r>
              <a:rPr lang="en-US" dirty="0"/>
              <a:t>Fee overrun-more than quote/estimate</a:t>
            </a:r>
          </a:p>
          <a:p>
            <a:pPr marL="342900" indent="-342900">
              <a:buFont typeface="Arial" panose="020B0604020202020204" pitchFamily="34" charset="0"/>
              <a:buChar char="•"/>
            </a:pPr>
            <a:r>
              <a:rPr lang="en-US" dirty="0"/>
              <a:t>Service issues- not errors</a:t>
            </a:r>
          </a:p>
          <a:p>
            <a:pPr marL="342900" indent="-342900">
              <a:buFont typeface="Arial" panose="020B0604020202020204" pitchFamily="34" charset="0"/>
              <a:buChar char="•"/>
            </a:pPr>
            <a:r>
              <a:rPr lang="en-US" dirty="0"/>
              <a:t>Service issues- errors</a:t>
            </a:r>
          </a:p>
          <a:p>
            <a:pPr marL="342900" indent="-342900">
              <a:buFont typeface="Arial" panose="020B0604020202020204" pitchFamily="34" charset="0"/>
              <a:buChar char="•"/>
            </a:pPr>
            <a:r>
              <a:rPr lang="en-US" dirty="0"/>
              <a:t>Fee overrun- additional work</a:t>
            </a:r>
          </a:p>
          <a:p>
            <a:pPr marL="342900" indent="-342900">
              <a:buFont typeface="Arial" panose="020B0604020202020204" pitchFamily="34" charset="0"/>
              <a:buChar char="•"/>
            </a:pPr>
            <a:r>
              <a:rPr lang="en-US" dirty="0"/>
              <a:t>Difficult client</a:t>
            </a:r>
          </a:p>
          <a:p>
            <a:pPr marL="342900" indent="-342900">
              <a:buFont typeface="Arial" panose="020B0604020202020204" pitchFamily="34" charset="0"/>
              <a:buChar char="•"/>
            </a:pPr>
            <a:r>
              <a:rPr lang="en-US" dirty="0"/>
              <a:t>Failure to pay/client cashflow issues </a:t>
            </a:r>
            <a:r>
              <a:rPr lang="en-US" dirty="0" err="1"/>
              <a:t>etc</a:t>
            </a:r>
            <a:endParaRPr lang="en-GB" dirty="0"/>
          </a:p>
        </p:txBody>
      </p:sp>
    </p:spTree>
    <p:extLst>
      <p:ext uri="{BB962C8B-B14F-4D97-AF65-F5344CB8AC3E}">
        <p14:creationId xmlns:p14="http://schemas.microsoft.com/office/powerpoint/2010/main" val="330456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757058" y="1025305"/>
            <a:ext cx="10872196" cy="437846"/>
          </a:xfrm>
        </p:spPr>
        <p:txBody>
          <a:bodyPr/>
          <a:lstStyle/>
          <a:p>
            <a:pPr algn="ctr"/>
            <a:r>
              <a:rPr lang="en-US" dirty="0"/>
              <a:t>How can fee disputes be avoided (1)</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775533"/>
            <a:ext cx="10872196" cy="4196641"/>
          </a:xfrm>
        </p:spPr>
        <p:txBody>
          <a:bodyPr/>
          <a:lstStyle/>
          <a:p>
            <a:pPr marL="342900" indent="-342900">
              <a:buFont typeface="Arial" panose="020B0604020202020204" pitchFamily="34" charset="0"/>
              <a:buChar char="•"/>
            </a:pPr>
            <a:r>
              <a:rPr lang="en-US" dirty="0"/>
              <a:t>Fee overruns</a:t>
            </a:r>
          </a:p>
          <a:p>
            <a:pPr marL="1028700" lvl="1" indent="-342900"/>
            <a:r>
              <a:rPr lang="en-US" dirty="0"/>
              <a:t>Fee alert at 75%</a:t>
            </a:r>
          </a:p>
          <a:p>
            <a:pPr marL="1028700" lvl="1" indent="-342900"/>
            <a:r>
              <a:rPr lang="en-US" dirty="0"/>
              <a:t>Why are you not where you expected to be?</a:t>
            </a:r>
          </a:p>
          <a:p>
            <a:pPr marL="342900" indent="-342900">
              <a:buFont typeface="Arial" panose="020B0604020202020204" pitchFamily="34" charset="0"/>
              <a:buChar char="•"/>
            </a:pPr>
            <a:r>
              <a:rPr lang="en-US" dirty="0"/>
              <a:t>Service issues- not errors</a:t>
            </a:r>
          </a:p>
          <a:p>
            <a:pPr marL="1028700" lvl="1" indent="-342900"/>
            <a:r>
              <a:rPr lang="en-US" dirty="0"/>
              <a:t>Failure to respond</a:t>
            </a:r>
          </a:p>
          <a:p>
            <a:pPr marL="1485900" lvl="2" indent="-342900"/>
            <a:r>
              <a:rPr lang="en-US" dirty="0"/>
              <a:t>Policy/alerts/flags</a:t>
            </a:r>
          </a:p>
          <a:p>
            <a:pPr marL="1028700" lvl="1" indent="-342900"/>
            <a:r>
              <a:rPr lang="en-US" dirty="0"/>
              <a:t>Missed deadlines (not significant/causative)</a:t>
            </a:r>
          </a:p>
          <a:p>
            <a:pPr marL="1485900" lvl="2" indent="-342900"/>
            <a:r>
              <a:rPr lang="en-US" dirty="0"/>
              <a:t>Firmwide diary system</a:t>
            </a:r>
          </a:p>
          <a:p>
            <a:pPr marL="1028700" lvl="1" indent="-342900"/>
            <a:r>
              <a:rPr lang="en-US" dirty="0"/>
              <a:t>Failure to meet expectations</a:t>
            </a:r>
          </a:p>
          <a:p>
            <a:pPr marL="1485900" lvl="2" indent="-342900"/>
            <a:r>
              <a:rPr lang="en-US" dirty="0"/>
              <a:t>Clarity of scope in engagement letter and emails/communications with client</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123331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319596"/>
            <a:ext cx="10872196" cy="1455937"/>
          </a:xfrm>
        </p:spPr>
        <p:txBody>
          <a:bodyPr/>
          <a:lstStyle/>
          <a:p>
            <a:pPr algn="ctr"/>
            <a:r>
              <a:rPr lang="en-US" dirty="0"/>
              <a:t>How can fee disputes be avoided (2)</a:t>
            </a:r>
            <a:endParaRPr lang="en-GB" dirty="0"/>
          </a:p>
          <a:p>
            <a:pPr algn="ct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039185"/>
            <a:ext cx="10960973" cy="5024263"/>
          </a:xfrm>
        </p:spPr>
        <p:txBody>
          <a:bodyPr/>
          <a:lstStyle/>
          <a:p>
            <a:pPr marL="342900" indent="-342900">
              <a:buFont typeface="Arial" panose="020B0604020202020204" pitchFamily="34" charset="0"/>
              <a:buChar char="•"/>
            </a:pPr>
            <a:r>
              <a:rPr lang="en-US" dirty="0"/>
              <a:t>Service issues- errors</a:t>
            </a:r>
          </a:p>
          <a:p>
            <a:pPr marL="1028700" lvl="1" indent="-342900"/>
            <a:r>
              <a:rPr lang="en-US" dirty="0"/>
              <a:t>Failure to respond</a:t>
            </a:r>
          </a:p>
          <a:p>
            <a:pPr marL="1485900" lvl="2" indent="-342900"/>
            <a:r>
              <a:rPr lang="en-US" dirty="0"/>
              <a:t>Policy/alerts/flags</a:t>
            </a:r>
          </a:p>
          <a:p>
            <a:pPr marL="1028700" lvl="1" indent="-342900"/>
            <a:r>
              <a:rPr lang="en-US" dirty="0"/>
              <a:t>Missed deadlines (significant/causative)</a:t>
            </a:r>
          </a:p>
          <a:p>
            <a:pPr marL="1485900" lvl="2" indent="-342900"/>
            <a:r>
              <a:rPr lang="en-US" dirty="0"/>
              <a:t>Firmwide diary system</a:t>
            </a:r>
          </a:p>
          <a:p>
            <a:pPr marL="1028700" lvl="1" indent="-342900"/>
            <a:r>
              <a:rPr lang="en-US" dirty="0"/>
              <a:t>Failure to meet expectations</a:t>
            </a:r>
          </a:p>
          <a:p>
            <a:pPr marL="1485900" lvl="2" indent="-342900"/>
            <a:r>
              <a:rPr lang="en-US" dirty="0"/>
              <a:t>Clarity of scope in engagement letter and emails/communications with client</a:t>
            </a:r>
          </a:p>
          <a:p>
            <a:pPr marL="1028700" lvl="1" indent="-342900"/>
            <a:r>
              <a:rPr lang="en-US" dirty="0"/>
              <a:t>Error (of law/process/expectation)</a:t>
            </a:r>
          </a:p>
          <a:p>
            <a:pPr marL="1485900" lvl="2" indent="-342900"/>
            <a:r>
              <a:rPr lang="en-US" dirty="0"/>
              <a:t>Process/system/training</a:t>
            </a:r>
          </a:p>
          <a:p>
            <a:pPr marL="342900" indent="-342900">
              <a:buFont typeface="Arial" panose="020B0604020202020204" pitchFamily="34" charset="0"/>
              <a:buChar char="•"/>
            </a:pPr>
            <a:r>
              <a:rPr lang="en-US" dirty="0"/>
              <a:t>Fee overrun (added work)</a:t>
            </a:r>
          </a:p>
          <a:p>
            <a:pPr marL="1028700" lvl="1" indent="-342900"/>
            <a:r>
              <a:rPr lang="en-GB" dirty="0"/>
              <a:t>Ad hoc clause/process/policy</a:t>
            </a:r>
          </a:p>
          <a:p>
            <a:pPr marL="1028700" lvl="1" indent="-342900"/>
            <a:r>
              <a:rPr lang="en-GB" dirty="0"/>
              <a:t>Audit- check that you don’t breach the 15% rule!</a:t>
            </a:r>
          </a:p>
          <a:p>
            <a:pPr marL="1028700" lvl="1" indent="-342900"/>
            <a:r>
              <a:rPr lang="en-GB" dirty="0"/>
              <a:t>Risk of “quick questions”!</a:t>
            </a:r>
          </a:p>
        </p:txBody>
      </p:sp>
    </p:spTree>
    <p:extLst>
      <p:ext uri="{BB962C8B-B14F-4D97-AF65-F5344CB8AC3E}">
        <p14:creationId xmlns:p14="http://schemas.microsoft.com/office/powerpoint/2010/main" val="1432386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719091"/>
            <a:ext cx="10872196" cy="1012554"/>
          </a:xfrm>
        </p:spPr>
        <p:txBody>
          <a:bodyPr/>
          <a:lstStyle/>
          <a:p>
            <a:pPr algn="ctr"/>
            <a:r>
              <a:rPr lang="en-US" dirty="0"/>
              <a:t>How can fee disputes be avoided (3)</a:t>
            </a:r>
            <a:endParaRPr lang="en-GB" dirty="0"/>
          </a:p>
          <a:p>
            <a:pPr algn="ct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731645"/>
            <a:ext cx="10872196" cy="4240530"/>
          </a:xfrm>
        </p:spPr>
        <p:txBody>
          <a:bodyPr/>
          <a:lstStyle/>
          <a:p>
            <a:pPr marL="342900" indent="-342900">
              <a:buFont typeface="Arial" panose="020B0604020202020204" pitchFamily="34" charset="0"/>
              <a:buChar char="•"/>
            </a:pPr>
            <a:r>
              <a:rPr lang="en-US" dirty="0"/>
              <a:t>Difficult Client</a:t>
            </a:r>
          </a:p>
          <a:p>
            <a:pPr marL="1028700" lvl="1" indent="-342900"/>
            <a:r>
              <a:rPr lang="en-US" dirty="0"/>
              <a:t>Do you want to act for them?</a:t>
            </a:r>
          </a:p>
          <a:p>
            <a:pPr marL="1028700" lvl="1" indent="-342900"/>
            <a:r>
              <a:rPr lang="en-US" dirty="0"/>
              <a:t>Are they cost effective?</a:t>
            </a:r>
          </a:p>
          <a:p>
            <a:pPr marL="1028700" lvl="1" indent="-342900"/>
            <a:r>
              <a:rPr lang="en-US" dirty="0"/>
              <a:t>Think about why they are difficult</a:t>
            </a:r>
          </a:p>
          <a:p>
            <a:pPr marL="1028700" lvl="1" indent="-342900"/>
            <a:r>
              <a:rPr lang="en-US" dirty="0"/>
              <a:t>Is being difficult their “modus operandi”?</a:t>
            </a:r>
          </a:p>
          <a:p>
            <a:pPr marL="1028700" lvl="1" indent="-342900"/>
            <a:r>
              <a:rPr lang="en-US" dirty="0"/>
              <a:t>Why have they come to you?</a:t>
            </a:r>
          </a:p>
          <a:p>
            <a:pPr marL="342900" indent="-342900">
              <a:buFont typeface="Arial" panose="020B0604020202020204" pitchFamily="34" charset="0"/>
              <a:buChar char="•"/>
            </a:pPr>
            <a:r>
              <a:rPr lang="en-US" dirty="0"/>
              <a:t>Failure to pay/client cashflow issues etc.</a:t>
            </a:r>
          </a:p>
          <a:p>
            <a:pPr marL="1028700" lvl="1" indent="-342900"/>
            <a:r>
              <a:rPr lang="en-US" dirty="0"/>
              <a:t>Payment in advance</a:t>
            </a:r>
          </a:p>
          <a:p>
            <a:pPr marL="1028700" lvl="1" indent="-342900"/>
            <a:r>
              <a:rPr lang="en-US" dirty="0"/>
              <a:t>Monthly billing</a:t>
            </a:r>
          </a:p>
          <a:p>
            <a:pPr marL="1028700" lvl="1" indent="-342900"/>
            <a:r>
              <a:rPr lang="en-US" dirty="0"/>
              <a:t>“cant incur more </a:t>
            </a:r>
            <a:r>
              <a:rPr lang="en-US" dirty="0" err="1"/>
              <a:t>wip</a:t>
            </a:r>
            <a:r>
              <a:rPr lang="en-US" dirty="0"/>
              <a:t> until bill paid” (if permitted)</a:t>
            </a:r>
          </a:p>
          <a:p>
            <a:pPr marL="1028700" lvl="1" indent="-342900"/>
            <a:r>
              <a:rPr lang="en-US" dirty="0"/>
              <a:t>Why have they changed firms to come to you? (if out of sync)</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1640818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68676"/>
            <a:ext cx="10872196" cy="717149"/>
          </a:xfrm>
        </p:spPr>
        <p:txBody>
          <a:bodyPr/>
          <a:lstStyle/>
          <a:p>
            <a:pPr algn="ctr"/>
            <a:r>
              <a:rPr lang="en-US" dirty="0"/>
              <a:t>Consequences of chasing unpaid fees</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885826"/>
            <a:ext cx="10872196" cy="5086350"/>
          </a:xfrm>
        </p:spPr>
        <p:txBody>
          <a:bodyPr/>
          <a:lstStyle/>
          <a:p>
            <a:pPr marL="342900" indent="-342900">
              <a:buFont typeface="Arial" panose="020B0604020202020204" pitchFamily="34" charset="0"/>
              <a:buChar char="•"/>
            </a:pPr>
            <a:r>
              <a:rPr lang="en-US" dirty="0"/>
              <a:t>Client pays in full</a:t>
            </a:r>
          </a:p>
          <a:p>
            <a:pPr marL="1028700" lvl="1" indent="-342900"/>
            <a:r>
              <a:rPr lang="en-US" dirty="0"/>
              <a:t>Relationship damaged to an extent?</a:t>
            </a:r>
          </a:p>
          <a:p>
            <a:pPr marL="1028700" lvl="1" indent="-342900"/>
            <a:r>
              <a:rPr lang="en-US" dirty="0"/>
              <a:t>Agree time to pay if cashflow cause of unpaid fee</a:t>
            </a:r>
          </a:p>
          <a:p>
            <a:pPr marL="342900" indent="-342900">
              <a:buFont typeface="Arial" panose="020B0604020202020204" pitchFamily="34" charset="0"/>
              <a:buChar char="•"/>
            </a:pPr>
            <a:r>
              <a:rPr lang="en-US" dirty="0"/>
              <a:t>Client doesn’t pay</a:t>
            </a:r>
          </a:p>
          <a:p>
            <a:pPr marL="1028700" lvl="1" indent="-342900"/>
            <a:r>
              <a:rPr lang="en-US" dirty="0"/>
              <a:t>Discussion and agree a deal ( see later)</a:t>
            </a:r>
          </a:p>
          <a:p>
            <a:pPr marL="342900" indent="-342900">
              <a:buFont typeface="Arial" panose="020B0604020202020204" pitchFamily="34" charset="0"/>
              <a:buChar char="•"/>
            </a:pPr>
            <a:r>
              <a:rPr lang="en-US" dirty="0"/>
              <a:t>Client doesn’t pay</a:t>
            </a:r>
          </a:p>
          <a:p>
            <a:pPr marL="1028700" lvl="1" indent="-342900"/>
            <a:r>
              <a:rPr lang="en-US" dirty="0"/>
              <a:t>You decide not to pursue it</a:t>
            </a:r>
          </a:p>
          <a:p>
            <a:pPr marL="342900" indent="-342900">
              <a:buFont typeface="Arial" panose="020B0604020202020204" pitchFamily="34" charset="0"/>
              <a:buChar char="•"/>
            </a:pPr>
            <a:r>
              <a:rPr lang="en-US" dirty="0"/>
              <a:t>Client doesn’t pay</a:t>
            </a:r>
          </a:p>
          <a:p>
            <a:pPr marL="1028700" lvl="1" indent="-342900"/>
            <a:r>
              <a:rPr lang="en-US" dirty="0"/>
              <a:t>You decide to pursue it and win</a:t>
            </a:r>
          </a:p>
          <a:p>
            <a:pPr marL="1485900" lvl="2" indent="-342900"/>
            <a:r>
              <a:rPr lang="en-US" dirty="0"/>
              <a:t>Do you recover (has the client got the money?)</a:t>
            </a:r>
          </a:p>
          <a:p>
            <a:pPr marL="1028700" lvl="1" indent="-342900"/>
            <a:r>
              <a:rPr lang="en-US" dirty="0"/>
              <a:t>You decide to pursue it and client defends with a professional negligence counterclaim</a:t>
            </a:r>
          </a:p>
          <a:p>
            <a:pPr marL="1485900" lvl="2" indent="-342900"/>
            <a:r>
              <a:rPr lang="en-US" dirty="0"/>
              <a:t>Time consuming, costly, impact on your insurance</a:t>
            </a:r>
          </a:p>
          <a:p>
            <a:pPr marL="1028700" lvl="1" indent="-342900"/>
            <a:r>
              <a:rPr lang="en-US" dirty="0"/>
              <a:t>You decide to pursue it and client defends with a contract/quantum </a:t>
            </a:r>
            <a:r>
              <a:rPr lang="en-US" dirty="0" err="1"/>
              <a:t>defence</a:t>
            </a:r>
            <a:endParaRPr lang="en-US" dirty="0"/>
          </a:p>
          <a:p>
            <a:pPr marL="1485900" lvl="2" indent="-342900"/>
            <a:r>
              <a:rPr lang="en-US" dirty="0"/>
              <a:t>Time consuming and costly</a:t>
            </a:r>
          </a:p>
          <a:p>
            <a:pPr marL="1943100" lvl="3" indent="-342900"/>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964858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
            <a:ext cx="10872196" cy="816746"/>
          </a:xfrm>
        </p:spPr>
        <p:txBody>
          <a:bodyPr/>
          <a:lstStyle/>
          <a:p>
            <a:pPr algn="ctr"/>
            <a:r>
              <a:rPr lang="en-US" dirty="0"/>
              <a:t>Implications of fee dispute</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896645"/>
            <a:ext cx="10872196" cy="5075530"/>
          </a:xfrm>
        </p:spPr>
        <p:txBody>
          <a:bodyPr/>
          <a:lstStyle/>
          <a:p>
            <a:pPr marL="342900" indent="-342900">
              <a:buFont typeface="Arial" panose="020B0604020202020204" pitchFamily="34" charset="0"/>
              <a:buChar char="•"/>
            </a:pPr>
            <a:r>
              <a:rPr lang="en-US" dirty="0"/>
              <a:t>Unhappy client</a:t>
            </a:r>
          </a:p>
          <a:p>
            <a:pPr marL="1028700" lvl="1" indent="-342900"/>
            <a:r>
              <a:rPr lang="en-US" dirty="0"/>
              <a:t>Time spent resolving </a:t>
            </a:r>
          </a:p>
          <a:p>
            <a:pPr marL="342900" indent="-342900">
              <a:buFont typeface="Arial" panose="020B0604020202020204" pitchFamily="34" charset="0"/>
              <a:buChar char="•"/>
            </a:pPr>
            <a:r>
              <a:rPr lang="en-US" dirty="0"/>
              <a:t>Reputational issues</a:t>
            </a:r>
          </a:p>
          <a:p>
            <a:pPr marL="1028700" lvl="1" indent="-342900"/>
            <a:r>
              <a:rPr lang="en-US" dirty="0"/>
              <a:t>Client won’t recommend you to others</a:t>
            </a:r>
          </a:p>
          <a:p>
            <a:pPr marL="1028700" lvl="1" indent="-342900"/>
            <a:r>
              <a:rPr lang="en-US" dirty="0"/>
              <a:t>Lost income streams</a:t>
            </a:r>
          </a:p>
          <a:p>
            <a:pPr marL="342900" indent="-342900">
              <a:buFont typeface="Arial" panose="020B0604020202020204" pitchFamily="34" charset="0"/>
              <a:buChar char="•"/>
            </a:pPr>
            <a:r>
              <a:rPr lang="en-US" dirty="0"/>
              <a:t>Cashflow/income issues</a:t>
            </a:r>
          </a:p>
          <a:p>
            <a:pPr marL="1028700" lvl="1" indent="-342900"/>
            <a:r>
              <a:rPr lang="en-US" dirty="0"/>
              <a:t>Impact on budgets and forecast incomes</a:t>
            </a:r>
          </a:p>
          <a:p>
            <a:pPr marL="342900" indent="-342900">
              <a:buFont typeface="Arial" panose="020B0604020202020204" pitchFamily="34" charset="0"/>
              <a:buChar char="•"/>
            </a:pPr>
            <a:r>
              <a:rPr lang="en-US" dirty="0"/>
              <a:t>Prompted professional negligence issues</a:t>
            </a:r>
          </a:p>
          <a:p>
            <a:pPr marL="1028700" lvl="1" indent="-342900"/>
            <a:r>
              <a:rPr lang="en-US" dirty="0"/>
              <a:t>As a </a:t>
            </a:r>
            <a:r>
              <a:rPr lang="en-US" dirty="0" err="1"/>
              <a:t>defence</a:t>
            </a:r>
            <a:r>
              <a:rPr lang="en-US" dirty="0"/>
              <a:t> to any claim for fees</a:t>
            </a:r>
          </a:p>
          <a:p>
            <a:pPr marL="342900" indent="-342900">
              <a:buFont typeface="Arial" panose="020B0604020202020204" pitchFamily="34" charset="0"/>
              <a:buChar char="•"/>
            </a:pPr>
            <a:r>
              <a:rPr lang="en-US" dirty="0"/>
              <a:t>Potential insurance issues </a:t>
            </a:r>
          </a:p>
          <a:p>
            <a:pPr marL="1028700" lvl="1" indent="-342900"/>
            <a:r>
              <a:rPr lang="en-US" dirty="0"/>
              <a:t>Is it a claim or circumstance?</a:t>
            </a:r>
          </a:p>
          <a:p>
            <a:pPr marL="1028700" lvl="1" indent="-342900"/>
            <a:r>
              <a:rPr lang="en-US" dirty="0"/>
              <a:t>Impact on future insurance</a:t>
            </a:r>
          </a:p>
          <a:p>
            <a:pPr marL="1028700" lvl="1" indent="-342900"/>
            <a:r>
              <a:rPr lang="en-US" dirty="0"/>
              <a:t>Handling of settlement can impact- see later</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390406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B24840-68B0-C724-8390-5440FCC2D3D1}"/>
              </a:ext>
            </a:extLst>
          </p:cNvPr>
          <p:cNvSpPr>
            <a:spLocks noGrp="1"/>
          </p:cNvSpPr>
          <p:nvPr>
            <p:ph type="body" sz="quarter" idx="10"/>
          </p:nvPr>
        </p:nvSpPr>
        <p:spPr>
          <a:xfrm>
            <a:off x="1322962" y="301558"/>
            <a:ext cx="10208638" cy="466928"/>
          </a:xfrm>
        </p:spPr>
        <p:txBody>
          <a:bodyPr/>
          <a:lstStyle/>
          <a:p>
            <a:r>
              <a:rPr lang="en-US" dirty="0"/>
              <a:t>Tools to assist in fee disputes</a:t>
            </a:r>
            <a:endParaRPr lang="en-GB" dirty="0"/>
          </a:p>
        </p:txBody>
      </p:sp>
      <p:sp>
        <p:nvSpPr>
          <p:cNvPr id="3" name="Text Placeholder 2">
            <a:extLst>
              <a:ext uri="{FF2B5EF4-FFF2-40B4-BE49-F238E27FC236}">
                <a16:creationId xmlns:a16="http://schemas.microsoft.com/office/drawing/2014/main" id="{0516D0A6-F98E-B16C-1902-EA74DC57E53F}"/>
              </a:ext>
            </a:extLst>
          </p:cNvPr>
          <p:cNvSpPr>
            <a:spLocks noGrp="1"/>
          </p:cNvSpPr>
          <p:nvPr>
            <p:ph type="body" sz="quarter" idx="11"/>
          </p:nvPr>
        </p:nvSpPr>
        <p:spPr>
          <a:xfrm>
            <a:off x="660401" y="914400"/>
            <a:ext cx="10735012" cy="5048655"/>
          </a:xfrm>
        </p:spPr>
        <p:txBody>
          <a:bodyPr/>
          <a:lstStyle/>
          <a:p>
            <a:pPr marL="342900" indent="-342900">
              <a:buFont typeface="Arial" panose="020B0604020202020204" pitchFamily="34" charset="0"/>
              <a:buChar char="•"/>
            </a:pPr>
            <a:r>
              <a:rPr lang="en-US" dirty="0"/>
              <a:t>Tools in terms of business</a:t>
            </a:r>
          </a:p>
          <a:p>
            <a:pPr marL="1028700" lvl="1" indent="-342900"/>
            <a:r>
              <a:rPr lang="en-US" dirty="0"/>
              <a:t>Term providing that client has a limited period (14/21 days) to dispute invoice otherwise it is deemed to be accepted</a:t>
            </a:r>
          </a:p>
          <a:p>
            <a:pPr marL="1028700" lvl="1" indent="-342900"/>
            <a:r>
              <a:rPr lang="en-US" dirty="0"/>
              <a:t>Term providing that you have the right to charge interest on unpaid invoices from the date of issue if not paid</a:t>
            </a:r>
          </a:p>
          <a:p>
            <a:pPr marL="1028700" lvl="1" indent="-342900"/>
            <a:r>
              <a:rPr lang="en-US" dirty="0"/>
              <a:t>Term  providing that invoices are due on presentation  (and say this on the invoice as well)- why be your client’s bank?</a:t>
            </a:r>
          </a:p>
          <a:p>
            <a:pPr marL="342900" indent="-342900">
              <a:buFont typeface="Arial" panose="020B0604020202020204" pitchFamily="34" charset="0"/>
              <a:buChar char="•"/>
            </a:pPr>
            <a:r>
              <a:rPr lang="en-GB" dirty="0"/>
              <a:t>This means that, when invoices are unpaid you can threaten to charge interest as well if invoices aren’t paid in a certain period- to ‘encourage’ payment</a:t>
            </a:r>
          </a:p>
          <a:p>
            <a:pPr marL="342900" indent="-342900">
              <a:buFont typeface="Arial" panose="020B0604020202020204" pitchFamily="34" charset="0"/>
              <a:buChar char="•"/>
            </a:pPr>
            <a:r>
              <a:rPr lang="en-GB" dirty="0"/>
              <a:t>Tools in engagement letters</a:t>
            </a:r>
          </a:p>
          <a:p>
            <a:pPr marL="1028700" lvl="1" indent="-342900"/>
            <a:r>
              <a:rPr lang="en-GB" dirty="0"/>
              <a:t>Discount and penalty pricing- to encourage good behaviour if client provides information in time or late</a:t>
            </a:r>
          </a:p>
          <a:p>
            <a:pPr marL="1028700" lvl="1" indent="-342900"/>
            <a:r>
              <a:rPr lang="en-GB" dirty="0"/>
              <a:t>Make sure you follow the terms!</a:t>
            </a:r>
          </a:p>
          <a:p>
            <a:pPr marL="342900" indent="-342900">
              <a:buFont typeface="Arial" panose="020B0604020202020204" pitchFamily="34" charset="0"/>
              <a:buChar char="•"/>
            </a:pPr>
            <a:r>
              <a:rPr lang="en-GB" dirty="0"/>
              <a:t>Don’t forget the ability to use statutory demands if you have evidence that the debt is agreed but not paid.</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716397362"/>
      </p:ext>
    </p:extLst>
  </p:cSld>
  <p:clrMapOvr>
    <a:masterClrMapping/>
  </p:clrMapOvr>
</p:sld>
</file>

<file path=ppt/theme/theme1.xml><?xml version="1.0" encoding="utf-8"?>
<a:theme xmlns:a="http://schemas.openxmlformats.org/drawingml/2006/main" name="Titl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slid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End slide">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1122</Words>
  <Application>Microsoft Office PowerPoint</Application>
  <PresentationFormat>Widescreen</PresentationFormat>
  <Paragraphs>136</Paragraphs>
  <Slides>13</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13</vt:i4>
      </vt:variant>
    </vt:vector>
  </HeadingPairs>
  <TitlesOfParts>
    <vt:vector size="18" baseType="lpstr">
      <vt:lpstr>Arial</vt:lpstr>
      <vt:lpstr>Calibri</vt:lpstr>
      <vt:lpstr>Titles</vt:lpstr>
      <vt:lpstr>Content slides</vt:lpstr>
      <vt:lpstr>End slide</vt:lpstr>
      <vt:lpstr>Fee disputes, how to handle them and implications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Fee Disputes, how to handle them and their implications- Any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Karen Eckstein</cp:lastModifiedBy>
  <cp:revision>17</cp:revision>
  <cp:lastPrinted>2022-11-24T20:23:07Z</cp:lastPrinted>
  <dcterms:created xsi:type="dcterms:W3CDTF">2021-06-22T19:25:58Z</dcterms:created>
  <dcterms:modified xsi:type="dcterms:W3CDTF">2024-03-07T17:01:40Z</dcterms:modified>
</cp:coreProperties>
</file>