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69" r:id="rId9"/>
    <p:sldId id="268" r:id="rId10"/>
    <p:sldId id="267" r:id="rId11"/>
    <p:sldId id="271" r:id="rId12"/>
    <p:sldId id="266" r:id="rId13"/>
    <p:sldId id="265" r:id="rId14"/>
    <p:sldId id="270" r:id="rId15"/>
    <p:sldId id="264"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4E9533-862C-4DFD-B437-5AF839C73C4F}" v="8" dt="2024-01-30T14:54:10.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94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tx1"/>
                </a:solidFill>
              </a:rPr>
              <a:t>kareneckstein.co.uk</a:t>
            </a: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dirty="0">
                <a:solidFill>
                  <a:schemeClr val="accent2"/>
                </a:solidFill>
                <a:latin typeface="+mj-lt"/>
                <a:cs typeface="Arial" panose="020B0604020202020204" pitchFamily="34" charset="0"/>
              </a:rPr>
              <a:t>Karen Eckstein</a:t>
            </a:r>
          </a:p>
          <a:p>
            <a:r>
              <a:rPr lang="en-GB" dirty="0">
                <a:solidFill>
                  <a:schemeClr val="bg1"/>
                </a:solidFill>
                <a:latin typeface="+mj-lt"/>
                <a:cs typeface="Arial" panose="020B0604020202020204" pitchFamily="34" charset="0"/>
              </a:rPr>
              <a:t>07973 627039</a:t>
            </a:r>
          </a:p>
          <a:p>
            <a:r>
              <a:rPr lang="en-GB" dirty="0">
                <a:solidFill>
                  <a:schemeClr val="bg1"/>
                </a:solidFill>
                <a:latin typeface="+mj-lt"/>
                <a:cs typeface="Arial" panose="020B0604020202020204" pitchFamily="34" charset="0"/>
              </a:rPr>
              <a:t>kareneckstein.co.uk</a:t>
            </a:r>
          </a:p>
          <a:p>
            <a:r>
              <a:rPr lang="en-GB" dirty="0">
                <a:solidFill>
                  <a:schemeClr val="bg1"/>
                </a:solidFill>
                <a:latin typeface="+mj-lt"/>
                <a:cs typeface="Arial" panose="020B0604020202020204" pitchFamily="34" charset="0"/>
              </a:rPr>
              <a:t>karen@kareneckstein.co.uk</a:t>
            </a: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Risk@kareneckstein.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The Top Ten Risks for Professional Firms and Businesses</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A discussion for the Risk Bites Club® </a:t>
            </a:r>
          </a:p>
          <a:p>
            <a:r>
              <a:rPr lang="en-US" dirty="0"/>
              <a:t>13 February 2024</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4800" dirty="0"/>
              <a:t>The Top Ten Risks for Professional Firms and Businesses</a:t>
            </a:r>
            <a:br>
              <a:rPr lang="en-US" sz="4800" dirty="0"/>
            </a:br>
            <a:br>
              <a:rPr lang="en-US" sz="4800" dirty="0"/>
            </a:br>
            <a:r>
              <a:rPr lang="en-US" sz="4800" dirty="0"/>
              <a:t>Any Questions?</a:t>
            </a:r>
            <a:endParaRPr lang="en-US" sz="48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hlinkClick r:id="rId2"/>
              </a:rPr>
              <a:t>Risk@kareneckstein.co.uk</a:t>
            </a:r>
            <a:endParaRPr lang="en-US" sz="1600" b="1" dirty="0">
              <a:latin typeface="Calibri" panose="020F0502020204030204" pitchFamily="34" charset="0"/>
              <a:ea typeface="+mj-lt"/>
              <a:cs typeface="Calibri" panose="020F0502020204030204" pitchFamily="34" charset="0"/>
            </a:endParaRPr>
          </a:p>
          <a:p>
            <a:pPr algn="just"/>
            <a:r>
              <a:rPr lang="en-US" sz="1600" b="1" dirty="0">
                <a:latin typeface="Calibri" panose="020F0502020204030204" pitchFamily="34" charset="0"/>
                <a:ea typeface="+mj-lt"/>
                <a:cs typeface="Calibri" panose="020F0502020204030204" pitchFamily="34" charset="0"/>
              </a:rPr>
              <a:t>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 Introduction </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Looking at risks that can give rise to claims/complaints,</a:t>
            </a:r>
          </a:p>
          <a:p>
            <a:pPr marL="342900" indent="-342900">
              <a:buFont typeface="Arial" panose="020B0604020202020204" pitchFamily="34" charset="0"/>
              <a:buChar char="•"/>
            </a:pPr>
            <a:r>
              <a:rPr lang="en-US" dirty="0"/>
              <a:t>Or cause you issues with clients,</a:t>
            </a:r>
          </a:p>
          <a:p>
            <a:pPr marL="342900" indent="-342900">
              <a:buFont typeface="Arial" panose="020B0604020202020204" pitchFamily="34" charset="0"/>
              <a:buChar char="•"/>
            </a:pPr>
            <a:r>
              <a:rPr lang="en-US" dirty="0"/>
              <a:t>Or cause you to lose income/fees.</a:t>
            </a:r>
          </a:p>
          <a:p>
            <a:pPr marL="342900" indent="-342900">
              <a:buFont typeface="Arial" panose="020B0604020202020204" pitchFamily="34" charset="0"/>
              <a:buChar char="•"/>
            </a:pPr>
            <a:r>
              <a:rPr lang="en-US" dirty="0"/>
              <a:t>Each issue is one where we see problems (or in the case of AI, anticipate them).</a:t>
            </a:r>
          </a:p>
          <a:p>
            <a:pPr marL="342900" indent="-342900">
              <a:buFont typeface="Arial" panose="020B0604020202020204" pitchFamily="34" charset="0"/>
              <a:buChar char="•"/>
            </a:pPr>
            <a:r>
              <a:rPr lang="en-US" dirty="0"/>
              <a:t>For each issue, we will explain typical traps for the unwary and give you handy tips to resolve the problems.</a:t>
            </a:r>
          </a:p>
          <a:p>
            <a:pPr marL="342900" indent="-342900">
              <a:buFont typeface="Arial" panose="020B0604020202020204" pitchFamily="34" charset="0"/>
              <a:buChar char="•"/>
            </a:pPr>
            <a:r>
              <a:rPr lang="en-US" dirty="0"/>
              <a:t>Any questions, please ask!</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16560"/>
            <a:ext cx="10872196" cy="469265"/>
          </a:xfrm>
        </p:spPr>
        <p:txBody>
          <a:bodyPr/>
          <a:lstStyle/>
          <a:p>
            <a:pPr algn="ctr"/>
            <a:r>
              <a:rPr lang="en-US" dirty="0"/>
              <a:t>The Top Ten Risks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26160"/>
            <a:ext cx="10872196" cy="4946015"/>
          </a:xfrm>
        </p:spPr>
        <p:txBody>
          <a:bodyPr/>
          <a:lstStyle/>
          <a:p>
            <a:pPr marL="342900" indent="-342900">
              <a:buFont typeface="Arial" panose="020B0604020202020204" pitchFamily="34" charset="0"/>
              <a:buChar char="•"/>
            </a:pPr>
            <a:r>
              <a:rPr lang="en-US" dirty="0"/>
              <a:t>(1)	Issue of engagement letter-Key issues </a:t>
            </a:r>
          </a:p>
          <a:p>
            <a:pPr marL="1028700" lvl="1" indent="-342900"/>
            <a:r>
              <a:rPr lang="en-US" dirty="0"/>
              <a:t>Failure to ensure ELs are always issued or returned before work is started</a:t>
            </a:r>
          </a:p>
          <a:p>
            <a:pPr marL="1028700" lvl="1" indent="-342900"/>
            <a:r>
              <a:rPr lang="en-US" dirty="0"/>
              <a:t>Also, failure to monitor fees incurred against estimate</a:t>
            </a:r>
          </a:p>
          <a:p>
            <a:pPr marL="342900" indent="-342900">
              <a:buFont typeface="Arial" panose="020B0604020202020204" pitchFamily="34" charset="0"/>
              <a:buChar char="•"/>
            </a:pPr>
            <a:r>
              <a:rPr lang="en-US" dirty="0"/>
              <a:t>Tips</a:t>
            </a:r>
          </a:p>
          <a:p>
            <a:pPr marL="1028700" lvl="1" indent="-342900"/>
            <a:r>
              <a:rPr lang="en-US" dirty="0"/>
              <a:t>Process to record when issued and follow up return against issue not against when sent out (otherwise the ones that don’t get sent out don’t get caught!)</a:t>
            </a:r>
          </a:p>
          <a:p>
            <a:pPr marL="1028700" lvl="1" indent="-342900"/>
            <a:r>
              <a:rPr lang="en-US" dirty="0"/>
              <a:t>Alert at 75% of fee to check where you are- catches so many problems!</a:t>
            </a:r>
          </a:p>
          <a:p>
            <a:pPr marL="342900" indent="-342900">
              <a:buFont typeface="Arial" panose="020B0604020202020204" pitchFamily="34" charset="0"/>
              <a:buChar char="•"/>
            </a:pPr>
            <a:r>
              <a:rPr lang="en-US" dirty="0"/>
              <a:t>(2)	Drafting of engagement letter-Key issue </a:t>
            </a:r>
          </a:p>
          <a:p>
            <a:pPr marL="1028700" lvl="1" indent="-342900"/>
            <a:r>
              <a:rPr lang="en-US" dirty="0"/>
              <a:t>Lack of clarity of retainer and client</a:t>
            </a:r>
          </a:p>
          <a:p>
            <a:pPr marL="342900" indent="-342900">
              <a:buFont typeface="Arial" panose="020B0604020202020204" pitchFamily="34" charset="0"/>
              <a:buChar char="•"/>
            </a:pPr>
            <a:r>
              <a:rPr lang="en-US" dirty="0"/>
              <a:t>Tips</a:t>
            </a:r>
          </a:p>
          <a:p>
            <a:pPr marL="1028700" lvl="1" indent="-342900"/>
            <a:r>
              <a:rPr lang="en-US" dirty="0"/>
              <a:t>EL to include questions to complete to drive thought process/reminders</a:t>
            </a:r>
            <a:endParaRPr lang="en-GB" dirty="0"/>
          </a:p>
        </p:txBody>
      </p:sp>
    </p:spTree>
    <p:extLst>
      <p:ext uri="{BB962C8B-B14F-4D97-AF65-F5344CB8AC3E}">
        <p14:creationId xmlns:p14="http://schemas.microsoft.com/office/powerpoint/2010/main" val="140453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25305"/>
            <a:ext cx="10872196" cy="4946870"/>
          </a:xfrm>
        </p:spPr>
        <p:txBody>
          <a:bodyPr/>
          <a:lstStyle/>
          <a:p>
            <a:pPr marL="342900" indent="-342900">
              <a:buFont typeface="Arial" panose="020B0604020202020204" pitchFamily="34" charset="0"/>
              <a:buChar char="•"/>
            </a:pPr>
            <a:r>
              <a:rPr lang="en-US" dirty="0"/>
              <a:t>(3) Acting outside scope of retainer-Key issues</a:t>
            </a:r>
          </a:p>
          <a:p>
            <a:pPr marL="1028700" lvl="1" indent="-342900"/>
            <a:r>
              <a:rPr lang="en-US" dirty="0"/>
              <a:t>Not being clear with the client when they are asking you to do something outside scope. </a:t>
            </a:r>
          </a:p>
          <a:p>
            <a:pPr marL="1028700" lvl="1" indent="-342900"/>
            <a:r>
              <a:rPr lang="en-US" dirty="0"/>
              <a:t>Not being clear that additional fees arise.</a:t>
            </a:r>
          </a:p>
          <a:p>
            <a:pPr marL="1028700" lvl="1" indent="-342900"/>
            <a:r>
              <a:rPr lang="en-US" dirty="0"/>
              <a:t>Additional work is high risk (engagement letter protections may not apply) and you may not be able to recover the fees.</a:t>
            </a:r>
          </a:p>
          <a:p>
            <a:pPr marL="342900" indent="-342900">
              <a:buFont typeface="Arial" panose="020B0604020202020204" pitchFamily="34" charset="0"/>
              <a:buChar char="•"/>
            </a:pPr>
            <a:r>
              <a:rPr lang="en-US" dirty="0"/>
              <a:t>Tips</a:t>
            </a:r>
          </a:p>
          <a:p>
            <a:pPr marL="1028700" lvl="1" indent="-342900"/>
            <a:r>
              <a:rPr lang="en-US" dirty="0"/>
              <a:t>Have an ‘agreed further services clause’ and policy.</a:t>
            </a:r>
          </a:p>
          <a:p>
            <a:pPr marL="1028700" lvl="1" indent="-342900"/>
            <a:r>
              <a:rPr lang="en-US" dirty="0"/>
              <a:t>Follow an easy process to include the work within the terms of the clause.</a:t>
            </a:r>
          </a:p>
          <a:p>
            <a:pPr marL="1028700" lvl="1" indent="-342900"/>
            <a:r>
              <a:rPr lang="en-US" dirty="0"/>
              <a:t> Turns a high risk unprofitable client into a low risk profitable one!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19856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(3)</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558800" y="843280"/>
            <a:ext cx="10972800" cy="5128895"/>
          </a:xfrm>
        </p:spPr>
        <p:txBody>
          <a:bodyPr/>
          <a:lstStyle/>
          <a:p>
            <a:pPr marL="342900" indent="-342900">
              <a:buFont typeface="Arial" panose="020B0604020202020204" pitchFamily="34" charset="0"/>
              <a:buChar char="•"/>
            </a:pPr>
            <a:r>
              <a:rPr lang="en-US" dirty="0"/>
              <a:t>(4) Liability caps-Key issues</a:t>
            </a:r>
          </a:p>
          <a:p>
            <a:pPr marL="1028700" lvl="1" indent="-342900"/>
            <a:r>
              <a:rPr lang="en-US" dirty="0"/>
              <a:t>Poorly positioned/drafted caps</a:t>
            </a:r>
          </a:p>
          <a:p>
            <a:pPr marL="1485900" lvl="2" indent="-342900"/>
            <a:r>
              <a:rPr lang="en-US" dirty="0"/>
              <a:t>In terms of business</a:t>
            </a:r>
          </a:p>
          <a:p>
            <a:pPr marL="1485900" lvl="2" indent="-342900"/>
            <a:r>
              <a:rPr lang="en-US" dirty="0"/>
              <a:t>Don’t give client option to negotiate/take advice</a:t>
            </a:r>
          </a:p>
          <a:p>
            <a:pPr marL="1485900" lvl="2" indent="-342900"/>
            <a:r>
              <a:rPr lang="en-US" dirty="0"/>
              <a:t>Refer to a non-existent discussion</a:t>
            </a:r>
          </a:p>
          <a:p>
            <a:pPr marL="1028700" lvl="1" indent="-342900"/>
            <a:r>
              <a:rPr lang="en-US" dirty="0"/>
              <a:t>Poorly calculated caps</a:t>
            </a:r>
          </a:p>
          <a:p>
            <a:pPr marL="1485900" lvl="2" indent="-342900"/>
            <a:r>
              <a:rPr lang="en-US" dirty="0"/>
              <a:t>Multiple of fee/too low</a:t>
            </a:r>
          </a:p>
          <a:p>
            <a:pPr marL="1485900" lvl="2" indent="-342900"/>
            <a:r>
              <a:rPr lang="en-US" dirty="0"/>
              <a:t>Always the same fixed sum</a:t>
            </a:r>
          </a:p>
          <a:p>
            <a:pPr marL="1485900" lvl="2" indent="-342900"/>
            <a:r>
              <a:rPr lang="en-US" dirty="0"/>
              <a:t>Not referable to the damage that could be done</a:t>
            </a:r>
          </a:p>
          <a:p>
            <a:pPr marL="342900" indent="-342900">
              <a:buFont typeface="Arial" panose="020B0604020202020204" pitchFamily="34" charset="0"/>
              <a:buChar char="•"/>
            </a:pPr>
            <a:r>
              <a:rPr lang="en-US" dirty="0"/>
              <a:t>Tips</a:t>
            </a:r>
          </a:p>
          <a:p>
            <a:pPr marL="1028700" lvl="1" indent="-342900"/>
            <a:r>
              <a:rPr lang="en-US" dirty="0"/>
              <a:t>In EL not ToB</a:t>
            </a:r>
          </a:p>
          <a:p>
            <a:pPr marL="1028700" lvl="1" indent="-342900"/>
            <a:r>
              <a:rPr lang="en-US" dirty="0"/>
              <a:t>In bold so drawn to attention</a:t>
            </a:r>
          </a:p>
          <a:p>
            <a:pPr marL="1028700" lvl="1" indent="-342900"/>
            <a:r>
              <a:rPr lang="en-US" dirty="0"/>
              <a:t>Thought gone into each cap</a:t>
            </a:r>
          </a:p>
          <a:p>
            <a:pPr marL="1028700" lvl="1" indent="-342900"/>
            <a:r>
              <a:rPr lang="en-US" dirty="0"/>
              <a:t>Amount is reasonable in the circumstances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48793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(4)</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87680" y="812800"/>
            <a:ext cx="11043920" cy="5466080"/>
          </a:xfrm>
        </p:spPr>
        <p:txBody>
          <a:bodyPr/>
          <a:lstStyle/>
          <a:p>
            <a:pPr marL="342900" indent="-342900">
              <a:buFont typeface="Arial" panose="020B0604020202020204" pitchFamily="34" charset="0"/>
              <a:buChar char="•"/>
            </a:pPr>
            <a:r>
              <a:rPr lang="en-US" dirty="0"/>
              <a:t>(5) Remote Working/Confidentiality-Key Issues</a:t>
            </a:r>
          </a:p>
          <a:p>
            <a:pPr marL="1028700" lvl="1" indent="-342900"/>
            <a:r>
              <a:rPr lang="en-US" dirty="0"/>
              <a:t>Confidentiality at home</a:t>
            </a:r>
          </a:p>
          <a:p>
            <a:pPr marL="1028700" lvl="1" indent="-342900"/>
            <a:r>
              <a:rPr lang="en-US" dirty="0"/>
              <a:t>Confidentiality away from the office</a:t>
            </a:r>
          </a:p>
          <a:p>
            <a:pPr marL="1028700" lvl="1" indent="-342900"/>
            <a:r>
              <a:rPr lang="en-US" dirty="0"/>
              <a:t>Being prepared for flexible working requests</a:t>
            </a:r>
          </a:p>
          <a:p>
            <a:pPr marL="342900" indent="-342900">
              <a:buFont typeface="Arial" panose="020B0604020202020204" pitchFamily="34" charset="0"/>
              <a:buChar char="•"/>
            </a:pPr>
            <a:r>
              <a:rPr lang="en-US" dirty="0"/>
              <a:t>Tips</a:t>
            </a:r>
          </a:p>
          <a:p>
            <a:pPr marL="1028700" lvl="1" indent="-342900"/>
            <a:r>
              <a:rPr lang="en-US" dirty="0"/>
              <a:t>Simple questions to add to the questionnaire (about the home work environment)</a:t>
            </a:r>
          </a:p>
          <a:p>
            <a:pPr marL="1028700" lvl="1" indent="-342900"/>
            <a:r>
              <a:rPr lang="en-US" dirty="0"/>
              <a:t>Guidance and policy on confidentiality away from the office</a:t>
            </a:r>
          </a:p>
          <a:p>
            <a:pPr marL="1028700" lvl="1" indent="-342900"/>
            <a:r>
              <a:rPr lang="en-US" dirty="0"/>
              <a:t>Policy on flexible working requests?</a:t>
            </a:r>
          </a:p>
          <a:p>
            <a:pPr marL="342900" indent="-342900">
              <a:buFont typeface="Arial" panose="020B0604020202020204" pitchFamily="34" charset="0"/>
              <a:buChar char="•"/>
            </a:pPr>
            <a:r>
              <a:rPr lang="en-US" dirty="0"/>
              <a:t>(6) Emails/filing-Key issues</a:t>
            </a:r>
          </a:p>
          <a:p>
            <a:pPr marL="1028700" lvl="1" indent="-342900"/>
            <a:r>
              <a:rPr lang="en-US" dirty="0"/>
              <a:t>Emails being sent without approval</a:t>
            </a:r>
          </a:p>
          <a:p>
            <a:pPr marL="1028700" lvl="1" indent="-342900"/>
            <a:r>
              <a:rPr lang="en-US" dirty="0"/>
              <a:t>Filing not being done and information not available to those working on the file</a:t>
            </a:r>
          </a:p>
          <a:p>
            <a:pPr marL="342900" indent="-342900">
              <a:buFont typeface="Arial" panose="020B0604020202020204" pitchFamily="34" charset="0"/>
              <a:buChar char="•"/>
            </a:pPr>
            <a:r>
              <a:rPr lang="en-US" dirty="0"/>
              <a:t>Tips</a:t>
            </a:r>
          </a:p>
          <a:p>
            <a:pPr marL="1028700" lvl="1" indent="-342900"/>
            <a:r>
              <a:rPr lang="en-US" dirty="0"/>
              <a:t>Email and filing policies- to support staff and manage risk</a:t>
            </a:r>
            <a:endParaRPr lang="en-GB" dirty="0"/>
          </a:p>
        </p:txBody>
      </p:sp>
    </p:spTree>
    <p:extLst>
      <p:ext uri="{BB962C8B-B14F-4D97-AF65-F5344CB8AC3E}">
        <p14:creationId xmlns:p14="http://schemas.microsoft.com/office/powerpoint/2010/main" val="3786140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(5)</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02640"/>
            <a:ext cx="10872196" cy="5169535"/>
          </a:xfrm>
        </p:spPr>
        <p:txBody>
          <a:bodyPr/>
          <a:lstStyle/>
          <a:p>
            <a:pPr marL="342900" indent="-342900">
              <a:buFont typeface="Arial" panose="020B0604020202020204" pitchFamily="34" charset="0"/>
              <a:buChar char="•"/>
            </a:pPr>
            <a:r>
              <a:rPr lang="en-US" dirty="0"/>
              <a:t>(7) Targets/Caseloads/Capacity-Key issues</a:t>
            </a:r>
          </a:p>
          <a:p>
            <a:pPr marL="1028700" lvl="1" indent="-342900"/>
            <a:r>
              <a:rPr lang="en-US" dirty="0"/>
              <a:t>Too much target pressure leads to time dumping and client problems </a:t>
            </a:r>
          </a:p>
          <a:p>
            <a:pPr marL="1028700" lvl="1" indent="-342900"/>
            <a:r>
              <a:rPr lang="en-US" dirty="0"/>
              <a:t>Too much case load pressure leads to errors</a:t>
            </a:r>
          </a:p>
          <a:p>
            <a:pPr marL="1028700" lvl="1" indent="-342900"/>
            <a:r>
              <a:rPr lang="en-US" dirty="0"/>
              <a:t>Fee pressures leads to business pressures/failures</a:t>
            </a:r>
          </a:p>
          <a:p>
            <a:pPr marL="1028700" lvl="1" indent="-342900"/>
            <a:r>
              <a:rPr lang="en-US" dirty="0"/>
              <a:t>Too much pressure on fee earners leads to staff resignations</a:t>
            </a:r>
          </a:p>
          <a:p>
            <a:pPr marL="342900" indent="-342900">
              <a:buFont typeface="Arial" panose="020B0604020202020204" pitchFamily="34" charset="0"/>
              <a:buChar char="•"/>
            </a:pPr>
            <a:r>
              <a:rPr lang="en-US" dirty="0"/>
              <a:t>Tips</a:t>
            </a:r>
          </a:p>
          <a:p>
            <a:pPr marL="1028700" lvl="1" indent="-342900"/>
            <a:r>
              <a:rPr lang="en-US" dirty="0"/>
              <a:t>Set realistic targets when budgeting</a:t>
            </a:r>
          </a:p>
          <a:p>
            <a:pPr marL="1028700" lvl="1" indent="-342900"/>
            <a:r>
              <a:rPr lang="en-US" dirty="0"/>
              <a:t>Review targets regularly and reassess against performance</a:t>
            </a:r>
          </a:p>
          <a:p>
            <a:pPr marL="1028700" lvl="1" indent="-342900"/>
            <a:r>
              <a:rPr lang="en-US" dirty="0"/>
              <a:t>Work smarter not harder- are there ‘holes’ where cash is leaking (e.g. retainer creep) where more money can be made without much effort?</a:t>
            </a:r>
          </a:p>
          <a:p>
            <a:pPr marL="342900" indent="-342900">
              <a:buFont typeface="Arial" panose="020B0604020202020204" pitchFamily="34" charset="0"/>
              <a:buChar char="•"/>
            </a:pPr>
            <a:r>
              <a:rPr lang="en-US" dirty="0"/>
              <a:t>(8) Diary/Deadlines-Key issues</a:t>
            </a:r>
          </a:p>
          <a:p>
            <a:pPr marL="1028700" lvl="1" indent="-342900"/>
            <a:r>
              <a:rPr lang="en-US" dirty="0"/>
              <a:t>Individual diaries and no advance noting</a:t>
            </a:r>
          </a:p>
          <a:p>
            <a:pPr marL="342900" indent="-342900">
              <a:buFont typeface="Arial" panose="020B0604020202020204" pitchFamily="34" charset="0"/>
              <a:buChar char="•"/>
            </a:pPr>
            <a:r>
              <a:rPr lang="en-US" dirty="0"/>
              <a:t>Tips	</a:t>
            </a:r>
          </a:p>
          <a:p>
            <a:pPr marL="1028700" lvl="1" indent="-342900"/>
            <a:r>
              <a:rPr lang="en-US" dirty="0"/>
              <a:t>Firmwide diaries so individual risks minimised</a:t>
            </a:r>
          </a:p>
          <a:p>
            <a:pPr marL="1028700" lvl="1" indent="-342900"/>
            <a:r>
              <a:rPr lang="en-US" dirty="0"/>
              <a:t>Advance noting automated as far as possible</a:t>
            </a:r>
            <a:endParaRPr lang="en-GB" dirty="0"/>
          </a:p>
        </p:txBody>
      </p:sp>
    </p:spTree>
    <p:extLst>
      <p:ext uri="{BB962C8B-B14F-4D97-AF65-F5344CB8AC3E}">
        <p14:creationId xmlns:p14="http://schemas.microsoft.com/office/powerpoint/2010/main" val="142990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Top Ten Risks (6)</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61319" y="906161"/>
            <a:ext cx="11070281" cy="4926533"/>
          </a:xfrm>
        </p:spPr>
        <p:txBody>
          <a:bodyPr/>
          <a:lstStyle/>
          <a:p>
            <a:pPr marL="342900" indent="-342900">
              <a:buFont typeface="Arial" panose="020B0604020202020204" pitchFamily="34" charset="0"/>
              <a:buChar char="•"/>
            </a:pPr>
            <a:r>
              <a:rPr lang="en-US" dirty="0"/>
              <a:t>(9) AI risks-Key issues</a:t>
            </a:r>
          </a:p>
          <a:p>
            <a:pPr marL="1028700" lvl="1" indent="-342900"/>
            <a:r>
              <a:rPr lang="en-US" dirty="0"/>
              <a:t>Terms and conditions not reflecting the AI work undertaken by the firm</a:t>
            </a:r>
          </a:p>
          <a:p>
            <a:pPr marL="1028700" lvl="1" indent="-342900"/>
            <a:r>
              <a:rPr lang="en-US" dirty="0"/>
              <a:t>Insufficient guidance on how to use AI to preserve client confidentiality</a:t>
            </a:r>
          </a:p>
          <a:p>
            <a:pPr marL="1028700" lvl="1" indent="-342900"/>
            <a:r>
              <a:rPr lang="en-US" dirty="0"/>
              <a:t>Insufficient guidance on reliance to be placed on AI findings</a:t>
            </a:r>
          </a:p>
          <a:p>
            <a:pPr marL="342900" indent="-342900">
              <a:buFont typeface="Arial" panose="020B0604020202020204" pitchFamily="34" charset="0"/>
              <a:buChar char="•"/>
            </a:pPr>
            <a:r>
              <a:rPr lang="en-US" dirty="0"/>
              <a:t>Tips</a:t>
            </a:r>
          </a:p>
          <a:p>
            <a:pPr marL="1028700" lvl="1" indent="-342900"/>
            <a:r>
              <a:rPr lang="en-US" dirty="0"/>
              <a:t>Simple change to terms of business relating to AI</a:t>
            </a:r>
          </a:p>
          <a:p>
            <a:pPr marL="1028700" lvl="1" indent="-342900"/>
            <a:r>
              <a:rPr lang="en-US" dirty="0"/>
              <a:t>Policy and training on AI (use and reliance both internal and external)</a:t>
            </a:r>
          </a:p>
          <a:p>
            <a:pPr marL="342900" indent="-342900">
              <a:buFont typeface="Arial" panose="020B0604020202020204" pitchFamily="34" charset="0"/>
              <a:buChar char="•"/>
            </a:pPr>
            <a:r>
              <a:rPr lang="en-US" dirty="0"/>
              <a:t>(10) Claims/near misses/lessons learned-Key issues</a:t>
            </a:r>
          </a:p>
          <a:p>
            <a:pPr marL="1028700" lvl="1" indent="-342900"/>
            <a:r>
              <a:rPr lang="en-US" dirty="0"/>
              <a:t>Failure to properly identify true root cause of problems and correct them</a:t>
            </a:r>
          </a:p>
          <a:p>
            <a:pPr marL="1028700" lvl="1" indent="-342900"/>
            <a:r>
              <a:rPr lang="en-US" dirty="0"/>
              <a:t>Failure to pass on the learning gained</a:t>
            </a:r>
          </a:p>
          <a:p>
            <a:pPr marL="342900" indent="-342900">
              <a:buFont typeface="Arial" panose="020B0604020202020204" pitchFamily="34" charset="0"/>
              <a:buChar char="•"/>
            </a:pPr>
            <a:r>
              <a:rPr lang="en-US" dirty="0"/>
              <a:t>Tips</a:t>
            </a:r>
          </a:p>
          <a:p>
            <a:pPr marL="1028700" lvl="1" indent="-342900"/>
            <a:r>
              <a:rPr lang="en-US" dirty="0"/>
              <a:t>Have an open discussion- ask ‘but why’ did that happen</a:t>
            </a:r>
          </a:p>
          <a:p>
            <a:pPr marL="1028700" lvl="1" indent="-342900"/>
            <a:r>
              <a:rPr lang="en-US" dirty="0"/>
              <a:t>Train the firm on real life experiences</a:t>
            </a:r>
          </a:p>
          <a:p>
            <a:endParaRPr lang="en-GB" dirty="0"/>
          </a:p>
        </p:txBody>
      </p:sp>
    </p:spTree>
    <p:extLst>
      <p:ext uri="{BB962C8B-B14F-4D97-AF65-F5344CB8AC3E}">
        <p14:creationId xmlns:p14="http://schemas.microsoft.com/office/powerpoint/2010/main" val="171790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1020926"/>
          </a:xfrm>
        </p:spPr>
        <p:txBody>
          <a:bodyPr/>
          <a:lstStyle/>
          <a:p>
            <a:pPr algn="ctr"/>
            <a:r>
              <a:rPr lang="en-US" dirty="0"/>
              <a:t>The Top Ten Risks – want to know more?</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663503"/>
            <a:ext cx="10801076" cy="4584896"/>
          </a:xfrm>
        </p:spPr>
        <p:txBody>
          <a:bodyPr/>
          <a:lstStyle/>
          <a:p>
            <a:pPr marL="342900" indent="-342900">
              <a:buFont typeface="Arial" panose="020B0604020202020204" pitchFamily="34" charset="0"/>
              <a:buChar char="•"/>
            </a:pPr>
            <a:r>
              <a:rPr lang="en-US" dirty="0"/>
              <a:t>The Risk Insight Report ™ is a quick and easy</a:t>
            </a:r>
          </a:p>
          <a:p>
            <a:r>
              <a:rPr lang="en-US" dirty="0"/>
              <a:t>    way to identify your exposure in these key areas.</a:t>
            </a:r>
          </a:p>
          <a:p>
            <a:pPr marL="342900" indent="-342900">
              <a:buFont typeface="Arial" panose="020B0604020202020204" pitchFamily="34" charset="0"/>
              <a:buChar char="•"/>
            </a:pPr>
            <a:r>
              <a:rPr lang="en-US" dirty="0"/>
              <a:t>You get a one page report with a dashboard </a:t>
            </a:r>
          </a:p>
          <a:p>
            <a:r>
              <a:rPr lang="en-US" dirty="0"/>
              <a:t>    showing your risks prioritised and providing</a:t>
            </a:r>
          </a:p>
          <a:p>
            <a:r>
              <a:rPr lang="en-US" dirty="0"/>
              <a:t>    relevant recommendations.</a:t>
            </a:r>
          </a:p>
          <a:p>
            <a:pPr marL="342900" indent="-342900">
              <a:buFont typeface="Arial" panose="020B0604020202020204" pitchFamily="34" charset="0"/>
              <a:buChar char="•"/>
            </a:pPr>
            <a:r>
              <a:rPr lang="en-US" dirty="0"/>
              <a:t>All for a short investment of time (1 hour to </a:t>
            </a:r>
          </a:p>
          <a:p>
            <a:r>
              <a:rPr lang="en-US" dirty="0"/>
              <a:t>    1.5 hours) and £1,850 plus vat!</a:t>
            </a:r>
            <a:endParaRPr lang="en-GB" dirty="0"/>
          </a:p>
        </p:txBody>
      </p:sp>
      <p:grpSp>
        <p:nvGrpSpPr>
          <p:cNvPr id="11" name="Group 10">
            <a:extLst>
              <a:ext uri="{FF2B5EF4-FFF2-40B4-BE49-F238E27FC236}">
                <a16:creationId xmlns:a16="http://schemas.microsoft.com/office/drawing/2014/main" id="{2ECAFD5B-619D-A532-2419-CF5CF32F9C11}"/>
              </a:ext>
            </a:extLst>
          </p:cNvPr>
          <p:cNvGrpSpPr/>
          <p:nvPr/>
        </p:nvGrpSpPr>
        <p:grpSpPr>
          <a:xfrm>
            <a:off x="7958952" y="1663503"/>
            <a:ext cx="2796866" cy="2869711"/>
            <a:chOff x="2752947" y="2036010"/>
            <a:chExt cx="4073303" cy="4179393"/>
          </a:xfrm>
        </p:grpSpPr>
        <p:sp>
          <p:nvSpPr>
            <p:cNvPr id="12" name="Rectangle 11">
              <a:extLst>
                <a:ext uri="{FF2B5EF4-FFF2-40B4-BE49-F238E27FC236}">
                  <a16:creationId xmlns:a16="http://schemas.microsoft.com/office/drawing/2014/main" id="{F5D33526-72AD-4BBF-2BBB-637C1EA3E143}"/>
                </a:ext>
              </a:extLst>
            </p:cNvPr>
            <p:cNvSpPr/>
            <p:nvPr/>
          </p:nvSpPr>
          <p:spPr>
            <a:xfrm>
              <a:off x="2752947" y="2036010"/>
              <a:ext cx="4073303" cy="4179393"/>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1785F668-AF75-680A-B21F-372F8F4DCB38}"/>
                </a:ext>
              </a:extLst>
            </p:cNvPr>
            <p:cNvGrpSpPr/>
            <p:nvPr/>
          </p:nvGrpSpPr>
          <p:grpSpPr>
            <a:xfrm>
              <a:off x="3091537" y="2427645"/>
              <a:ext cx="3396122" cy="3396122"/>
              <a:chOff x="2937058" y="2316917"/>
              <a:chExt cx="3663583" cy="3663583"/>
            </a:xfrm>
          </p:grpSpPr>
          <p:sp>
            <p:nvSpPr>
              <p:cNvPr id="14" name="Oval 13">
                <a:extLst>
                  <a:ext uri="{FF2B5EF4-FFF2-40B4-BE49-F238E27FC236}">
                    <a16:creationId xmlns:a16="http://schemas.microsoft.com/office/drawing/2014/main" id="{4538E9BF-30ED-4109-EF6B-6C7459CA794F}"/>
                  </a:ext>
                </a:extLst>
              </p:cNvPr>
              <p:cNvSpPr/>
              <p:nvPr/>
            </p:nvSpPr>
            <p:spPr>
              <a:xfrm>
                <a:off x="2937058" y="2316917"/>
                <a:ext cx="3663583" cy="3663583"/>
              </a:xfrm>
              <a:prstGeom prst="ellipse">
                <a:avLst/>
              </a:prstGeom>
              <a:solidFill>
                <a:srgbClr val="3EA53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82D0BCC-4E7D-83B7-D2E2-38AFB2BB32C2}"/>
                  </a:ext>
                </a:extLst>
              </p:cNvPr>
              <p:cNvSpPr/>
              <p:nvPr/>
            </p:nvSpPr>
            <p:spPr>
              <a:xfrm>
                <a:off x="3559655" y="2939514"/>
                <a:ext cx="2418388" cy="2418388"/>
              </a:xfrm>
              <a:prstGeom prst="ellipse">
                <a:avLst/>
              </a:prstGeom>
              <a:solidFill>
                <a:srgbClr val="F49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62F2A08-3BE3-C1A5-EC33-015201BC54B8}"/>
                  </a:ext>
                </a:extLst>
              </p:cNvPr>
              <p:cNvSpPr/>
              <p:nvPr/>
            </p:nvSpPr>
            <p:spPr>
              <a:xfrm>
                <a:off x="4184710" y="3564569"/>
                <a:ext cx="1168278" cy="1168278"/>
              </a:xfrm>
              <a:prstGeom prst="ellipse">
                <a:avLst/>
              </a:prstGeom>
              <a:solidFill>
                <a:srgbClr val="CD161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7" name="Group 16">
            <a:extLst>
              <a:ext uri="{FF2B5EF4-FFF2-40B4-BE49-F238E27FC236}">
                <a16:creationId xmlns:a16="http://schemas.microsoft.com/office/drawing/2014/main" id="{EEE03697-1C95-2B6B-44CD-38E2C501F10B}"/>
              </a:ext>
            </a:extLst>
          </p:cNvPr>
          <p:cNvGrpSpPr/>
          <p:nvPr/>
        </p:nvGrpSpPr>
        <p:grpSpPr>
          <a:xfrm>
            <a:off x="9315700" y="2819262"/>
            <a:ext cx="287514" cy="358740"/>
            <a:chOff x="444454" y="7373088"/>
            <a:chExt cx="287514" cy="358740"/>
          </a:xfrm>
        </p:grpSpPr>
        <p:pic>
          <p:nvPicPr>
            <p:cNvPr id="18" name="Picture 17" descr="A blue flag with black border&#10;&#10;Description automatically generated">
              <a:extLst>
                <a:ext uri="{FF2B5EF4-FFF2-40B4-BE49-F238E27FC236}">
                  <a16:creationId xmlns:a16="http://schemas.microsoft.com/office/drawing/2014/main" id="{3377867E-7E32-88A6-C896-393DE3F031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454" y="7373088"/>
              <a:ext cx="287514" cy="358740"/>
            </a:xfrm>
            <a:prstGeom prst="rect">
              <a:avLst/>
            </a:prstGeom>
          </p:spPr>
        </p:pic>
        <p:sp>
          <p:nvSpPr>
            <p:cNvPr id="19" name="TextBox 18">
              <a:extLst>
                <a:ext uri="{FF2B5EF4-FFF2-40B4-BE49-F238E27FC236}">
                  <a16:creationId xmlns:a16="http://schemas.microsoft.com/office/drawing/2014/main" id="{3651DF6E-0E73-797B-CAF8-E08A50B2245C}"/>
                </a:ext>
              </a:extLst>
            </p:cNvPr>
            <p:cNvSpPr txBox="1"/>
            <p:nvPr/>
          </p:nvSpPr>
          <p:spPr>
            <a:xfrm>
              <a:off x="444454" y="7404100"/>
              <a:ext cx="287514" cy="246221"/>
            </a:xfrm>
            <a:prstGeom prst="rect">
              <a:avLst/>
            </a:prstGeom>
            <a:noFill/>
          </p:spPr>
          <p:txBody>
            <a:bodyPr wrap="square" rtlCol="0">
              <a:spAutoFit/>
            </a:bodyPr>
            <a:lstStyle/>
            <a:p>
              <a:pPr algn="ctr"/>
              <a:r>
                <a:rPr lang="en-US" sz="1000" b="1" dirty="0">
                  <a:solidFill>
                    <a:schemeClr val="bg1"/>
                  </a:solidFill>
                  <a:latin typeface="Montserrat" pitchFamily="2" charset="77"/>
                </a:rPr>
                <a:t>1</a:t>
              </a:r>
            </a:p>
          </p:txBody>
        </p:sp>
      </p:grpSp>
      <p:grpSp>
        <p:nvGrpSpPr>
          <p:cNvPr id="4" name="Group 3">
            <a:extLst>
              <a:ext uri="{FF2B5EF4-FFF2-40B4-BE49-F238E27FC236}">
                <a16:creationId xmlns:a16="http://schemas.microsoft.com/office/drawing/2014/main" id="{28EB6662-A5EB-3D3E-893D-F245D0AEC441}"/>
              </a:ext>
            </a:extLst>
          </p:cNvPr>
          <p:cNvGrpSpPr/>
          <p:nvPr/>
        </p:nvGrpSpPr>
        <p:grpSpPr>
          <a:xfrm>
            <a:off x="8280914" y="3967945"/>
            <a:ext cx="287514" cy="358740"/>
            <a:chOff x="444454" y="7373088"/>
            <a:chExt cx="287514" cy="358740"/>
          </a:xfrm>
        </p:grpSpPr>
        <p:pic>
          <p:nvPicPr>
            <p:cNvPr id="5" name="Picture 4" descr="A blue flag with black border&#10;&#10;Description automatically generated">
              <a:extLst>
                <a:ext uri="{FF2B5EF4-FFF2-40B4-BE49-F238E27FC236}">
                  <a16:creationId xmlns:a16="http://schemas.microsoft.com/office/drawing/2014/main" id="{E2CDC1C9-E1C0-1665-EC48-05BA66F0B3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454" y="7373088"/>
              <a:ext cx="287514" cy="358740"/>
            </a:xfrm>
            <a:prstGeom prst="rect">
              <a:avLst/>
            </a:prstGeom>
          </p:spPr>
        </p:pic>
        <p:sp>
          <p:nvSpPr>
            <p:cNvPr id="6" name="TextBox 5">
              <a:extLst>
                <a:ext uri="{FF2B5EF4-FFF2-40B4-BE49-F238E27FC236}">
                  <a16:creationId xmlns:a16="http://schemas.microsoft.com/office/drawing/2014/main" id="{866BFA31-CA70-89F2-48FD-33F56F3A3509}"/>
                </a:ext>
              </a:extLst>
            </p:cNvPr>
            <p:cNvSpPr txBox="1"/>
            <p:nvPr/>
          </p:nvSpPr>
          <p:spPr>
            <a:xfrm>
              <a:off x="444454" y="7404100"/>
              <a:ext cx="287514" cy="246221"/>
            </a:xfrm>
            <a:prstGeom prst="rect">
              <a:avLst/>
            </a:prstGeom>
            <a:noFill/>
          </p:spPr>
          <p:txBody>
            <a:bodyPr wrap="square" rtlCol="0">
              <a:spAutoFit/>
            </a:bodyPr>
            <a:lstStyle/>
            <a:p>
              <a:pPr algn="ctr"/>
              <a:r>
                <a:rPr lang="en-US" sz="1000" b="1" dirty="0">
                  <a:solidFill>
                    <a:schemeClr val="bg1"/>
                  </a:solidFill>
                  <a:latin typeface="Montserrat" pitchFamily="2" charset="77"/>
                </a:rPr>
                <a:t>2</a:t>
              </a:r>
            </a:p>
          </p:txBody>
        </p:sp>
      </p:grpSp>
      <p:grpSp>
        <p:nvGrpSpPr>
          <p:cNvPr id="7" name="Group 6">
            <a:extLst>
              <a:ext uri="{FF2B5EF4-FFF2-40B4-BE49-F238E27FC236}">
                <a16:creationId xmlns:a16="http://schemas.microsoft.com/office/drawing/2014/main" id="{A431218F-2866-C223-CDC6-C8538CC1C893}"/>
              </a:ext>
            </a:extLst>
          </p:cNvPr>
          <p:cNvGrpSpPr/>
          <p:nvPr/>
        </p:nvGrpSpPr>
        <p:grpSpPr>
          <a:xfrm>
            <a:off x="10181429" y="3290795"/>
            <a:ext cx="287514" cy="358740"/>
            <a:chOff x="444454" y="7373088"/>
            <a:chExt cx="287514" cy="358740"/>
          </a:xfrm>
        </p:grpSpPr>
        <p:pic>
          <p:nvPicPr>
            <p:cNvPr id="8" name="Picture 7" descr="A blue flag with black border&#10;&#10;Description automatically generated">
              <a:extLst>
                <a:ext uri="{FF2B5EF4-FFF2-40B4-BE49-F238E27FC236}">
                  <a16:creationId xmlns:a16="http://schemas.microsoft.com/office/drawing/2014/main" id="{E284EF1F-2207-F8C7-7EF9-7B5475839D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454" y="7373088"/>
              <a:ext cx="287514" cy="358740"/>
            </a:xfrm>
            <a:prstGeom prst="rect">
              <a:avLst/>
            </a:prstGeom>
          </p:spPr>
        </p:pic>
        <p:sp>
          <p:nvSpPr>
            <p:cNvPr id="9" name="TextBox 8">
              <a:extLst>
                <a:ext uri="{FF2B5EF4-FFF2-40B4-BE49-F238E27FC236}">
                  <a16:creationId xmlns:a16="http://schemas.microsoft.com/office/drawing/2014/main" id="{0900068F-EF05-9271-28D8-7419D47A32E3}"/>
                </a:ext>
              </a:extLst>
            </p:cNvPr>
            <p:cNvSpPr txBox="1"/>
            <p:nvPr/>
          </p:nvSpPr>
          <p:spPr>
            <a:xfrm>
              <a:off x="444454" y="7404100"/>
              <a:ext cx="287514" cy="246221"/>
            </a:xfrm>
            <a:prstGeom prst="rect">
              <a:avLst/>
            </a:prstGeom>
            <a:noFill/>
          </p:spPr>
          <p:txBody>
            <a:bodyPr wrap="square" rtlCol="0">
              <a:spAutoFit/>
            </a:bodyPr>
            <a:lstStyle/>
            <a:p>
              <a:pPr algn="ctr"/>
              <a:r>
                <a:rPr lang="en-US" sz="1000" b="1" dirty="0">
                  <a:solidFill>
                    <a:schemeClr val="bg1"/>
                  </a:solidFill>
                  <a:latin typeface="Montserrat" pitchFamily="2" charset="77"/>
                </a:rPr>
                <a:t>3</a:t>
              </a:r>
            </a:p>
          </p:txBody>
        </p:sp>
      </p:grpSp>
      <p:grpSp>
        <p:nvGrpSpPr>
          <p:cNvPr id="10" name="Group 9">
            <a:extLst>
              <a:ext uri="{FF2B5EF4-FFF2-40B4-BE49-F238E27FC236}">
                <a16:creationId xmlns:a16="http://schemas.microsoft.com/office/drawing/2014/main" id="{A18E2E9E-0A69-C797-587E-99C93FB6EDFF}"/>
              </a:ext>
            </a:extLst>
          </p:cNvPr>
          <p:cNvGrpSpPr/>
          <p:nvPr/>
        </p:nvGrpSpPr>
        <p:grpSpPr>
          <a:xfrm>
            <a:off x="9704982" y="2358283"/>
            <a:ext cx="287514" cy="358740"/>
            <a:chOff x="444454" y="7373088"/>
            <a:chExt cx="287514" cy="358740"/>
          </a:xfrm>
        </p:grpSpPr>
        <p:pic>
          <p:nvPicPr>
            <p:cNvPr id="20" name="Picture 19" descr="A blue flag with black border&#10;&#10;Description automatically generated">
              <a:extLst>
                <a:ext uri="{FF2B5EF4-FFF2-40B4-BE49-F238E27FC236}">
                  <a16:creationId xmlns:a16="http://schemas.microsoft.com/office/drawing/2014/main" id="{49109A38-FF58-F5F1-0593-4558C4E39D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454" y="7373088"/>
              <a:ext cx="287514" cy="358740"/>
            </a:xfrm>
            <a:prstGeom prst="rect">
              <a:avLst/>
            </a:prstGeom>
          </p:spPr>
        </p:pic>
        <p:sp>
          <p:nvSpPr>
            <p:cNvPr id="21" name="TextBox 20">
              <a:extLst>
                <a:ext uri="{FF2B5EF4-FFF2-40B4-BE49-F238E27FC236}">
                  <a16:creationId xmlns:a16="http://schemas.microsoft.com/office/drawing/2014/main" id="{56F1B881-3810-3940-8950-98397117F3BE}"/>
                </a:ext>
              </a:extLst>
            </p:cNvPr>
            <p:cNvSpPr txBox="1"/>
            <p:nvPr/>
          </p:nvSpPr>
          <p:spPr>
            <a:xfrm>
              <a:off x="444454" y="7404100"/>
              <a:ext cx="287514" cy="246221"/>
            </a:xfrm>
            <a:prstGeom prst="rect">
              <a:avLst/>
            </a:prstGeom>
            <a:noFill/>
          </p:spPr>
          <p:txBody>
            <a:bodyPr wrap="square" rtlCol="0">
              <a:spAutoFit/>
            </a:bodyPr>
            <a:lstStyle/>
            <a:p>
              <a:pPr algn="ctr"/>
              <a:r>
                <a:rPr lang="en-US" sz="1000" b="1" dirty="0">
                  <a:solidFill>
                    <a:schemeClr val="bg1"/>
                  </a:solidFill>
                  <a:latin typeface="Montserrat" pitchFamily="2" charset="77"/>
                </a:rPr>
                <a:t>4</a:t>
              </a:r>
            </a:p>
          </p:txBody>
        </p:sp>
      </p:grpSp>
    </p:spTree>
    <p:extLst>
      <p:ext uri="{BB962C8B-B14F-4D97-AF65-F5344CB8AC3E}">
        <p14:creationId xmlns:p14="http://schemas.microsoft.com/office/powerpoint/2010/main" val="708003695"/>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527E2A-4D90-42E4-9C1A-D78A56305BC1}">
  <ds:schemaRefs>
    <ds:schemaRef ds:uri="http://purl.org/dc/terms/"/>
    <ds:schemaRef ds:uri="3f0d60c3-ee2e-4b52-9658-95fded064de0"/>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A2F6D5D-FF96-4FC0-AA06-B4D9FD5986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362</TotalTime>
  <Words>941</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Montserrat</vt:lpstr>
      <vt:lpstr>Titles</vt:lpstr>
      <vt:lpstr>Content slides</vt:lpstr>
      <vt:lpstr>End slide</vt:lpstr>
      <vt:lpstr>The Top Ten Risks for Professional Firms and Businesses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Top Ten Risks for Professional Firms and Businesses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30</cp:revision>
  <cp:lastPrinted>2023-04-27T17:52:02Z</cp:lastPrinted>
  <dcterms:created xsi:type="dcterms:W3CDTF">2021-06-22T19:25:58Z</dcterms:created>
  <dcterms:modified xsi:type="dcterms:W3CDTF">2024-01-30T15:10:29Z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