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2" r:id="rId5"/>
    <p:sldMasterId id="2147483654" r:id="rId6"/>
  </p:sldMasterIdLst>
  <p:sldIdLst>
    <p:sldId id="256" r:id="rId7"/>
    <p:sldId id="262" r:id="rId8"/>
    <p:sldId id="269" r:id="rId9"/>
    <p:sldId id="268" r:id="rId10"/>
    <p:sldId id="267" r:id="rId11"/>
    <p:sldId id="271" r:id="rId12"/>
    <p:sldId id="266" r:id="rId13"/>
    <p:sldId id="265" r:id="rId14"/>
    <p:sldId id="270" r:id="rId15"/>
    <p:sldId id="264" r:id="rId16"/>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4E9533-862C-4DFD-B437-5AF839C73C4F}" v="8" dt="2024-01-30T14:54:10.1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946"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26" name="Oval 25">
            <a:extLst>
              <a:ext uri="{FF2B5EF4-FFF2-40B4-BE49-F238E27FC236}">
                <a16:creationId xmlns:a16="http://schemas.microsoft.com/office/drawing/2014/main" id="{41A1FB0F-1C5C-844C-8C46-D2BBE08905E5}"/>
              </a:ext>
            </a:extLst>
          </p:cNvPr>
          <p:cNvSpPr/>
          <p:nvPr userDrawn="1"/>
        </p:nvSpPr>
        <p:spPr>
          <a:xfrm>
            <a:off x="-1608483" y="-2220292"/>
            <a:ext cx="11298584" cy="112985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28" name="Title 90">
            <a:extLst>
              <a:ext uri="{FF2B5EF4-FFF2-40B4-BE49-F238E27FC236}">
                <a16:creationId xmlns:a16="http://schemas.microsoft.com/office/drawing/2014/main" id="{2FB4C903-3243-CE41-ABFE-3F1D160EB1D8}"/>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cxnSp>
        <p:nvCxnSpPr>
          <p:cNvPr id="29" name="Straight Connector 28">
            <a:extLst>
              <a:ext uri="{FF2B5EF4-FFF2-40B4-BE49-F238E27FC236}">
                <a16:creationId xmlns:a16="http://schemas.microsoft.com/office/drawing/2014/main" id="{BDFEBF5A-F0CE-3244-8110-D6EC672148A4}"/>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ACBDBAD-1B6A-A34F-9AC3-4B34C4508423}"/>
              </a:ext>
            </a:extLst>
          </p:cNvPr>
          <p:cNvSpPr/>
          <p:nvPr userDrawn="1"/>
        </p:nvSpPr>
        <p:spPr>
          <a:xfrm>
            <a:off x="10072050" y="6273800"/>
            <a:ext cx="1510350" cy="256545"/>
          </a:xfrm>
          <a:prstGeom prst="rect">
            <a:avLst/>
          </a:prstGeom>
        </p:spPr>
        <p:txBody>
          <a:bodyPr wrap="none">
            <a:spAutoFit/>
          </a:bodyPr>
          <a:lstStyle/>
          <a:p>
            <a:pPr lvl="0" algn="r"/>
            <a:r>
              <a:rPr lang="en-US" sz="1067" dirty="0">
                <a:solidFill>
                  <a:schemeClr val="bg1"/>
                </a:solidFill>
              </a:rPr>
              <a:t>kareneckstein.co.uk</a:t>
            </a:r>
          </a:p>
        </p:txBody>
      </p:sp>
      <p:pic>
        <p:nvPicPr>
          <p:cNvPr id="31" name="Picture 30">
            <a:extLst>
              <a:ext uri="{FF2B5EF4-FFF2-40B4-BE49-F238E27FC236}">
                <a16:creationId xmlns:a16="http://schemas.microsoft.com/office/drawing/2014/main" id="{27195FE6-0812-E847-A286-C8ED0FE692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32" name="Text Placeholder 92">
            <a:extLst>
              <a:ext uri="{FF2B5EF4-FFF2-40B4-BE49-F238E27FC236}">
                <a16:creationId xmlns:a16="http://schemas.microsoft.com/office/drawing/2014/main" id="{3CFA7CA3-BB6A-ED44-A18E-38F892C207BF}"/>
              </a:ext>
            </a:extLst>
          </p:cNvPr>
          <p:cNvSpPr>
            <a:spLocks noGrp="1"/>
          </p:cNvSpPr>
          <p:nvPr>
            <p:ph type="body" sz="quarter" idx="10" hasCustomPrompt="1"/>
          </p:nvPr>
        </p:nvSpPr>
        <p:spPr>
          <a:xfrm>
            <a:off x="657505" y="4838881"/>
            <a:ext cx="7706319"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34" name="Text Placeholder 92">
            <a:extLst>
              <a:ext uri="{FF2B5EF4-FFF2-40B4-BE49-F238E27FC236}">
                <a16:creationId xmlns:a16="http://schemas.microsoft.com/office/drawing/2014/main" id="{30F6319E-4FC3-3942-8AB7-545DD182B06C}"/>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321848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1E2653DA-51D7-9C4C-A4AD-5034D92E4FC5}"/>
              </a:ext>
            </a:extLst>
          </p:cNvPr>
          <p:cNvSpPr/>
          <p:nvPr userDrawn="1"/>
        </p:nvSpPr>
        <p:spPr>
          <a:xfrm>
            <a:off x="7655923" y="2667000"/>
            <a:ext cx="8382000" cy="838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8" name="Oval 7">
            <a:extLst>
              <a:ext uri="{FF2B5EF4-FFF2-40B4-BE49-F238E27FC236}">
                <a16:creationId xmlns:a16="http://schemas.microsoft.com/office/drawing/2014/main" id="{5F4143CF-8F52-DC46-82AB-115E0AA0E093}"/>
              </a:ext>
            </a:extLst>
          </p:cNvPr>
          <p:cNvSpPr/>
          <p:nvPr userDrawn="1"/>
        </p:nvSpPr>
        <p:spPr>
          <a:xfrm>
            <a:off x="7776187" y="-1979326"/>
            <a:ext cx="3974726" cy="401617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cxnSp>
        <p:nvCxnSpPr>
          <p:cNvPr id="9" name="Straight Connector 8">
            <a:extLst>
              <a:ext uri="{FF2B5EF4-FFF2-40B4-BE49-F238E27FC236}">
                <a16:creationId xmlns:a16="http://schemas.microsoft.com/office/drawing/2014/main" id="{B1DBED92-EB31-964F-A5F4-B991539FD6E3}"/>
              </a:ext>
            </a:extLst>
          </p:cNvPr>
          <p:cNvCxnSpPr/>
          <p:nvPr userDrawn="1"/>
        </p:nvCxnSpPr>
        <p:spPr>
          <a:xfrm>
            <a:off x="679893" y="6223000"/>
            <a:ext cx="1085170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87B2B88-C9E8-4847-A7D1-E594EB10BE7F}"/>
              </a:ext>
            </a:extLst>
          </p:cNvPr>
          <p:cNvSpPr/>
          <p:nvPr userDrawn="1"/>
        </p:nvSpPr>
        <p:spPr>
          <a:xfrm>
            <a:off x="10072050" y="6273800"/>
            <a:ext cx="1510350" cy="256545"/>
          </a:xfrm>
          <a:prstGeom prst="rect">
            <a:avLst/>
          </a:prstGeom>
        </p:spPr>
        <p:txBody>
          <a:bodyPr wrap="none">
            <a:spAutoFit/>
          </a:bodyPr>
          <a:lstStyle/>
          <a:p>
            <a:pPr lvl="0" algn="r"/>
            <a:r>
              <a:rPr lang="en-US" sz="1067" dirty="0">
                <a:solidFill>
                  <a:schemeClr val="bg1"/>
                </a:solidFill>
              </a:rPr>
              <a:t>kareneckstein.co.uk</a:t>
            </a:r>
          </a:p>
        </p:txBody>
      </p:sp>
      <p:pic>
        <p:nvPicPr>
          <p:cNvPr id="11" name="Picture 10">
            <a:extLst>
              <a:ext uri="{FF2B5EF4-FFF2-40B4-BE49-F238E27FC236}">
                <a16:creationId xmlns:a16="http://schemas.microsoft.com/office/drawing/2014/main" id="{6B6B4DB9-56C1-D64E-85B5-82E6E7C30E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3"/>
          </a:xfrm>
          <a:prstGeom prst="rect">
            <a:avLst/>
          </a:prstGeom>
        </p:spPr>
      </p:pic>
      <p:sp>
        <p:nvSpPr>
          <p:cNvPr id="12" name="Title 90">
            <a:extLst>
              <a:ext uri="{FF2B5EF4-FFF2-40B4-BE49-F238E27FC236}">
                <a16:creationId xmlns:a16="http://schemas.microsoft.com/office/drawing/2014/main" id="{9E4808A5-7640-1D47-B6B1-B017F37D0229}"/>
              </a:ext>
            </a:extLst>
          </p:cNvPr>
          <p:cNvSpPr>
            <a:spLocks noGrp="1"/>
          </p:cNvSpPr>
          <p:nvPr>
            <p:ph type="title"/>
          </p:nvPr>
        </p:nvSpPr>
        <p:spPr>
          <a:xfrm>
            <a:off x="679893" y="2245048"/>
            <a:ext cx="7706319" cy="2398702"/>
          </a:xfrm>
          <a:prstGeom prst="rect">
            <a:avLst/>
          </a:prstGeom>
        </p:spPr>
        <p:txBody>
          <a:bodyPr anchor="b"/>
          <a:lstStyle>
            <a:lvl1pPr>
              <a:defRPr sz="5000">
                <a:solidFill>
                  <a:schemeClr val="tx1"/>
                </a:solidFill>
              </a:defRPr>
            </a:lvl1pPr>
          </a:lstStyle>
          <a:p>
            <a:r>
              <a:rPr lang="en-US"/>
              <a:t>Click to edit Master title style</a:t>
            </a:r>
          </a:p>
        </p:txBody>
      </p:sp>
      <p:sp>
        <p:nvSpPr>
          <p:cNvPr id="13" name="Text Placeholder 92">
            <a:extLst>
              <a:ext uri="{FF2B5EF4-FFF2-40B4-BE49-F238E27FC236}">
                <a16:creationId xmlns:a16="http://schemas.microsoft.com/office/drawing/2014/main" id="{9A770C54-6FBF-D84D-B7E7-C90F231B5D0A}"/>
              </a:ext>
            </a:extLst>
          </p:cNvPr>
          <p:cNvSpPr>
            <a:spLocks noGrp="1"/>
          </p:cNvSpPr>
          <p:nvPr>
            <p:ph type="body" sz="quarter" idx="10" hasCustomPrompt="1"/>
          </p:nvPr>
        </p:nvSpPr>
        <p:spPr>
          <a:xfrm>
            <a:off x="679893" y="4842510"/>
            <a:ext cx="6838507" cy="972321"/>
          </a:xfrm>
          <a:prstGeom prst="rect">
            <a:avLst/>
          </a:prstGeom>
        </p:spPr>
        <p:txBody>
          <a:bodyPr anchor="t"/>
          <a:lstStyle>
            <a:lvl1pPr marL="0" indent="0">
              <a:buNone/>
              <a:defRPr sz="2333">
                <a:solidFill>
                  <a:schemeClr val="tx1"/>
                </a:solidFill>
              </a:defRPr>
            </a:lvl1pPr>
          </a:lstStyle>
          <a:p>
            <a:pPr lvl="0"/>
            <a:r>
              <a:rPr lang="en-US"/>
              <a:t>Insert content here</a:t>
            </a:r>
          </a:p>
        </p:txBody>
      </p:sp>
      <p:sp>
        <p:nvSpPr>
          <p:cNvPr id="16" name="Text Placeholder 92">
            <a:extLst>
              <a:ext uri="{FF2B5EF4-FFF2-40B4-BE49-F238E27FC236}">
                <a16:creationId xmlns:a16="http://schemas.microsoft.com/office/drawing/2014/main" id="{55781240-4577-A24D-990B-874ED62E29E6}"/>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620845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FFE449CE-B73E-764F-B853-B68474139188}"/>
              </a:ext>
            </a:extLst>
          </p:cNvPr>
          <p:cNvSpPr/>
          <p:nvPr userDrawn="1"/>
        </p:nvSpPr>
        <p:spPr>
          <a:xfrm>
            <a:off x="9795193" y="-1273359"/>
            <a:ext cx="4121463" cy="412146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8" name="Oval 7">
            <a:extLst>
              <a:ext uri="{FF2B5EF4-FFF2-40B4-BE49-F238E27FC236}">
                <a16:creationId xmlns:a16="http://schemas.microsoft.com/office/drawing/2014/main" id="{FA82B29D-6FCF-A94C-8908-AEE9FF8BE7E7}"/>
              </a:ext>
            </a:extLst>
          </p:cNvPr>
          <p:cNvSpPr/>
          <p:nvPr userDrawn="1"/>
        </p:nvSpPr>
        <p:spPr>
          <a:xfrm>
            <a:off x="7868124" y="3262765"/>
            <a:ext cx="5667532" cy="56675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cxnSp>
        <p:nvCxnSpPr>
          <p:cNvPr id="10" name="Straight Connector 9">
            <a:extLst>
              <a:ext uri="{FF2B5EF4-FFF2-40B4-BE49-F238E27FC236}">
                <a16:creationId xmlns:a16="http://schemas.microsoft.com/office/drawing/2014/main" id="{24741D01-5F92-9540-A74E-118CFDDBA3CF}"/>
              </a:ext>
            </a:extLst>
          </p:cNvPr>
          <p:cNvCxnSpPr/>
          <p:nvPr userDrawn="1"/>
        </p:nvCxnSpPr>
        <p:spPr>
          <a:xfrm>
            <a:off x="679893" y="6223000"/>
            <a:ext cx="10851707"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D423366-1DF8-FB4D-AAE7-B71880A56A0F}"/>
              </a:ext>
            </a:extLst>
          </p:cNvPr>
          <p:cNvSpPr/>
          <p:nvPr userDrawn="1"/>
        </p:nvSpPr>
        <p:spPr>
          <a:xfrm>
            <a:off x="10072050" y="6273800"/>
            <a:ext cx="1510350" cy="256545"/>
          </a:xfrm>
          <a:prstGeom prst="rect">
            <a:avLst/>
          </a:prstGeom>
        </p:spPr>
        <p:txBody>
          <a:bodyPr wrap="none">
            <a:spAutoFit/>
          </a:bodyPr>
          <a:lstStyle/>
          <a:p>
            <a:pPr lvl="0" algn="r"/>
            <a:r>
              <a:rPr lang="en-US" sz="1067" dirty="0">
                <a:solidFill>
                  <a:schemeClr val="bg1"/>
                </a:solidFill>
              </a:rPr>
              <a:t>kareneckstein.co.uk</a:t>
            </a:r>
          </a:p>
        </p:txBody>
      </p:sp>
      <p:pic>
        <p:nvPicPr>
          <p:cNvPr id="12" name="Picture 11">
            <a:extLst>
              <a:ext uri="{FF2B5EF4-FFF2-40B4-BE49-F238E27FC236}">
                <a16:creationId xmlns:a16="http://schemas.microsoft.com/office/drawing/2014/main" id="{D89A1365-B7C1-F543-80C2-5F44D689FA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15" name="Title 90">
            <a:extLst>
              <a:ext uri="{FF2B5EF4-FFF2-40B4-BE49-F238E27FC236}">
                <a16:creationId xmlns:a16="http://schemas.microsoft.com/office/drawing/2014/main" id="{4036A9DD-5CAB-5F49-BAF2-F0F02EDAC2C0}"/>
              </a:ext>
            </a:extLst>
          </p:cNvPr>
          <p:cNvSpPr>
            <a:spLocks noGrp="1"/>
          </p:cNvSpPr>
          <p:nvPr>
            <p:ph type="title"/>
          </p:nvPr>
        </p:nvSpPr>
        <p:spPr>
          <a:xfrm>
            <a:off x="679893" y="2241419"/>
            <a:ext cx="7706319" cy="2398702"/>
          </a:xfrm>
          <a:prstGeom prst="rect">
            <a:avLst/>
          </a:prstGeom>
        </p:spPr>
        <p:txBody>
          <a:bodyPr anchor="b"/>
          <a:lstStyle>
            <a:lvl1pPr>
              <a:defRPr sz="5000">
                <a:solidFill>
                  <a:schemeClr val="bg1"/>
                </a:solidFill>
              </a:defRPr>
            </a:lvl1pPr>
          </a:lstStyle>
          <a:p>
            <a:r>
              <a:rPr lang="en-US"/>
              <a:t>Click to edit Master title style</a:t>
            </a:r>
          </a:p>
        </p:txBody>
      </p:sp>
      <p:sp>
        <p:nvSpPr>
          <p:cNvPr id="16" name="Text Placeholder 92">
            <a:extLst>
              <a:ext uri="{FF2B5EF4-FFF2-40B4-BE49-F238E27FC236}">
                <a16:creationId xmlns:a16="http://schemas.microsoft.com/office/drawing/2014/main" id="{7923F351-731D-7A40-BBB3-6DC0CA7ABD99}"/>
              </a:ext>
            </a:extLst>
          </p:cNvPr>
          <p:cNvSpPr>
            <a:spLocks noGrp="1"/>
          </p:cNvSpPr>
          <p:nvPr>
            <p:ph type="body" sz="quarter" idx="10" hasCustomPrompt="1"/>
          </p:nvPr>
        </p:nvSpPr>
        <p:spPr>
          <a:xfrm>
            <a:off x="657505" y="4838881"/>
            <a:ext cx="6898995" cy="972321"/>
          </a:xfrm>
          <a:prstGeom prst="rect">
            <a:avLst/>
          </a:prstGeom>
        </p:spPr>
        <p:txBody>
          <a:bodyPr anchor="t"/>
          <a:lstStyle>
            <a:lvl1pPr marL="0" indent="0">
              <a:buNone/>
              <a:defRPr sz="2333">
                <a:solidFill>
                  <a:schemeClr val="bg1"/>
                </a:solidFill>
              </a:defRPr>
            </a:lvl1pPr>
          </a:lstStyle>
          <a:p>
            <a:pPr lvl="0"/>
            <a:r>
              <a:rPr lang="en-US"/>
              <a:t>Insert content here</a:t>
            </a:r>
          </a:p>
        </p:txBody>
      </p:sp>
      <p:sp>
        <p:nvSpPr>
          <p:cNvPr id="17" name="Text Placeholder 92">
            <a:extLst>
              <a:ext uri="{FF2B5EF4-FFF2-40B4-BE49-F238E27FC236}">
                <a16:creationId xmlns:a16="http://schemas.microsoft.com/office/drawing/2014/main" id="{BA4576E7-0C93-674E-BFE7-8599EFE2E35F}"/>
              </a:ext>
            </a:extLst>
          </p:cNvPr>
          <p:cNvSpPr>
            <a:spLocks noGrp="1"/>
          </p:cNvSpPr>
          <p:nvPr>
            <p:ph type="body" sz="quarter" idx="11" hasCustomPrompt="1"/>
          </p:nvPr>
        </p:nvSpPr>
        <p:spPr>
          <a:xfrm>
            <a:off x="9690101" y="5206482"/>
            <a:ext cx="1981200" cy="600720"/>
          </a:xfrm>
          <a:prstGeom prst="rect">
            <a:avLst/>
          </a:prstGeom>
        </p:spPr>
        <p:txBody>
          <a:bodyPr anchor="b"/>
          <a:lstStyle>
            <a:lvl1pPr marL="0" indent="0">
              <a:buNone/>
              <a:defRPr sz="1600">
                <a:solidFill>
                  <a:schemeClr val="bg1"/>
                </a:solidFill>
              </a:defRPr>
            </a:lvl1pPr>
          </a:lstStyle>
          <a:p>
            <a:pPr lvl="0"/>
            <a:r>
              <a:rPr lang="en-US"/>
              <a:t>Karen Eckstein </a:t>
            </a:r>
            <a:br>
              <a:rPr lang="en-US"/>
            </a:br>
            <a:r>
              <a:rPr lang="en-US"/>
              <a:t>LLB, CTA, Cert IRM</a:t>
            </a:r>
          </a:p>
        </p:txBody>
      </p:sp>
    </p:spTree>
    <p:extLst>
      <p:ext uri="{BB962C8B-B14F-4D97-AF65-F5344CB8AC3E}">
        <p14:creationId xmlns:p14="http://schemas.microsoft.com/office/powerpoint/2010/main" val="22180431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6B0EF64-FC7B-DB40-A831-D29D648FC7DD}"/>
              </a:ext>
            </a:extLst>
          </p:cNvPr>
          <p:cNvSpPr>
            <a:spLocks noGrp="1"/>
          </p:cNvSpPr>
          <p:nvPr>
            <p:ph type="body" sz="quarter" idx="10"/>
          </p:nvPr>
        </p:nvSpPr>
        <p:spPr>
          <a:xfrm>
            <a:off x="659404" y="1105204"/>
            <a:ext cx="10872196" cy="1121818"/>
          </a:xfrm>
          <a:prstGeom prst="rect">
            <a:avLst/>
          </a:prstGeom>
        </p:spPr>
        <p:txBody>
          <a:bodyPr anchor="b"/>
          <a:lstStyle>
            <a:lvl1pPr marL="0" indent="0">
              <a:buNone/>
              <a:defRPr sz="4000">
                <a:solidFill>
                  <a:schemeClr val="tx2"/>
                </a:solidFill>
              </a:defRPr>
            </a:lvl1pPr>
          </a:lstStyle>
          <a:p>
            <a:pPr lvl="0"/>
            <a:r>
              <a:rPr lang="en-US"/>
              <a:t>Edit Master text styles</a:t>
            </a:r>
          </a:p>
        </p:txBody>
      </p:sp>
      <p:sp>
        <p:nvSpPr>
          <p:cNvPr id="11" name="Text Placeholder 4">
            <a:extLst>
              <a:ext uri="{FF2B5EF4-FFF2-40B4-BE49-F238E27FC236}">
                <a16:creationId xmlns:a16="http://schemas.microsoft.com/office/drawing/2014/main" id="{DF623FFB-50EC-FD46-B7BD-9E6DCA6DDDFE}"/>
              </a:ext>
            </a:extLst>
          </p:cNvPr>
          <p:cNvSpPr>
            <a:spLocks noGrp="1"/>
          </p:cNvSpPr>
          <p:nvPr>
            <p:ph type="body" sz="quarter" idx="11"/>
          </p:nvPr>
        </p:nvSpPr>
        <p:spPr>
          <a:xfrm>
            <a:off x="659404" y="2494027"/>
            <a:ext cx="10872196" cy="3394710"/>
          </a:xfrm>
          <a:prstGeom prst="rect">
            <a:avLst/>
          </a:prstGeom>
        </p:spPr>
        <p:txBody>
          <a:bodyPr anchor="t"/>
          <a:lstStyle>
            <a:lvl1pPr marL="0" indent="0">
              <a:buNone/>
              <a:defRPr sz="2200" b="1">
                <a:solidFill>
                  <a:schemeClr val="accent1"/>
                </a:solidFill>
              </a:defRPr>
            </a:lvl1pPr>
            <a:lvl2pPr>
              <a:defRPr sz="2000"/>
            </a:lvl2pPr>
            <a:lvl3pPr>
              <a:defRPr sz="2000"/>
            </a:lvl3pPr>
            <a:lvl4pPr>
              <a:defRPr sz="20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pic>
        <p:nvPicPr>
          <p:cNvPr id="20" name="Picture 19">
            <a:extLst>
              <a:ext uri="{FF2B5EF4-FFF2-40B4-BE49-F238E27FC236}">
                <a16:creationId xmlns:a16="http://schemas.microsoft.com/office/drawing/2014/main" id="{CDA2A616-E7C3-4C4E-BF88-8AA15B4867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79893" y="539268"/>
            <a:ext cx="599999" cy="298932"/>
          </a:xfrm>
          <a:prstGeom prst="rect">
            <a:avLst/>
          </a:prstGeom>
        </p:spPr>
      </p:pic>
      <p:cxnSp>
        <p:nvCxnSpPr>
          <p:cNvPr id="21" name="Straight Connector 20">
            <a:extLst>
              <a:ext uri="{FF2B5EF4-FFF2-40B4-BE49-F238E27FC236}">
                <a16:creationId xmlns:a16="http://schemas.microsoft.com/office/drawing/2014/main" id="{CC0D7B60-F208-FD44-83DF-D86292291C61}"/>
              </a:ext>
            </a:extLst>
          </p:cNvPr>
          <p:cNvCxnSpPr/>
          <p:nvPr userDrawn="1"/>
        </p:nvCxnSpPr>
        <p:spPr>
          <a:xfrm>
            <a:off x="679893" y="6223000"/>
            <a:ext cx="10851707"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8BA2324-BBF3-334A-B49F-8580C1165375}"/>
              </a:ext>
            </a:extLst>
          </p:cNvPr>
          <p:cNvSpPr/>
          <p:nvPr userDrawn="1"/>
        </p:nvSpPr>
        <p:spPr>
          <a:xfrm>
            <a:off x="10072050" y="6273800"/>
            <a:ext cx="1510350" cy="256545"/>
          </a:xfrm>
          <a:prstGeom prst="rect">
            <a:avLst/>
          </a:prstGeom>
        </p:spPr>
        <p:txBody>
          <a:bodyPr wrap="none">
            <a:spAutoFit/>
          </a:bodyPr>
          <a:lstStyle/>
          <a:p>
            <a:pPr lvl="0" algn="r"/>
            <a:r>
              <a:rPr lang="en-US" sz="1067" dirty="0">
                <a:solidFill>
                  <a:schemeClr val="tx1"/>
                </a:solidFill>
              </a:rPr>
              <a:t>kareneckstein.co.uk</a:t>
            </a:r>
          </a:p>
        </p:txBody>
      </p:sp>
    </p:spTree>
    <p:extLst>
      <p:ext uri="{BB962C8B-B14F-4D97-AF65-F5344CB8AC3E}">
        <p14:creationId xmlns:p14="http://schemas.microsoft.com/office/powerpoint/2010/main" val="1551645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4F0AF333-9876-D743-90F9-0ECD8C86CD48}"/>
              </a:ext>
            </a:extLst>
          </p:cNvPr>
          <p:cNvCxnSpPr/>
          <p:nvPr userDrawn="1"/>
        </p:nvCxnSpPr>
        <p:spPr>
          <a:xfrm>
            <a:off x="679893" y="6223000"/>
            <a:ext cx="10851707"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3DCCD218-AAD0-574D-BD88-9E49FD5CEBA3}"/>
              </a:ext>
            </a:extLst>
          </p:cNvPr>
          <p:cNvSpPr/>
          <p:nvPr userDrawn="1"/>
        </p:nvSpPr>
        <p:spPr>
          <a:xfrm>
            <a:off x="10072050" y="6273800"/>
            <a:ext cx="1510350" cy="256545"/>
          </a:xfrm>
          <a:prstGeom prst="rect">
            <a:avLst/>
          </a:prstGeom>
        </p:spPr>
        <p:txBody>
          <a:bodyPr wrap="none">
            <a:spAutoFit/>
          </a:bodyPr>
          <a:lstStyle/>
          <a:p>
            <a:pPr lvl="0" algn="r"/>
            <a:r>
              <a:rPr lang="en-US" sz="1067" dirty="0">
                <a:solidFill>
                  <a:schemeClr val="bg1"/>
                </a:solidFill>
              </a:rPr>
              <a:t>kareneckstein.co.uk</a:t>
            </a:r>
          </a:p>
        </p:txBody>
      </p:sp>
      <p:sp>
        <p:nvSpPr>
          <p:cNvPr id="13" name="Title 90">
            <a:extLst>
              <a:ext uri="{FF2B5EF4-FFF2-40B4-BE49-F238E27FC236}">
                <a16:creationId xmlns:a16="http://schemas.microsoft.com/office/drawing/2014/main" id="{E418705E-0CC0-084C-8C3C-86C1046A9F48}"/>
              </a:ext>
            </a:extLst>
          </p:cNvPr>
          <p:cNvSpPr>
            <a:spLocks noGrp="1"/>
          </p:cNvSpPr>
          <p:nvPr>
            <p:ph type="title" hasCustomPrompt="1"/>
          </p:nvPr>
        </p:nvSpPr>
        <p:spPr>
          <a:xfrm>
            <a:off x="3390900" y="2198969"/>
            <a:ext cx="8140699" cy="1997552"/>
          </a:xfrm>
          <a:prstGeom prst="rect">
            <a:avLst/>
          </a:prstGeom>
        </p:spPr>
        <p:txBody>
          <a:bodyPr anchor="b"/>
          <a:lstStyle>
            <a:lvl1pPr>
              <a:defRPr sz="4000">
                <a:solidFill>
                  <a:schemeClr val="accent2"/>
                </a:solidFill>
              </a:defRPr>
            </a:lvl1pPr>
          </a:lstStyle>
          <a:p>
            <a:r>
              <a:rPr lang="en-US"/>
              <a:t>Sign off copy</a:t>
            </a:r>
          </a:p>
        </p:txBody>
      </p:sp>
      <p:pic>
        <p:nvPicPr>
          <p:cNvPr id="15" name="Picture 14">
            <a:extLst>
              <a:ext uri="{FF2B5EF4-FFF2-40B4-BE49-F238E27FC236}">
                <a16:creationId xmlns:a16="http://schemas.microsoft.com/office/drawing/2014/main" id="{1DB0F619-5241-0546-B948-633B90C4B3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505" y="539268"/>
            <a:ext cx="1537312" cy="779764"/>
          </a:xfrm>
          <a:prstGeom prst="rect">
            <a:avLst/>
          </a:prstGeom>
        </p:spPr>
      </p:pic>
      <p:sp>
        <p:nvSpPr>
          <p:cNvPr id="2" name="TextBox 1">
            <a:extLst>
              <a:ext uri="{FF2B5EF4-FFF2-40B4-BE49-F238E27FC236}">
                <a16:creationId xmlns:a16="http://schemas.microsoft.com/office/drawing/2014/main" id="{EF3F2F31-D875-4647-ABED-245FDFB85DFF}"/>
              </a:ext>
            </a:extLst>
          </p:cNvPr>
          <p:cNvSpPr txBox="1"/>
          <p:nvPr userDrawn="1"/>
        </p:nvSpPr>
        <p:spPr>
          <a:xfrm>
            <a:off x="3390900" y="4528930"/>
            <a:ext cx="3925957" cy="1200329"/>
          </a:xfrm>
          <a:prstGeom prst="rect">
            <a:avLst/>
          </a:prstGeom>
          <a:noFill/>
        </p:spPr>
        <p:txBody>
          <a:bodyPr wrap="square" rtlCol="0">
            <a:spAutoFit/>
          </a:bodyPr>
          <a:lstStyle/>
          <a:p>
            <a:r>
              <a:rPr lang="en-GB" b="1" dirty="0">
                <a:solidFill>
                  <a:schemeClr val="accent2"/>
                </a:solidFill>
                <a:latin typeface="+mj-lt"/>
                <a:cs typeface="Arial" panose="020B0604020202020204" pitchFamily="34" charset="0"/>
              </a:rPr>
              <a:t>Karen Eckstein</a:t>
            </a:r>
          </a:p>
          <a:p>
            <a:r>
              <a:rPr lang="en-GB" dirty="0">
                <a:solidFill>
                  <a:schemeClr val="bg1"/>
                </a:solidFill>
                <a:latin typeface="+mj-lt"/>
                <a:cs typeface="Arial" panose="020B0604020202020204" pitchFamily="34" charset="0"/>
              </a:rPr>
              <a:t>07973 627039</a:t>
            </a:r>
          </a:p>
          <a:p>
            <a:r>
              <a:rPr lang="en-GB" dirty="0">
                <a:solidFill>
                  <a:schemeClr val="bg1"/>
                </a:solidFill>
                <a:latin typeface="+mj-lt"/>
                <a:cs typeface="Arial" panose="020B0604020202020204" pitchFamily="34" charset="0"/>
              </a:rPr>
              <a:t>kareneckstein.co.uk</a:t>
            </a:r>
          </a:p>
          <a:p>
            <a:r>
              <a:rPr lang="en-GB" dirty="0">
                <a:solidFill>
                  <a:schemeClr val="bg1"/>
                </a:solidFill>
                <a:latin typeface="+mj-lt"/>
                <a:cs typeface="Arial" panose="020B0604020202020204" pitchFamily="34" charset="0"/>
              </a:rPr>
              <a:t>karen@kareneckstein.co.uk</a:t>
            </a:r>
          </a:p>
        </p:txBody>
      </p:sp>
    </p:spTree>
    <p:extLst>
      <p:ext uri="{BB962C8B-B14F-4D97-AF65-F5344CB8AC3E}">
        <p14:creationId xmlns:p14="http://schemas.microsoft.com/office/powerpoint/2010/main" val="1417726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16837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200038"/>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Risk@kareneckstein.co.u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DF44E2-2A3F-5D45-9CF4-527F217631CD}"/>
              </a:ext>
            </a:extLst>
          </p:cNvPr>
          <p:cNvSpPr>
            <a:spLocks noGrp="1"/>
          </p:cNvSpPr>
          <p:nvPr>
            <p:ph type="title"/>
          </p:nvPr>
        </p:nvSpPr>
        <p:spPr/>
        <p:txBody>
          <a:bodyPr/>
          <a:lstStyle/>
          <a:p>
            <a:r>
              <a:rPr lang="en-US" dirty="0"/>
              <a:t>The Top Ten Risks for Professional Firms and Businesses</a:t>
            </a:r>
          </a:p>
        </p:txBody>
      </p:sp>
      <p:sp>
        <p:nvSpPr>
          <p:cNvPr id="5" name="Text Placeholder 4">
            <a:extLst>
              <a:ext uri="{FF2B5EF4-FFF2-40B4-BE49-F238E27FC236}">
                <a16:creationId xmlns:a16="http://schemas.microsoft.com/office/drawing/2014/main" id="{5E4EE5FA-AE19-2649-BECC-D8A5F1B1F3CF}"/>
              </a:ext>
            </a:extLst>
          </p:cNvPr>
          <p:cNvSpPr>
            <a:spLocks noGrp="1"/>
          </p:cNvSpPr>
          <p:nvPr>
            <p:ph type="body" sz="quarter" idx="10"/>
          </p:nvPr>
        </p:nvSpPr>
        <p:spPr/>
        <p:txBody>
          <a:bodyPr/>
          <a:lstStyle/>
          <a:p>
            <a:r>
              <a:rPr lang="en-US" dirty="0"/>
              <a:t>A discussion for the Risk Bites Club® </a:t>
            </a:r>
          </a:p>
          <a:p>
            <a:r>
              <a:rPr lang="en-US" dirty="0"/>
              <a:t>13 February 2024</a:t>
            </a:r>
          </a:p>
        </p:txBody>
      </p:sp>
      <p:sp>
        <p:nvSpPr>
          <p:cNvPr id="6" name="Text Placeholder 5">
            <a:extLst>
              <a:ext uri="{FF2B5EF4-FFF2-40B4-BE49-F238E27FC236}">
                <a16:creationId xmlns:a16="http://schemas.microsoft.com/office/drawing/2014/main" id="{0CEFCD14-9A12-5C4C-AE69-11A45B832122}"/>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1723103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40AF-E780-B07C-BF2E-1639603FEE1D}"/>
              </a:ext>
            </a:extLst>
          </p:cNvPr>
          <p:cNvSpPr>
            <a:spLocks noGrp="1"/>
          </p:cNvSpPr>
          <p:nvPr>
            <p:ph type="title"/>
          </p:nvPr>
        </p:nvSpPr>
        <p:spPr>
          <a:xfrm>
            <a:off x="3556000" y="853440"/>
            <a:ext cx="7680960" cy="4353042"/>
          </a:xfrm>
        </p:spPr>
        <p:txBody>
          <a:bodyPr lIns="91440" tIns="45720" rIns="91440" bIns="45720" anchor="b"/>
          <a:lstStyle/>
          <a:p>
            <a:pPr>
              <a:spcBef>
                <a:spcPts val="1000"/>
              </a:spcBef>
            </a:pPr>
            <a:r>
              <a:rPr lang="en-US" sz="4800" dirty="0"/>
              <a:t>The Top Ten Risks for Professional Firms and Businesses</a:t>
            </a:r>
            <a:br>
              <a:rPr lang="en-US" sz="4800" dirty="0"/>
            </a:br>
            <a:br>
              <a:rPr lang="en-US" sz="4800" dirty="0"/>
            </a:br>
            <a:r>
              <a:rPr lang="en-US" sz="4800" dirty="0"/>
              <a:t>Any Questions?</a:t>
            </a:r>
            <a:endParaRPr lang="en-US" sz="4800" dirty="0">
              <a:solidFill>
                <a:schemeClr val="bg1"/>
              </a:solidFill>
            </a:endParaRPr>
          </a:p>
        </p:txBody>
      </p:sp>
      <p:sp>
        <p:nvSpPr>
          <p:cNvPr id="3" name="Text Placeholder 2">
            <a:extLst>
              <a:ext uri="{FF2B5EF4-FFF2-40B4-BE49-F238E27FC236}">
                <a16:creationId xmlns:a16="http://schemas.microsoft.com/office/drawing/2014/main" id="{111D866F-AC36-B616-9606-8E4273A98877}"/>
              </a:ext>
            </a:extLst>
          </p:cNvPr>
          <p:cNvSpPr>
            <a:spLocks noGrp="1"/>
          </p:cNvSpPr>
          <p:nvPr>
            <p:ph type="body" sz="quarter" idx="10"/>
          </p:nvPr>
        </p:nvSpPr>
        <p:spPr>
          <a:xfrm>
            <a:off x="294640" y="1534160"/>
            <a:ext cx="2827018" cy="3139440"/>
          </a:xfrm>
        </p:spPr>
        <p:txBody>
          <a:bodyPr/>
          <a:lstStyle/>
          <a:p>
            <a:pPr algn="just"/>
            <a:r>
              <a:rPr lang="en-US" sz="1400" b="1" dirty="0">
                <a:latin typeface="Calibri" panose="020F0502020204030204" pitchFamily="34" charset="0"/>
                <a:ea typeface="+mj-lt"/>
                <a:cs typeface="Calibri" panose="020F0502020204030204" pitchFamily="34" charset="0"/>
              </a:rPr>
              <a:t>Disclaimer</a:t>
            </a:r>
            <a:br>
              <a:rPr lang="en-US" sz="1400" dirty="0">
                <a:latin typeface="Calibri" panose="020F0502020204030204" pitchFamily="34" charset="0"/>
                <a:ea typeface="+mj-lt"/>
                <a:cs typeface="Calibri" panose="020F0502020204030204" pitchFamily="34" charset="0"/>
              </a:rPr>
            </a:br>
            <a:r>
              <a:rPr lang="en-US" sz="1400" b="1" dirty="0">
                <a:solidFill>
                  <a:schemeClr val="tx1"/>
                </a:solidFill>
                <a:latin typeface="Calibri" panose="020F0502020204030204" pitchFamily="34" charset="0"/>
                <a:ea typeface="+mj-lt"/>
                <a:cs typeface="Calibri" panose="020F0502020204030204" pitchFamily="34" charset="0"/>
              </a:rPr>
              <a:t>.</a:t>
            </a:r>
            <a:br>
              <a:rPr lang="en-US" sz="1400" dirty="0">
                <a:latin typeface="Calibri" panose="020F0502020204030204" pitchFamily="34" charset="0"/>
                <a:ea typeface="+mj-lt"/>
                <a:cs typeface="Calibri" panose="020F0502020204030204" pitchFamily="34" charset="0"/>
              </a:rPr>
            </a:br>
            <a:r>
              <a:rPr lang="en-US" sz="1400" b="1" dirty="0">
                <a:latin typeface="Calibri" panose="020F0502020204030204" pitchFamily="34" charset="0"/>
                <a:cs typeface="Calibri" panose="020F0502020204030204" pitchFamily="34" charset="0"/>
              </a:rPr>
              <a:t>Please note that the information contained in this presentation is provided for general informational purposes only. It does not constitute any form of legal or other professional advice, and you should not use it as a substitute for advice tailored to your specific circumstances. </a:t>
            </a:r>
            <a:endParaRPr lang="en-US" sz="1400" dirty="0">
              <a:latin typeface="Calibri" panose="020F0502020204030204" pitchFamily="34" charset="0"/>
              <a:ea typeface="+mj-lt"/>
              <a:cs typeface="Calibri" panose="020F0502020204030204" pitchFamily="34" charset="0"/>
            </a:endParaRPr>
          </a:p>
          <a:p>
            <a:pPr algn="just"/>
            <a:r>
              <a:rPr lang="en-US" sz="1400" b="1" dirty="0">
                <a:latin typeface="Calibri" panose="020F0502020204030204" pitchFamily="34" charset="0"/>
                <a:cs typeface="Calibri" panose="020F0502020204030204" pitchFamily="34" charset="0"/>
              </a:rPr>
              <a:t>We disclaim all and any liability for any actions you take (or omit to take) in reliance upon the contents of this presentation. </a:t>
            </a:r>
            <a:endParaRPr lang="en-US" sz="1400" dirty="0">
              <a:latin typeface="Calibri" panose="020F0502020204030204" pitchFamily="34" charset="0"/>
              <a:ea typeface="+mj-lt"/>
              <a:cs typeface="Calibri" panose="020F0502020204030204" pitchFamily="34" charset="0"/>
            </a:endParaRPr>
          </a:p>
          <a:p>
            <a:pPr algn="just"/>
            <a:r>
              <a:rPr lang="en-US" sz="1400" b="1" dirty="0">
                <a:latin typeface="Calibri" panose="020F0502020204030204" pitchFamily="34" charset="0"/>
                <a:ea typeface="+mj-lt"/>
                <a:cs typeface="Calibri" panose="020F0502020204030204" pitchFamily="34" charset="0"/>
              </a:rPr>
              <a:t>Our contact details are below should you wish us to contact us for professional advice.</a:t>
            </a:r>
          </a:p>
          <a:p>
            <a:pPr algn="just"/>
            <a:r>
              <a:rPr lang="en-US" sz="1600" b="1" dirty="0">
                <a:latin typeface="Calibri" panose="020F0502020204030204" pitchFamily="34" charset="0"/>
                <a:ea typeface="+mj-lt"/>
                <a:cs typeface="Calibri" panose="020F0502020204030204" pitchFamily="34" charset="0"/>
                <a:hlinkClick r:id="rId2"/>
              </a:rPr>
              <a:t>Risk@kareneckstein.co.uk</a:t>
            </a:r>
            <a:endParaRPr lang="en-US" sz="1600" b="1" dirty="0">
              <a:latin typeface="Calibri" panose="020F0502020204030204" pitchFamily="34" charset="0"/>
              <a:ea typeface="+mj-lt"/>
              <a:cs typeface="Calibri" panose="020F0502020204030204" pitchFamily="34" charset="0"/>
            </a:endParaRPr>
          </a:p>
          <a:p>
            <a:pPr algn="just"/>
            <a:r>
              <a:rPr lang="en-US" sz="1600" b="1" dirty="0">
                <a:latin typeface="Calibri" panose="020F0502020204030204" pitchFamily="34" charset="0"/>
                <a:ea typeface="+mj-lt"/>
                <a:cs typeface="Calibri" panose="020F0502020204030204" pitchFamily="34" charset="0"/>
              </a:rPr>
              <a:t>07973627039</a:t>
            </a:r>
            <a:endParaRPr lang="en-GB" sz="1600"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35E83E26-972B-28AF-B079-EA26C8DEFE1E}"/>
              </a:ext>
            </a:extLst>
          </p:cNvPr>
          <p:cNvSpPr>
            <a:spLocks noGrp="1"/>
          </p:cNvSpPr>
          <p:nvPr>
            <p:ph type="body" sz="quarter" idx="11"/>
          </p:nvPr>
        </p:nvSpPr>
        <p:spPr/>
        <p:txBody>
          <a:bodyPr/>
          <a:lstStyle/>
          <a:p>
            <a:r>
              <a:rPr lang="en-US" dirty="0"/>
              <a:t>Karen Eckstein</a:t>
            </a:r>
          </a:p>
          <a:p>
            <a:r>
              <a:rPr lang="en-US" dirty="0"/>
              <a:t>LLB, CTA, Cert IRM</a:t>
            </a:r>
            <a:endParaRPr lang="en-GB" dirty="0"/>
          </a:p>
        </p:txBody>
      </p:sp>
    </p:spTree>
    <p:extLst>
      <p:ext uri="{BB962C8B-B14F-4D97-AF65-F5344CB8AC3E}">
        <p14:creationId xmlns:p14="http://schemas.microsoft.com/office/powerpoint/2010/main" val="1238653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The Top Ten Risks - Introduction </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731645"/>
            <a:ext cx="10872196" cy="4240530"/>
          </a:xfrm>
        </p:spPr>
        <p:txBody>
          <a:bodyPr/>
          <a:lstStyle/>
          <a:p>
            <a:pPr marL="342900" indent="-342900">
              <a:buFont typeface="Arial" panose="020B0604020202020204" pitchFamily="34" charset="0"/>
              <a:buChar char="•"/>
            </a:pPr>
            <a:r>
              <a:rPr lang="en-US" dirty="0"/>
              <a:t>Looking at risks that can give rise to claims/complaints,</a:t>
            </a:r>
          </a:p>
          <a:p>
            <a:pPr marL="342900" indent="-342900">
              <a:buFont typeface="Arial" panose="020B0604020202020204" pitchFamily="34" charset="0"/>
              <a:buChar char="•"/>
            </a:pPr>
            <a:r>
              <a:rPr lang="en-US" dirty="0"/>
              <a:t>Or cause you issues with clients,</a:t>
            </a:r>
          </a:p>
          <a:p>
            <a:pPr marL="342900" indent="-342900">
              <a:buFont typeface="Arial" panose="020B0604020202020204" pitchFamily="34" charset="0"/>
              <a:buChar char="•"/>
            </a:pPr>
            <a:r>
              <a:rPr lang="en-US" dirty="0"/>
              <a:t>Or cause you to lose income/fees.</a:t>
            </a:r>
          </a:p>
          <a:p>
            <a:pPr marL="342900" indent="-342900">
              <a:buFont typeface="Arial" panose="020B0604020202020204" pitchFamily="34" charset="0"/>
              <a:buChar char="•"/>
            </a:pPr>
            <a:r>
              <a:rPr lang="en-US" dirty="0"/>
              <a:t>Each issue is one where we see problems (or in the case of AI, anticipate them).</a:t>
            </a:r>
          </a:p>
          <a:p>
            <a:pPr marL="342900" indent="-342900">
              <a:buFont typeface="Arial" panose="020B0604020202020204" pitchFamily="34" charset="0"/>
              <a:buChar char="•"/>
            </a:pPr>
            <a:r>
              <a:rPr lang="en-US" dirty="0"/>
              <a:t>For each issue, we will explain typical traps for the unwary and give you handy tips to resolve the problems.</a:t>
            </a:r>
          </a:p>
          <a:p>
            <a:pPr marL="342900" indent="-342900">
              <a:buFont typeface="Arial" panose="020B0604020202020204" pitchFamily="34" charset="0"/>
              <a:buChar char="•"/>
            </a:pPr>
            <a:r>
              <a:rPr lang="en-US" dirty="0"/>
              <a:t>Any questions, please ask!</a:t>
            </a:r>
            <a:endParaRPr lang="en-GB" dirty="0"/>
          </a:p>
        </p:txBody>
      </p:sp>
    </p:spTree>
    <p:extLst>
      <p:ext uri="{BB962C8B-B14F-4D97-AF65-F5344CB8AC3E}">
        <p14:creationId xmlns:p14="http://schemas.microsoft.com/office/powerpoint/2010/main" val="3222235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416560"/>
            <a:ext cx="10872196" cy="469265"/>
          </a:xfrm>
        </p:spPr>
        <p:txBody>
          <a:bodyPr/>
          <a:lstStyle/>
          <a:p>
            <a:pPr algn="ctr"/>
            <a:r>
              <a:rPr lang="en-US" dirty="0"/>
              <a:t>The Top Ten Risks (1)</a:t>
            </a: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026160"/>
            <a:ext cx="10872196" cy="4946015"/>
          </a:xfrm>
        </p:spPr>
        <p:txBody>
          <a:bodyPr/>
          <a:lstStyle/>
          <a:p>
            <a:pPr marL="342900" indent="-342900">
              <a:buFont typeface="Arial" panose="020B0604020202020204" pitchFamily="34" charset="0"/>
              <a:buChar char="•"/>
            </a:pPr>
            <a:r>
              <a:rPr lang="en-US" dirty="0"/>
              <a:t>(1)	Issue of engagement letter-Key issues </a:t>
            </a:r>
          </a:p>
          <a:p>
            <a:pPr marL="1028700" lvl="1" indent="-342900"/>
            <a:r>
              <a:rPr lang="en-US" dirty="0"/>
              <a:t>Failure to ensure ELs are always issued or returned before work is started</a:t>
            </a:r>
          </a:p>
          <a:p>
            <a:pPr marL="1028700" lvl="1" indent="-342900"/>
            <a:r>
              <a:rPr lang="en-US" dirty="0"/>
              <a:t>Also, failure to monitor fees incurred against estimate</a:t>
            </a:r>
          </a:p>
          <a:p>
            <a:pPr marL="342900" indent="-342900">
              <a:buFont typeface="Arial" panose="020B0604020202020204" pitchFamily="34" charset="0"/>
              <a:buChar char="•"/>
            </a:pPr>
            <a:r>
              <a:rPr lang="en-US" dirty="0"/>
              <a:t>Tips</a:t>
            </a:r>
          </a:p>
          <a:p>
            <a:pPr marL="1028700" lvl="1" indent="-342900"/>
            <a:r>
              <a:rPr lang="en-US" dirty="0"/>
              <a:t>Process to record when issued and follow up return against issue not against when sent out (otherwise the ones that don’t get sent out don’t get caught!)</a:t>
            </a:r>
          </a:p>
          <a:p>
            <a:pPr marL="1028700" lvl="1" indent="-342900"/>
            <a:r>
              <a:rPr lang="en-US" dirty="0"/>
              <a:t>Alert at 75% of fee to check where you are- catches so many problems!</a:t>
            </a:r>
          </a:p>
          <a:p>
            <a:pPr marL="342900" indent="-342900">
              <a:buFont typeface="Arial" panose="020B0604020202020204" pitchFamily="34" charset="0"/>
              <a:buChar char="•"/>
            </a:pPr>
            <a:r>
              <a:rPr lang="en-US" dirty="0"/>
              <a:t>(2)	Drafting of engagement letter-Key issue </a:t>
            </a:r>
          </a:p>
          <a:p>
            <a:pPr marL="1028700" lvl="1" indent="-342900"/>
            <a:r>
              <a:rPr lang="en-US" dirty="0"/>
              <a:t>Lack of clarity of retainer and client</a:t>
            </a:r>
          </a:p>
          <a:p>
            <a:pPr marL="342900" indent="-342900">
              <a:buFont typeface="Arial" panose="020B0604020202020204" pitchFamily="34" charset="0"/>
              <a:buChar char="•"/>
            </a:pPr>
            <a:r>
              <a:rPr lang="en-US" dirty="0"/>
              <a:t>Tips</a:t>
            </a:r>
          </a:p>
          <a:p>
            <a:pPr marL="1028700" lvl="1" indent="-342900"/>
            <a:r>
              <a:rPr lang="en-US" dirty="0"/>
              <a:t>EL to include questions to complete to drive thought process/reminders</a:t>
            </a:r>
            <a:endParaRPr lang="en-GB" dirty="0"/>
          </a:p>
        </p:txBody>
      </p:sp>
    </p:spTree>
    <p:extLst>
      <p:ext uri="{BB962C8B-B14F-4D97-AF65-F5344CB8AC3E}">
        <p14:creationId xmlns:p14="http://schemas.microsoft.com/office/powerpoint/2010/main" val="1404538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The Top Ten Risks (2)</a:t>
            </a:r>
            <a:endParaRPr lang="en-GB" dirty="0"/>
          </a:p>
          <a:p>
            <a:pPr algn="ct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025305"/>
            <a:ext cx="10872196" cy="4946870"/>
          </a:xfrm>
        </p:spPr>
        <p:txBody>
          <a:bodyPr/>
          <a:lstStyle/>
          <a:p>
            <a:pPr marL="342900" indent="-342900">
              <a:buFont typeface="Arial" panose="020B0604020202020204" pitchFamily="34" charset="0"/>
              <a:buChar char="•"/>
            </a:pPr>
            <a:r>
              <a:rPr lang="en-US" dirty="0"/>
              <a:t>(3) Acting outside scope of retainer-Key issues</a:t>
            </a:r>
          </a:p>
          <a:p>
            <a:pPr marL="1028700" lvl="1" indent="-342900"/>
            <a:r>
              <a:rPr lang="en-US" dirty="0"/>
              <a:t>Not being clear with the client when they are asking you to do something outside scope. </a:t>
            </a:r>
          </a:p>
          <a:p>
            <a:pPr marL="1028700" lvl="1" indent="-342900"/>
            <a:r>
              <a:rPr lang="en-US" dirty="0"/>
              <a:t>Not being clear that additional fees arise.</a:t>
            </a:r>
          </a:p>
          <a:p>
            <a:pPr marL="1028700" lvl="1" indent="-342900"/>
            <a:r>
              <a:rPr lang="en-US" dirty="0"/>
              <a:t>Additional work is high risk (engagement letter protections may not apply) and you may not be able to recover the fees.</a:t>
            </a:r>
          </a:p>
          <a:p>
            <a:pPr marL="342900" indent="-342900">
              <a:buFont typeface="Arial" panose="020B0604020202020204" pitchFamily="34" charset="0"/>
              <a:buChar char="•"/>
            </a:pPr>
            <a:r>
              <a:rPr lang="en-US" dirty="0"/>
              <a:t>Tips</a:t>
            </a:r>
          </a:p>
          <a:p>
            <a:pPr marL="1028700" lvl="1" indent="-342900"/>
            <a:r>
              <a:rPr lang="en-US" dirty="0"/>
              <a:t>Have an ‘agreed further services clause’ and policy.</a:t>
            </a:r>
          </a:p>
          <a:p>
            <a:pPr marL="1028700" lvl="1" indent="-342900"/>
            <a:r>
              <a:rPr lang="en-US" dirty="0"/>
              <a:t>Follow an easy process to include the work within the terms of the clause.</a:t>
            </a:r>
          </a:p>
          <a:p>
            <a:pPr marL="1028700" lvl="1" indent="-342900"/>
            <a:r>
              <a:rPr lang="en-US" dirty="0"/>
              <a:t> Turns a high risk unprofitable client into a low risk profitable one!</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198567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The Top Ten Risks (3)</a:t>
            </a:r>
            <a:endParaRPr lang="en-GB" dirty="0"/>
          </a:p>
          <a:p>
            <a:pPr algn="ct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558800" y="843280"/>
            <a:ext cx="10972800" cy="5128895"/>
          </a:xfrm>
        </p:spPr>
        <p:txBody>
          <a:bodyPr/>
          <a:lstStyle/>
          <a:p>
            <a:pPr marL="342900" indent="-342900">
              <a:buFont typeface="Arial" panose="020B0604020202020204" pitchFamily="34" charset="0"/>
              <a:buChar char="•"/>
            </a:pPr>
            <a:r>
              <a:rPr lang="en-US" dirty="0"/>
              <a:t>(4) Liability caps-Key issues</a:t>
            </a:r>
          </a:p>
          <a:p>
            <a:pPr marL="1028700" lvl="1" indent="-342900"/>
            <a:r>
              <a:rPr lang="en-US" dirty="0"/>
              <a:t>Poorly positioned/drafted caps</a:t>
            </a:r>
          </a:p>
          <a:p>
            <a:pPr marL="1485900" lvl="2" indent="-342900"/>
            <a:r>
              <a:rPr lang="en-US" dirty="0"/>
              <a:t>In terms of business</a:t>
            </a:r>
          </a:p>
          <a:p>
            <a:pPr marL="1485900" lvl="2" indent="-342900"/>
            <a:r>
              <a:rPr lang="en-US" dirty="0"/>
              <a:t>Don’t give client option to negotiate/take advice</a:t>
            </a:r>
          </a:p>
          <a:p>
            <a:pPr marL="1485900" lvl="2" indent="-342900"/>
            <a:r>
              <a:rPr lang="en-US" dirty="0"/>
              <a:t>Refer to a non-existent discussion</a:t>
            </a:r>
          </a:p>
          <a:p>
            <a:pPr marL="1028700" lvl="1" indent="-342900"/>
            <a:r>
              <a:rPr lang="en-US" dirty="0"/>
              <a:t>Poorly calculated caps</a:t>
            </a:r>
          </a:p>
          <a:p>
            <a:pPr marL="1485900" lvl="2" indent="-342900"/>
            <a:r>
              <a:rPr lang="en-US" dirty="0"/>
              <a:t>Multiple of fee/too low</a:t>
            </a:r>
          </a:p>
          <a:p>
            <a:pPr marL="1485900" lvl="2" indent="-342900"/>
            <a:r>
              <a:rPr lang="en-US" dirty="0"/>
              <a:t>Always the same fixed sum</a:t>
            </a:r>
          </a:p>
          <a:p>
            <a:pPr marL="1485900" lvl="2" indent="-342900"/>
            <a:r>
              <a:rPr lang="en-US" dirty="0"/>
              <a:t>Not referable to the damage that could be done</a:t>
            </a:r>
          </a:p>
          <a:p>
            <a:pPr marL="342900" indent="-342900">
              <a:buFont typeface="Arial" panose="020B0604020202020204" pitchFamily="34" charset="0"/>
              <a:buChar char="•"/>
            </a:pPr>
            <a:r>
              <a:rPr lang="en-US" dirty="0"/>
              <a:t>Tips</a:t>
            </a:r>
          </a:p>
          <a:p>
            <a:pPr marL="1028700" lvl="1" indent="-342900"/>
            <a:r>
              <a:rPr lang="en-US" dirty="0"/>
              <a:t>In EL not ToB</a:t>
            </a:r>
          </a:p>
          <a:p>
            <a:pPr marL="1028700" lvl="1" indent="-342900"/>
            <a:r>
              <a:rPr lang="en-US" dirty="0"/>
              <a:t>In bold so drawn to attention</a:t>
            </a:r>
          </a:p>
          <a:p>
            <a:pPr marL="1028700" lvl="1" indent="-342900"/>
            <a:r>
              <a:rPr lang="en-US" dirty="0"/>
              <a:t>Thought gone into each cap</a:t>
            </a:r>
          </a:p>
          <a:p>
            <a:pPr marL="1028700" lvl="1" indent="-342900"/>
            <a:r>
              <a:rPr lang="en-US" dirty="0"/>
              <a:t>Amount is reasonable in the circumstances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3487930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The Top Ten Risks (4)</a:t>
            </a:r>
            <a:endParaRPr lang="en-GB" dirty="0"/>
          </a:p>
          <a:p>
            <a:pPr algn="ct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487680" y="812800"/>
            <a:ext cx="11043920" cy="5466080"/>
          </a:xfrm>
        </p:spPr>
        <p:txBody>
          <a:bodyPr/>
          <a:lstStyle/>
          <a:p>
            <a:pPr marL="342900" indent="-342900">
              <a:buFont typeface="Arial" panose="020B0604020202020204" pitchFamily="34" charset="0"/>
              <a:buChar char="•"/>
            </a:pPr>
            <a:r>
              <a:rPr lang="en-US" dirty="0"/>
              <a:t>(5) Remote Working/Confidentiality-Key Issues</a:t>
            </a:r>
          </a:p>
          <a:p>
            <a:pPr marL="1028700" lvl="1" indent="-342900"/>
            <a:r>
              <a:rPr lang="en-US" dirty="0"/>
              <a:t>Confidentiality at home</a:t>
            </a:r>
          </a:p>
          <a:p>
            <a:pPr marL="1028700" lvl="1" indent="-342900"/>
            <a:r>
              <a:rPr lang="en-US" dirty="0"/>
              <a:t>Confidentiality away from the office</a:t>
            </a:r>
          </a:p>
          <a:p>
            <a:pPr marL="1028700" lvl="1" indent="-342900"/>
            <a:r>
              <a:rPr lang="en-US" dirty="0"/>
              <a:t>Being prepared for flexible working requests</a:t>
            </a:r>
          </a:p>
          <a:p>
            <a:pPr marL="342900" indent="-342900">
              <a:buFont typeface="Arial" panose="020B0604020202020204" pitchFamily="34" charset="0"/>
              <a:buChar char="•"/>
            </a:pPr>
            <a:r>
              <a:rPr lang="en-US" dirty="0"/>
              <a:t>Tips</a:t>
            </a:r>
          </a:p>
          <a:p>
            <a:pPr marL="1028700" lvl="1" indent="-342900"/>
            <a:r>
              <a:rPr lang="en-US" dirty="0"/>
              <a:t>Simple questions to add to the questionnaire (about the home work environment)</a:t>
            </a:r>
          </a:p>
          <a:p>
            <a:pPr marL="1028700" lvl="1" indent="-342900"/>
            <a:r>
              <a:rPr lang="en-US" dirty="0"/>
              <a:t>Guidance and policy on confidentiality away from the office</a:t>
            </a:r>
          </a:p>
          <a:p>
            <a:pPr marL="1028700" lvl="1" indent="-342900"/>
            <a:r>
              <a:rPr lang="en-US" dirty="0"/>
              <a:t>Policy on flexible working requests?</a:t>
            </a:r>
          </a:p>
          <a:p>
            <a:pPr marL="342900" indent="-342900">
              <a:buFont typeface="Arial" panose="020B0604020202020204" pitchFamily="34" charset="0"/>
              <a:buChar char="•"/>
            </a:pPr>
            <a:r>
              <a:rPr lang="en-US" dirty="0"/>
              <a:t>(6) Emails/filing-Key issues</a:t>
            </a:r>
          </a:p>
          <a:p>
            <a:pPr marL="1028700" lvl="1" indent="-342900"/>
            <a:r>
              <a:rPr lang="en-US" dirty="0"/>
              <a:t>Emails being sent without approval</a:t>
            </a:r>
          </a:p>
          <a:p>
            <a:pPr marL="1028700" lvl="1" indent="-342900"/>
            <a:r>
              <a:rPr lang="en-US" dirty="0"/>
              <a:t>Filing not being done and information not available to those working on the file</a:t>
            </a:r>
          </a:p>
          <a:p>
            <a:pPr marL="342900" indent="-342900">
              <a:buFont typeface="Arial" panose="020B0604020202020204" pitchFamily="34" charset="0"/>
              <a:buChar char="•"/>
            </a:pPr>
            <a:r>
              <a:rPr lang="en-US" dirty="0"/>
              <a:t>Tips</a:t>
            </a:r>
          </a:p>
          <a:p>
            <a:pPr marL="1028700" lvl="1" indent="-342900"/>
            <a:r>
              <a:rPr lang="en-US" dirty="0"/>
              <a:t>Email and filing policies- to support staff and manage risk</a:t>
            </a:r>
            <a:endParaRPr lang="en-GB" dirty="0"/>
          </a:p>
        </p:txBody>
      </p:sp>
    </p:spTree>
    <p:extLst>
      <p:ext uri="{BB962C8B-B14F-4D97-AF65-F5344CB8AC3E}">
        <p14:creationId xmlns:p14="http://schemas.microsoft.com/office/powerpoint/2010/main" val="3786140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The Top Ten Risks (5)</a:t>
            </a:r>
            <a:endParaRPr lang="en-GB" dirty="0"/>
          </a:p>
          <a:p>
            <a:pPr algn="ct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802640"/>
            <a:ext cx="10872196" cy="5169535"/>
          </a:xfrm>
        </p:spPr>
        <p:txBody>
          <a:bodyPr/>
          <a:lstStyle/>
          <a:p>
            <a:pPr marL="342900" indent="-342900">
              <a:buFont typeface="Arial" panose="020B0604020202020204" pitchFamily="34" charset="0"/>
              <a:buChar char="•"/>
            </a:pPr>
            <a:r>
              <a:rPr lang="en-US" dirty="0"/>
              <a:t>(7) Targets/Caseloads/Capacity-Key issues</a:t>
            </a:r>
          </a:p>
          <a:p>
            <a:pPr marL="1028700" lvl="1" indent="-342900"/>
            <a:r>
              <a:rPr lang="en-US" dirty="0"/>
              <a:t>Too much target pressure leads to time dumping and client problems </a:t>
            </a:r>
          </a:p>
          <a:p>
            <a:pPr marL="1028700" lvl="1" indent="-342900"/>
            <a:r>
              <a:rPr lang="en-US" dirty="0"/>
              <a:t>Too much case load pressure leads to errors</a:t>
            </a:r>
          </a:p>
          <a:p>
            <a:pPr marL="1028700" lvl="1" indent="-342900"/>
            <a:r>
              <a:rPr lang="en-US" dirty="0"/>
              <a:t>Fee pressures leads to business pressures/failures</a:t>
            </a:r>
          </a:p>
          <a:p>
            <a:pPr marL="1028700" lvl="1" indent="-342900"/>
            <a:r>
              <a:rPr lang="en-US" dirty="0"/>
              <a:t>Too much pressure on fee earners leads to staff resignations</a:t>
            </a:r>
          </a:p>
          <a:p>
            <a:pPr marL="342900" indent="-342900">
              <a:buFont typeface="Arial" panose="020B0604020202020204" pitchFamily="34" charset="0"/>
              <a:buChar char="•"/>
            </a:pPr>
            <a:r>
              <a:rPr lang="en-US" dirty="0"/>
              <a:t>Tips</a:t>
            </a:r>
          </a:p>
          <a:p>
            <a:pPr marL="1028700" lvl="1" indent="-342900"/>
            <a:r>
              <a:rPr lang="en-US" dirty="0"/>
              <a:t>Set realistic targets when budgeting</a:t>
            </a:r>
          </a:p>
          <a:p>
            <a:pPr marL="1028700" lvl="1" indent="-342900"/>
            <a:r>
              <a:rPr lang="en-US" dirty="0"/>
              <a:t>Review targets regularly and reassess against performance</a:t>
            </a:r>
          </a:p>
          <a:p>
            <a:pPr marL="1028700" lvl="1" indent="-342900"/>
            <a:r>
              <a:rPr lang="en-US" dirty="0"/>
              <a:t>Work smarter not harder- are there ‘holes’ where cash is leaking (e.g. retainer creep) where more money can be made without much effort?</a:t>
            </a:r>
          </a:p>
          <a:p>
            <a:pPr marL="342900" indent="-342900">
              <a:buFont typeface="Arial" panose="020B0604020202020204" pitchFamily="34" charset="0"/>
              <a:buChar char="•"/>
            </a:pPr>
            <a:r>
              <a:rPr lang="en-US" dirty="0"/>
              <a:t>(8) Diary/Deadlines-Key issues</a:t>
            </a:r>
          </a:p>
          <a:p>
            <a:pPr marL="1028700" lvl="1" indent="-342900"/>
            <a:r>
              <a:rPr lang="en-US" dirty="0"/>
              <a:t>Individual diaries and no advance noting</a:t>
            </a:r>
          </a:p>
          <a:p>
            <a:pPr marL="342900" indent="-342900">
              <a:buFont typeface="Arial" panose="020B0604020202020204" pitchFamily="34" charset="0"/>
              <a:buChar char="•"/>
            </a:pPr>
            <a:r>
              <a:rPr lang="en-US" dirty="0"/>
              <a:t>Tips	</a:t>
            </a:r>
          </a:p>
          <a:p>
            <a:pPr marL="1028700" lvl="1" indent="-342900"/>
            <a:r>
              <a:rPr lang="en-US" dirty="0"/>
              <a:t>Firmwide diaries so individual risks minimised</a:t>
            </a:r>
          </a:p>
          <a:p>
            <a:pPr marL="1028700" lvl="1" indent="-342900"/>
            <a:r>
              <a:rPr lang="en-US" dirty="0"/>
              <a:t>Advance noting automated as far as possible</a:t>
            </a:r>
            <a:endParaRPr lang="en-GB" dirty="0"/>
          </a:p>
        </p:txBody>
      </p:sp>
    </p:spTree>
    <p:extLst>
      <p:ext uri="{BB962C8B-B14F-4D97-AF65-F5344CB8AC3E}">
        <p14:creationId xmlns:p14="http://schemas.microsoft.com/office/powerpoint/2010/main" val="1429903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437846"/>
          </a:xfrm>
        </p:spPr>
        <p:txBody>
          <a:bodyPr/>
          <a:lstStyle/>
          <a:p>
            <a:pPr algn="ctr"/>
            <a:r>
              <a:rPr lang="en-US" dirty="0"/>
              <a:t>The Top Ten Risks (6)</a:t>
            </a:r>
            <a:endParaRPr lang="en-GB" dirty="0"/>
          </a:p>
          <a:p>
            <a:pPr algn="ct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461319" y="906161"/>
            <a:ext cx="11070281" cy="4926533"/>
          </a:xfrm>
        </p:spPr>
        <p:txBody>
          <a:bodyPr/>
          <a:lstStyle/>
          <a:p>
            <a:pPr marL="342900" indent="-342900">
              <a:buFont typeface="Arial" panose="020B0604020202020204" pitchFamily="34" charset="0"/>
              <a:buChar char="•"/>
            </a:pPr>
            <a:r>
              <a:rPr lang="en-US" dirty="0"/>
              <a:t>(9) AI risks-Key issues</a:t>
            </a:r>
          </a:p>
          <a:p>
            <a:pPr marL="1028700" lvl="1" indent="-342900"/>
            <a:r>
              <a:rPr lang="en-US" dirty="0"/>
              <a:t>Terms and conditions not reflecting the AI work undertaken by the firm</a:t>
            </a:r>
          </a:p>
          <a:p>
            <a:pPr marL="1028700" lvl="1" indent="-342900"/>
            <a:r>
              <a:rPr lang="en-US" dirty="0"/>
              <a:t>Insufficient guidance on how to use AI to preserve client confidentiality</a:t>
            </a:r>
          </a:p>
          <a:p>
            <a:pPr marL="1028700" lvl="1" indent="-342900"/>
            <a:r>
              <a:rPr lang="en-US" dirty="0"/>
              <a:t>Insufficient guidance on reliance to be placed on AI findings</a:t>
            </a:r>
          </a:p>
          <a:p>
            <a:pPr marL="342900" indent="-342900">
              <a:buFont typeface="Arial" panose="020B0604020202020204" pitchFamily="34" charset="0"/>
              <a:buChar char="•"/>
            </a:pPr>
            <a:r>
              <a:rPr lang="en-US" dirty="0"/>
              <a:t>Tips</a:t>
            </a:r>
          </a:p>
          <a:p>
            <a:pPr marL="1028700" lvl="1" indent="-342900"/>
            <a:r>
              <a:rPr lang="en-US" dirty="0"/>
              <a:t>Simple change to terms of business relating to AI</a:t>
            </a:r>
          </a:p>
          <a:p>
            <a:pPr marL="1028700" lvl="1" indent="-342900"/>
            <a:r>
              <a:rPr lang="en-US" dirty="0"/>
              <a:t>Policy and training on AI (use and reliance both internal and external)</a:t>
            </a:r>
          </a:p>
          <a:p>
            <a:pPr marL="342900" indent="-342900">
              <a:buFont typeface="Arial" panose="020B0604020202020204" pitchFamily="34" charset="0"/>
              <a:buChar char="•"/>
            </a:pPr>
            <a:r>
              <a:rPr lang="en-US" dirty="0"/>
              <a:t>(10) Claims/near misses/lessons learned-Key issues</a:t>
            </a:r>
          </a:p>
          <a:p>
            <a:pPr marL="1028700" lvl="1" indent="-342900"/>
            <a:r>
              <a:rPr lang="en-US" dirty="0"/>
              <a:t>Failure to properly identify true root cause of problems and correct them</a:t>
            </a:r>
          </a:p>
          <a:p>
            <a:pPr marL="1028700" lvl="1" indent="-342900"/>
            <a:r>
              <a:rPr lang="en-US" dirty="0"/>
              <a:t>Failure to pass on the learning gained</a:t>
            </a:r>
          </a:p>
          <a:p>
            <a:pPr marL="342900" indent="-342900">
              <a:buFont typeface="Arial" panose="020B0604020202020204" pitchFamily="34" charset="0"/>
              <a:buChar char="•"/>
            </a:pPr>
            <a:r>
              <a:rPr lang="en-US" dirty="0"/>
              <a:t>Tips</a:t>
            </a:r>
          </a:p>
          <a:p>
            <a:pPr marL="1028700" lvl="1" indent="-342900"/>
            <a:r>
              <a:rPr lang="en-US" dirty="0"/>
              <a:t>Have an open discussion- ask ‘but why’ did that happen</a:t>
            </a:r>
          </a:p>
          <a:p>
            <a:pPr marL="1028700" lvl="1" indent="-342900"/>
            <a:r>
              <a:rPr lang="en-US" dirty="0"/>
              <a:t>Train the firm on real life experiences</a:t>
            </a:r>
          </a:p>
          <a:p>
            <a:endParaRPr lang="en-GB" dirty="0"/>
          </a:p>
        </p:txBody>
      </p:sp>
    </p:spTree>
    <p:extLst>
      <p:ext uri="{BB962C8B-B14F-4D97-AF65-F5344CB8AC3E}">
        <p14:creationId xmlns:p14="http://schemas.microsoft.com/office/powerpoint/2010/main" val="1717906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3BB1C8-1196-4310-A842-33412BC69092}"/>
              </a:ext>
            </a:extLst>
          </p:cNvPr>
          <p:cNvSpPr>
            <a:spLocks noGrp="1"/>
          </p:cNvSpPr>
          <p:nvPr>
            <p:ph type="body" sz="quarter" idx="10"/>
          </p:nvPr>
        </p:nvSpPr>
        <p:spPr>
          <a:xfrm>
            <a:off x="659404" y="1025305"/>
            <a:ext cx="10872196" cy="1020926"/>
          </a:xfrm>
        </p:spPr>
        <p:txBody>
          <a:bodyPr/>
          <a:lstStyle/>
          <a:p>
            <a:pPr algn="ctr"/>
            <a:r>
              <a:rPr lang="en-US" dirty="0"/>
              <a:t>The Top Ten Risks – want to know more?</a:t>
            </a:r>
            <a:endParaRPr lang="en-GB" dirty="0"/>
          </a:p>
          <a:p>
            <a:pPr algn="ctr"/>
            <a:endParaRPr lang="en-GB" dirty="0"/>
          </a:p>
        </p:txBody>
      </p:sp>
      <p:sp>
        <p:nvSpPr>
          <p:cNvPr id="3" name="Text Placeholder 2">
            <a:extLst>
              <a:ext uri="{FF2B5EF4-FFF2-40B4-BE49-F238E27FC236}">
                <a16:creationId xmlns:a16="http://schemas.microsoft.com/office/drawing/2014/main" id="{26AD5220-5E08-4324-B316-3D0CE5A0D20F}"/>
              </a:ext>
            </a:extLst>
          </p:cNvPr>
          <p:cNvSpPr>
            <a:spLocks noGrp="1"/>
          </p:cNvSpPr>
          <p:nvPr>
            <p:ph type="body" sz="quarter" idx="11"/>
          </p:nvPr>
        </p:nvSpPr>
        <p:spPr>
          <a:xfrm>
            <a:off x="659404" y="1663503"/>
            <a:ext cx="10801076" cy="4584896"/>
          </a:xfrm>
        </p:spPr>
        <p:txBody>
          <a:bodyPr/>
          <a:lstStyle/>
          <a:p>
            <a:pPr marL="342900" indent="-342900">
              <a:buFont typeface="Arial" panose="020B0604020202020204" pitchFamily="34" charset="0"/>
              <a:buChar char="•"/>
            </a:pPr>
            <a:r>
              <a:rPr lang="en-US" dirty="0"/>
              <a:t>The Risk Insight Report ™ is a quick and easy</a:t>
            </a:r>
          </a:p>
          <a:p>
            <a:r>
              <a:rPr lang="en-US" dirty="0"/>
              <a:t>    way to identify your exposure in these key areas.</a:t>
            </a:r>
          </a:p>
          <a:p>
            <a:pPr marL="342900" indent="-342900">
              <a:buFont typeface="Arial" panose="020B0604020202020204" pitchFamily="34" charset="0"/>
              <a:buChar char="•"/>
            </a:pPr>
            <a:r>
              <a:rPr lang="en-US" dirty="0"/>
              <a:t>You get a one page report with a dashboard </a:t>
            </a:r>
          </a:p>
          <a:p>
            <a:r>
              <a:rPr lang="en-US" dirty="0"/>
              <a:t>    showing your risks prioritised and providing</a:t>
            </a:r>
          </a:p>
          <a:p>
            <a:r>
              <a:rPr lang="en-US" dirty="0"/>
              <a:t>    relevant recommendations.</a:t>
            </a:r>
          </a:p>
          <a:p>
            <a:pPr marL="342900" indent="-342900">
              <a:buFont typeface="Arial" panose="020B0604020202020204" pitchFamily="34" charset="0"/>
              <a:buChar char="•"/>
            </a:pPr>
            <a:r>
              <a:rPr lang="en-US" dirty="0"/>
              <a:t>All for a short investment of time (1 hour to </a:t>
            </a:r>
          </a:p>
          <a:p>
            <a:r>
              <a:rPr lang="en-US" dirty="0"/>
              <a:t>    1.5 hours) and £1,850 plus vat!</a:t>
            </a:r>
            <a:endParaRPr lang="en-GB" dirty="0"/>
          </a:p>
        </p:txBody>
      </p:sp>
      <p:grpSp>
        <p:nvGrpSpPr>
          <p:cNvPr id="11" name="Group 10">
            <a:extLst>
              <a:ext uri="{FF2B5EF4-FFF2-40B4-BE49-F238E27FC236}">
                <a16:creationId xmlns:a16="http://schemas.microsoft.com/office/drawing/2014/main" id="{2ECAFD5B-619D-A532-2419-CF5CF32F9C11}"/>
              </a:ext>
            </a:extLst>
          </p:cNvPr>
          <p:cNvGrpSpPr/>
          <p:nvPr/>
        </p:nvGrpSpPr>
        <p:grpSpPr>
          <a:xfrm>
            <a:off x="7958952" y="1663503"/>
            <a:ext cx="2796866" cy="2869711"/>
            <a:chOff x="2752947" y="2036010"/>
            <a:chExt cx="4073303" cy="4179393"/>
          </a:xfrm>
        </p:grpSpPr>
        <p:sp>
          <p:nvSpPr>
            <p:cNvPr id="12" name="Rectangle 11">
              <a:extLst>
                <a:ext uri="{FF2B5EF4-FFF2-40B4-BE49-F238E27FC236}">
                  <a16:creationId xmlns:a16="http://schemas.microsoft.com/office/drawing/2014/main" id="{F5D33526-72AD-4BBF-2BBB-637C1EA3E143}"/>
                </a:ext>
              </a:extLst>
            </p:cNvPr>
            <p:cNvSpPr/>
            <p:nvPr/>
          </p:nvSpPr>
          <p:spPr>
            <a:xfrm>
              <a:off x="2752947" y="2036010"/>
              <a:ext cx="4073303" cy="4179393"/>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1785F668-AF75-680A-B21F-372F8F4DCB38}"/>
                </a:ext>
              </a:extLst>
            </p:cNvPr>
            <p:cNvGrpSpPr/>
            <p:nvPr/>
          </p:nvGrpSpPr>
          <p:grpSpPr>
            <a:xfrm>
              <a:off x="3091537" y="2427645"/>
              <a:ext cx="3396122" cy="3396122"/>
              <a:chOff x="2937058" y="2316917"/>
              <a:chExt cx="3663583" cy="3663583"/>
            </a:xfrm>
          </p:grpSpPr>
          <p:sp>
            <p:nvSpPr>
              <p:cNvPr id="14" name="Oval 13">
                <a:extLst>
                  <a:ext uri="{FF2B5EF4-FFF2-40B4-BE49-F238E27FC236}">
                    <a16:creationId xmlns:a16="http://schemas.microsoft.com/office/drawing/2014/main" id="{4538E9BF-30ED-4109-EF6B-6C7459CA794F}"/>
                  </a:ext>
                </a:extLst>
              </p:cNvPr>
              <p:cNvSpPr/>
              <p:nvPr/>
            </p:nvSpPr>
            <p:spPr>
              <a:xfrm>
                <a:off x="2937058" y="2316917"/>
                <a:ext cx="3663583" cy="3663583"/>
              </a:xfrm>
              <a:prstGeom prst="ellipse">
                <a:avLst/>
              </a:prstGeom>
              <a:solidFill>
                <a:srgbClr val="3EA5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682D0BCC-4E7D-83B7-D2E2-38AFB2BB32C2}"/>
                  </a:ext>
                </a:extLst>
              </p:cNvPr>
              <p:cNvSpPr/>
              <p:nvPr/>
            </p:nvSpPr>
            <p:spPr>
              <a:xfrm>
                <a:off x="3559655" y="2939514"/>
                <a:ext cx="2418388" cy="2418388"/>
              </a:xfrm>
              <a:prstGeom prst="ellipse">
                <a:avLst/>
              </a:prstGeom>
              <a:solidFill>
                <a:srgbClr val="F49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062F2A08-3BE3-C1A5-EC33-015201BC54B8}"/>
                  </a:ext>
                </a:extLst>
              </p:cNvPr>
              <p:cNvSpPr/>
              <p:nvPr/>
            </p:nvSpPr>
            <p:spPr>
              <a:xfrm>
                <a:off x="4184710" y="3564569"/>
                <a:ext cx="1168278" cy="1168278"/>
              </a:xfrm>
              <a:prstGeom prst="ellipse">
                <a:avLst/>
              </a:prstGeom>
              <a:solidFill>
                <a:srgbClr val="CD16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7" name="Group 16">
            <a:extLst>
              <a:ext uri="{FF2B5EF4-FFF2-40B4-BE49-F238E27FC236}">
                <a16:creationId xmlns:a16="http://schemas.microsoft.com/office/drawing/2014/main" id="{EEE03697-1C95-2B6B-44CD-38E2C501F10B}"/>
              </a:ext>
            </a:extLst>
          </p:cNvPr>
          <p:cNvGrpSpPr/>
          <p:nvPr/>
        </p:nvGrpSpPr>
        <p:grpSpPr>
          <a:xfrm>
            <a:off x="9315700" y="2819262"/>
            <a:ext cx="287514" cy="358740"/>
            <a:chOff x="444454" y="7373088"/>
            <a:chExt cx="287514" cy="358740"/>
          </a:xfrm>
        </p:grpSpPr>
        <p:pic>
          <p:nvPicPr>
            <p:cNvPr id="18" name="Picture 17" descr="A blue flag with black border&#10;&#10;Description automatically generated">
              <a:extLst>
                <a:ext uri="{FF2B5EF4-FFF2-40B4-BE49-F238E27FC236}">
                  <a16:creationId xmlns:a16="http://schemas.microsoft.com/office/drawing/2014/main" id="{3377867E-7E32-88A6-C896-393DE3F031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454" y="7373088"/>
              <a:ext cx="287514" cy="358740"/>
            </a:xfrm>
            <a:prstGeom prst="rect">
              <a:avLst/>
            </a:prstGeom>
          </p:spPr>
        </p:pic>
        <p:sp>
          <p:nvSpPr>
            <p:cNvPr id="19" name="TextBox 18">
              <a:extLst>
                <a:ext uri="{FF2B5EF4-FFF2-40B4-BE49-F238E27FC236}">
                  <a16:creationId xmlns:a16="http://schemas.microsoft.com/office/drawing/2014/main" id="{3651DF6E-0E73-797B-CAF8-E08A50B2245C}"/>
                </a:ext>
              </a:extLst>
            </p:cNvPr>
            <p:cNvSpPr txBox="1"/>
            <p:nvPr/>
          </p:nvSpPr>
          <p:spPr>
            <a:xfrm>
              <a:off x="444454" y="7404100"/>
              <a:ext cx="287514" cy="246221"/>
            </a:xfrm>
            <a:prstGeom prst="rect">
              <a:avLst/>
            </a:prstGeom>
            <a:noFill/>
          </p:spPr>
          <p:txBody>
            <a:bodyPr wrap="square" rtlCol="0">
              <a:spAutoFit/>
            </a:bodyPr>
            <a:lstStyle/>
            <a:p>
              <a:pPr algn="ctr"/>
              <a:r>
                <a:rPr lang="en-US" sz="1000" b="1" dirty="0">
                  <a:solidFill>
                    <a:schemeClr val="bg1"/>
                  </a:solidFill>
                  <a:latin typeface="Montserrat" pitchFamily="2" charset="77"/>
                </a:rPr>
                <a:t>1</a:t>
              </a:r>
            </a:p>
          </p:txBody>
        </p:sp>
      </p:grpSp>
      <p:grpSp>
        <p:nvGrpSpPr>
          <p:cNvPr id="4" name="Group 3">
            <a:extLst>
              <a:ext uri="{FF2B5EF4-FFF2-40B4-BE49-F238E27FC236}">
                <a16:creationId xmlns:a16="http://schemas.microsoft.com/office/drawing/2014/main" id="{28EB6662-A5EB-3D3E-893D-F245D0AEC441}"/>
              </a:ext>
            </a:extLst>
          </p:cNvPr>
          <p:cNvGrpSpPr/>
          <p:nvPr/>
        </p:nvGrpSpPr>
        <p:grpSpPr>
          <a:xfrm>
            <a:off x="8280914" y="3967945"/>
            <a:ext cx="287514" cy="358740"/>
            <a:chOff x="444454" y="7373088"/>
            <a:chExt cx="287514" cy="358740"/>
          </a:xfrm>
        </p:grpSpPr>
        <p:pic>
          <p:nvPicPr>
            <p:cNvPr id="5" name="Picture 4" descr="A blue flag with black border&#10;&#10;Description automatically generated">
              <a:extLst>
                <a:ext uri="{FF2B5EF4-FFF2-40B4-BE49-F238E27FC236}">
                  <a16:creationId xmlns:a16="http://schemas.microsoft.com/office/drawing/2014/main" id="{E2CDC1C9-E1C0-1665-EC48-05BA66F0B3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454" y="7373088"/>
              <a:ext cx="287514" cy="358740"/>
            </a:xfrm>
            <a:prstGeom prst="rect">
              <a:avLst/>
            </a:prstGeom>
          </p:spPr>
        </p:pic>
        <p:sp>
          <p:nvSpPr>
            <p:cNvPr id="6" name="TextBox 5">
              <a:extLst>
                <a:ext uri="{FF2B5EF4-FFF2-40B4-BE49-F238E27FC236}">
                  <a16:creationId xmlns:a16="http://schemas.microsoft.com/office/drawing/2014/main" id="{866BFA31-CA70-89F2-48FD-33F56F3A3509}"/>
                </a:ext>
              </a:extLst>
            </p:cNvPr>
            <p:cNvSpPr txBox="1"/>
            <p:nvPr/>
          </p:nvSpPr>
          <p:spPr>
            <a:xfrm>
              <a:off x="444454" y="7404100"/>
              <a:ext cx="287514" cy="246221"/>
            </a:xfrm>
            <a:prstGeom prst="rect">
              <a:avLst/>
            </a:prstGeom>
            <a:noFill/>
          </p:spPr>
          <p:txBody>
            <a:bodyPr wrap="square" rtlCol="0">
              <a:spAutoFit/>
            </a:bodyPr>
            <a:lstStyle/>
            <a:p>
              <a:pPr algn="ctr"/>
              <a:r>
                <a:rPr lang="en-US" sz="1000" b="1" dirty="0">
                  <a:solidFill>
                    <a:schemeClr val="bg1"/>
                  </a:solidFill>
                  <a:latin typeface="Montserrat" pitchFamily="2" charset="77"/>
                </a:rPr>
                <a:t>2</a:t>
              </a:r>
            </a:p>
          </p:txBody>
        </p:sp>
      </p:grpSp>
      <p:grpSp>
        <p:nvGrpSpPr>
          <p:cNvPr id="7" name="Group 6">
            <a:extLst>
              <a:ext uri="{FF2B5EF4-FFF2-40B4-BE49-F238E27FC236}">
                <a16:creationId xmlns:a16="http://schemas.microsoft.com/office/drawing/2014/main" id="{A431218F-2866-C223-CDC6-C8538CC1C893}"/>
              </a:ext>
            </a:extLst>
          </p:cNvPr>
          <p:cNvGrpSpPr/>
          <p:nvPr/>
        </p:nvGrpSpPr>
        <p:grpSpPr>
          <a:xfrm>
            <a:off x="10181429" y="3290795"/>
            <a:ext cx="287514" cy="358740"/>
            <a:chOff x="444454" y="7373088"/>
            <a:chExt cx="287514" cy="358740"/>
          </a:xfrm>
        </p:grpSpPr>
        <p:pic>
          <p:nvPicPr>
            <p:cNvPr id="8" name="Picture 7" descr="A blue flag with black border&#10;&#10;Description automatically generated">
              <a:extLst>
                <a:ext uri="{FF2B5EF4-FFF2-40B4-BE49-F238E27FC236}">
                  <a16:creationId xmlns:a16="http://schemas.microsoft.com/office/drawing/2014/main" id="{E284EF1F-2207-F8C7-7EF9-7B5475839D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454" y="7373088"/>
              <a:ext cx="287514" cy="358740"/>
            </a:xfrm>
            <a:prstGeom prst="rect">
              <a:avLst/>
            </a:prstGeom>
          </p:spPr>
        </p:pic>
        <p:sp>
          <p:nvSpPr>
            <p:cNvPr id="9" name="TextBox 8">
              <a:extLst>
                <a:ext uri="{FF2B5EF4-FFF2-40B4-BE49-F238E27FC236}">
                  <a16:creationId xmlns:a16="http://schemas.microsoft.com/office/drawing/2014/main" id="{0900068F-EF05-9271-28D8-7419D47A32E3}"/>
                </a:ext>
              </a:extLst>
            </p:cNvPr>
            <p:cNvSpPr txBox="1"/>
            <p:nvPr/>
          </p:nvSpPr>
          <p:spPr>
            <a:xfrm>
              <a:off x="444454" y="7404100"/>
              <a:ext cx="287514" cy="246221"/>
            </a:xfrm>
            <a:prstGeom prst="rect">
              <a:avLst/>
            </a:prstGeom>
            <a:noFill/>
          </p:spPr>
          <p:txBody>
            <a:bodyPr wrap="square" rtlCol="0">
              <a:spAutoFit/>
            </a:bodyPr>
            <a:lstStyle/>
            <a:p>
              <a:pPr algn="ctr"/>
              <a:r>
                <a:rPr lang="en-US" sz="1000" b="1" dirty="0">
                  <a:solidFill>
                    <a:schemeClr val="bg1"/>
                  </a:solidFill>
                  <a:latin typeface="Montserrat" pitchFamily="2" charset="77"/>
                </a:rPr>
                <a:t>3</a:t>
              </a:r>
            </a:p>
          </p:txBody>
        </p:sp>
      </p:grpSp>
      <p:grpSp>
        <p:nvGrpSpPr>
          <p:cNvPr id="10" name="Group 9">
            <a:extLst>
              <a:ext uri="{FF2B5EF4-FFF2-40B4-BE49-F238E27FC236}">
                <a16:creationId xmlns:a16="http://schemas.microsoft.com/office/drawing/2014/main" id="{A18E2E9E-0A69-C797-587E-99C93FB6EDFF}"/>
              </a:ext>
            </a:extLst>
          </p:cNvPr>
          <p:cNvGrpSpPr/>
          <p:nvPr/>
        </p:nvGrpSpPr>
        <p:grpSpPr>
          <a:xfrm>
            <a:off x="9704982" y="2358283"/>
            <a:ext cx="287514" cy="358740"/>
            <a:chOff x="444454" y="7373088"/>
            <a:chExt cx="287514" cy="358740"/>
          </a:xfrm>
        </p:grpSpPr>
        <p:pic>
          <p:nvPicPr>
            <p:cNvPr id="20" name="Picture 19" descr="A blue flag with black border&#10;&#10;Description automatically generated">
              <a:extLst>
                <a:ext uri="{FF2B5EF4-FFF2-40B4-BE49-F238E27FC236}">
                  <a16:creationId xmlns:a16="http://schemas.microsoft.com/office/drawing/2014/main" id="{49109A38-FF58-F5F1-0593-4558C4E39D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454" y="7373088"/>
              <a:ext cx="287514" cy="358740"/>
            </a:xfrm>
            <a:prstGeom prst="rect">
              <a:avLst/>
            </a:prstGeom>
          </p:spPr>
        </p:pic>
        <p:sp>
          <p:nvSpPr>
            <p:cNvPr id="21" name="TextBox 20">
              <a:extLst>
                <a:ext uri="{FF2B5EF4-FFF2-40B4-BE49-F238E27FC236}">
                  <a16:creationId xmlns:a16="http://schemas.microsoft.com/office/drawing/2014/main" id="{56F1B881-3810-3940-8950-98397117F3BE}"/>
                </a:ext>
              </a:extLst>
            </p:cNvPr>
            <p:cNvSpPr txBox="1"/>
            <p:nvPr/>
          </p:nvSpPr>
          <p:spPr>
            <a:xfrm>
              <a:off x="444454" y="7404100"/>
              <a:ext cx="287514" cy="246221"/>
            </a:xfrm>
            <a:prstGeom prst="rect">
              <a:avLst/>
            </a:prstGeom>
            <a:noFill/>
          </p:spPr>
          <p:txBody>
            <a:bodyPr wrap="square" rtlCol="0">
              <a:spAutoFit/>
            </a:bodyPr>
            <a:lstStyle/>
            <a:p>
              <a:pPr algn="ctr"/>
              <a:r>
                <a:rPr lang="en-US" sz="1000" b="1" dirty="0">
                  <a:solidFill>
                    <a:schemeClr val="bg1"/>
                  </a:solidFill>
                  <a:latin typeface="Montserrat" pitchFamily="2" charset="77"/>
                </a:rPr>
                <a:t>4</a:t>
              </a:r>
            </a:p>
          </p:txBody>
        </p:sp>
      </p:grpSp>
    </p:spTree>
    <p:extLst>
      <p:ext uri="{BB962C8B-B14F-4D97-AF65-F5344CB8AC3E}">
        <p14:creationId xmlns:p14="http://schemas.microsoft.com/office/powerpoint/2010/main" val="708003695"/>
      </p:ext>
    </p:extLst>
  </p:cSld>
  <p:clrMapOvr>
    <a:masterClrMapping/>
  </p:clrMapOvr>
</p:sld>
</file>

<file path=ppt/theme/theme1.xml><?xml version="1.0" encoding="utf-8"?>
<a:theme xmlns:a="http://schemas.openxmlformats.org/drawingml/2006/main" name="Titl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nd slide">
  <a:themeElements>
    <a:clrScheme name="Karen Eckstein 1">
      <a:dk1>
        <a:srgbClr val="205770"/>
      </a:dk1>
      <a:lt1>
        <a:srgbClr val="FFFFFF"/>
      </a:lt1>
      <a:dk2>
        <a:srgbClr val="0A6E78"/>
      </a:dk2>
      <a:lt2>
        <a:srgbClr val="FFFFFF"/>
      </a:lt2>
      <a:accent1>
        <a:srgbClr val="D68C45"/>
      </a:accent1>
      <a:accent2>
        <a:srgbClr val="ADD6CC"/>
      </a:accent2>
      <a:accent3>
        <a:srgbClr val="E8D6CC"/>
      </a:accent3>
      <a:accent4>
        <a:srgbClr val="D68C45"/>
      </a:accent4>
      <a:accent5>
        <a:srgbClr val="4BACC6"/>
      </a:accent5>
      <a:accent6>
        <a:srgbClr val="ECE7D8"/>
      </a:accent6>
      <a:hlink>
        <a:srgbClr val="D68B45"/>
      </a:hlink>
      <a:folHlink>
        <a:srgbClr val="096D78"/>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C423CC74FF05478CBED6F1CF167302" ma:contentTypeVersion="2" ma:contentTypeDescription="Create a new document." ma:contentTypeScope="" ma:versionID="68481a3425641ea57df57f34d904498d">
  <xsd:schema xmlns:xsd="http://www.w3.org/2001/XMLSchema" xmlns:xs="http://www.w3.org/2001/XMLSchema" xmlns:p="http://schemas.microsoft.com/office/2006/metadata/properties" xmlns:ns2="3f0d60c3-ee2e-4b52-9658-95fded064de0" targetNamespace="http://schemas.microsoft.com/office/2006/metadata/properties" ma:root="true" ma:fieldsID="4c25d2fc3f6fff10f390554593f43629" ns2:_="">
    <xsd:import namespace="3f0d60c3-ee2e-4b52-9658-95fded064de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0d60c3-ee2e-4b52-9658-95fded064d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527E2A-4D90-42E4-9C1A-D78A56305BC1}">
  <ds:schemaRefs>
    <ds:schemaRef ds:uri="http://purl.org/dc/terms/"/>
    <ds:schemaRef ds:uri="3f0d60c3-ee2e-4b52-9658-95fded064de0"/>
    <ds:schemaRef ds:uri="http://www.w3.org/XML/1998/namespace"/>
    <ds:schemaRef ds:uri="http://purl.org/dc/elements/1.1/"/>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D06ECC82-28F4-4885-B0EB-DB439D48259E}">
  <ds:schemaRefs>
    <ds:schemaRef ds:uri="3f0d60c3-ee2e-4b52-9658-95fded064d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A2F6D5D-FF96-4FC0-AA06-B4D9FD59866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362</TotalTime>
  <Words>941</Words>
  <Application>Microsoft Office PowerPoint</Application>
  <PresentationFormat>Widescreen</PresentationFormat>
  <Paragraphs>110</Paragraphs>
  <Slides>10</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10</vt:i4>
      </vt:variant>
    </vt:vector>
  </HeadingPairs>
  <TitlesOfParts>
    <vt:vector size="16" baseType="lpstr">
      <vt:lpstr>Arial</vt:lpstr>
      <vt:lpstr>Calibri</vt:lpstr>
      <vt:lpstr>Montserrat</vt:lpstr>
      <vt:lpstr>Titles</vt:lpstr>
      <vt:lpstr>Content slides</vt:lpstr>
      <vt:lpstr>End slide</vt:lpstr>
      <vt:lpstr>The Top Ten Risks for Professional Firms and Businesses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Top Ten Risks for Professional Firms and Businesses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Karen Eckstein</cp:lastModifiedBy>
  <cp:revision>30</cp:revision>
  <cp:lastPrinted>2023-04-27T17:52:02Z</cp:lastPrinted>
  <dcterms:created xsi:type="dcterms:W3CDTF">2021-06-22T19:25:58Z</dcterms:created>
  <dcterms:modified xsi:type="dcterms:W3CDTF">2024-01-30T15:10:29Z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0x01010004C423CC74FF05478CBED6F1CF167302</vt:lpwstr>
  </property>
</Properties>
</file>