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2" r:id="rId5"/>
    <p:sldMasterId id="2147483654" r:id="rId6"/>
  </p:sldMasterIdLst>
  <p:notesMasterIdLst>
    <p:notesMasterId r:id="rId19"/>
  </p:notesMasterIdLst>
  <p:sldIdLst>
    <p:sldId id="256" r:id="rId7"/>
    <p:sldId id="262" r:id="rId8"/>
    <p:sldId id="271" r:id="rId9"/>
    <p:sldId id="270" r:id="rId10"/>
    <p:sldId id="267" r:id="rId11"/>
    <p:sldId id="269" r:id="rId12"/>
    <p:sldId id="266" r:id="rId13"/>
    <p:sldId id="268" r:id="rId14"/>
    <p:sldId id="265" r:id="rId15"/>
    <p:sldId id="272" r:id="rId16"/>
    <p:sldId id="273" r:id="rId17"/>
    <p:sldId id="264" r:id="rId18"/>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946"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AA51A09-57C4-4FA5-942B-D3F8E684059A}" type="datetimeFigureOut">
              <a:rPr lang="en-GB" smtClean="0"/>
              <a:t>04/12/2023</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217094CE-193B-446D-A1B2-6E4E5C29E080}" type="slidenum">
              <a:rPr lang="en-GB" smtClean="0"/>
              <a:t>‹#›</a:t>
            </a:fld>
            <a:endParaRPr lang="en-GB"/>
          </a:p>
        </p:txBody>
      </p:sp>
    </p:spTree>
    <p:extLst>
      <p:ext uri="{BB962C8B-B14F-4D97-AF65-F5344CB8AC3E}">
        <p14:creationId xmlns:p14="http://schemas.microsoft.com/office/powerpoint/2010/main" val="455674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17094CE-193B-446D-A1B2-6E4E5C29E080}" type="slidenum">
              <a:rPr lang="en-GB" smtClean="0"/>
              <a:t>1</a:t>
            </a:fld>
            <a:endParaRPr lang="en-GB"/>
          </a:p>
        </p:txBody>
      </p:sp>
    </p:spTree>
    <p:extLst>
      <p:ext uri="{BB962C8B-B14F-4D97-AF65-F5344CB8AC3E}">
        <p14:creationId xmlns:p14="http://schemas.microsoft.com/office/powerpoint/2010/main" val="34414192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26" name="Oval 25">
            <a:extLst>
              <a:ext uri="{FF2B5EF4-FFF2-40B4-BE49-F238E27FC236}">
                <a16:creationId xmlns:a16="http://schemas.microsoft.com/office/drawing/2014/main" id="{41A1FB0F-1C5C-844C-8C46-D2BBE08905E5}"/>
              </a:ext>
            </a:extLst>
          </p:cNvPr>
          <p:cNvSpPr/>
          <p:nvPr userDrawn="1"/>
        </p:nvSpPr>
        <p:spPr>
          <a:xfrm>
            <a:off x="-1608483" y="-2220292"/>
            <a:ext cx="11298584" cy="1129858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8" name="Title 90">
            <a:extLst>
              <a:ext uri="{FF2B5EF4-FFF2-40B4-BE49-F238E27FC236}">
                <a16:creationId xmlns:a16="http://schemas.microsoft.com/office/drawing/2014/main" id="{2FB4C903-3243-CE41-ABFE-3F1D160EB1D8}"/>
              </a:ext>
            </a:extLst>
          </p:cNvPr>
          <p:cNvSpPr>
            <a:spLocks noGrp="1"/>
          </p:cNvSpPr>
          <p:nvPr>
            <p:ph type="title"/>
          </p:nvPr>
        </p:nvSpPr>
        <p:spPr>
          <a:xfrm>
            <a:off x="679893" y="2241419"/>
            <a:ext cx="7706319" cy="2398702"/>
          </a:xfrm>
          <a:prstGeom prst="rect">
            <a:avLst/>
          </a:prstGeom>
        </p:spPr>
        <p:txBody>
          <a:bodyPr anchor="b"/>
          <a:lstStyle>
            <a:lvl1pPr>
              <a:defRPr sz="5000">
                <a:solidFill>
                  <a:schemeClr val="bg1"/>
                </a:solidFill>
              </a:defRPr>
            </a:lvl1pPr>
          </a:lstStyle>
          <a:p>
            <a:r>
              <a:rPr lang="en-US"/>
              <a:t>Click to edit Master title style</a:t>
            </a:r>
          </a:p>
        </p:txBody>
      </p:sp>
      <p:cxnSp>
        <p:nvCxnSpPr>
          <p:cNvPr id="29" name="Straight Connector 28">
            <a:extLst>
              <a:ext uri="{FF2B5EF4-FFF2-40B4-BE49-F238E27FC236}">
                <a16:creationId xmlns:a16="http://schemas.microsoft.com/office/drawing/2014/main" id="{BDFEBF5A-F0CE-3244-8110-D6EC672148A4}"/>
              </a:ext>
            </a:extLst>
          </p:cNvPr>
          <p:cNvCxnSpPr/>
          <p:nvPr userDrawn="1"/>
        </p:nvCxnSpPr>
        <p:spPr>
          <a:xfrm>
            <a:off x="679893" y="6223000"/>
            <a:ext cx="10851707"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DACBDBAD-1B6A-A34F-9AC3-4B34C4508423}"/>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bg1"/>
                </a:solidFill>
              </a:rPr>
              <a:t>kareneckstein.co.uk</a:t>
            </a:r>
            <a:endParaRPr lang="en-US" sz="1067">
              <a:solidFill>
                <a:schemeClr val="bg1"/>
              </a:solidFill>
            </a:endParaRPr>
          </a:p>
        </p:txBody>
      </p:sp>
      <p:pic>
        <p:nvPicPr>
          <p:cNvPr id="31" name="Picture 30">
            <a:extLst>
              <a:ext uri="{FF2B5EF4-FFF2-40B4-BE49-F238E27FC236}">
                <a16:creationId xmlns:a16="http://schemas.microsoft.com/office/drawing/2014/main" id="{27195FE6-0812-E847-A286-C8ED0FE692B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4"/>
          </a:xfrm>
          <a:prstGeom prst="rect">
            <a:avLst/>
          </a:prstGeom>
        </p:spPr>
      </p:pic>
      <p:sp>
        <p:nvSpPr>
          <p:cNvPr id="32" name="Text Placeholder 92">
            <a:extLst>
              <a:ext uri="{FF2B5EF4-FFF2-40B4-BE49-F238E27FC236}">
                <a16:creationId xmlns:a16="http://schemas.microsoft.com/office/drawing/2014/main" id="{3CFA7CA3-BB6A-ED44-A18E-38F892C207BF}"/>
              </a:ext>
            </a:extLst>
          </p:cNvPr>
          <p:cNvSpPr>
            <a:spLocks noGrp="1"/>
          </p:cNvSpPr>
          <p:nvPr>
            <p:ph type="body" sz="quarter" idx="10" hasCustomPrompt="1"/>
          </p:nvPr>
        </p:nvSpPr>
        <p:spPr>
          <a:xfrm>
            <a:off x="657505" y="4838881"/>
            <a:ext cx="7706319" cy="972321"/>
          </a:xfrm>
          <a:prstGeom prst="rect">
            <a:avLst/>
          </a:prstGeom>
        </p:spPr>
        <p:txBody>
          <a:bodyPr anchor="t"/>
          <a:lstStyle>
            <a:lvl1pPr marL="0" indent="0">
              <a:buNone/>
              <a:defRPr sz="2333">
                <a:solidFill>
                  <a:schemeClr val="bg1"/>
                </a:solidFill>
              </a:defRPr>
            </a:lvl1pPr>
          </a:lstStyle>
          <a:p>
            <a:pPr lvl="0"/>
            <a:r>
              <a:rPr lang="en-US"/>
              <a:t>Insert content here</a:t>
            </a:r>
          </a:p>
        </p:txBody>
      </p:sp>
      <p:sp>
        <p:nvSpPr>
          <p:cNvPr id="34" name="Text Placeholder 92">
            <a:extLst>
              <a:ext uri="{FF2B5EF4-FFF2-40B4-BE49-F238E27FC236}">
                <a16:creationId xmlns:a16="http://schemas.microsoft.com/office/drawing/2014/main" id="{30F6319E-4FC3-3942-8AB7-545DD182B06C}"/>
              </a:ext>
            </a:extLst>
          </p:cNvPr>
          <p:cNvSpPr>
            <a:spLocks noGrp="1"/>
          </p:cNvSpPr>
          <p:nvPr>
            <p:ph type="body" sz="quarter" idx="11" hasCustomPrompt="1"/>
          </p:nvPr>
        </p:nvSpPr>
        <p:spPr>
          <a:xfrm>
            <a:off x="9690101" y="5206482"/>
            <a:ext cx="1981200" cy="600720"/>
          </a:xfrm>
          <a:prstGeom prst="rect">
            <a:avLst/>
          </a:prstGeom>
        </p:spPr>
        <p:txBody>
          <a:bodyPr anchor="b"/>
          <a:lstStyle>
            <a:lvl1pPr marL="0" indent="0">
              <a:buNone/>
              <a:defRPr sz="1600">
                <a:solidFill>
                  <a:schemeClr val="bg1"/>
                </a:solidFill>
              </a:defRPr>
            </a:lvl1pPr>
          </a:lstStyle>
          <a:p>
            <a:pPr lvl="0"/>
            <a:r>
              <a:rPr lang="en-US"/>
              <a:t>Karen Eckstein </a:t>
            </a:r>
            <a:br>
              <a:rPr lang="en-US"/>
            </a:br>
            <a:r>
              <a:rPr lang="en-US"/>
              <a:t>LLB, CTA, Cert IRM</a:t>
            </a:r>
          </a:p>
        </p:txBody>
      </p:sp>
    </p:spTree>
    <p:extLst>
      <p:ext uri="{BB962C8B-B14F-4D97-AF65-F5344CB8AC3E}">
        <p14:creationId xmlns:p14="http://schemas.microsoft.com/office/powerpoint/2010/main" val="23218480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accent6"/>
        </a:solidFill>
        <a:effectLst/>
      </p:bgPr>
    </p:bg>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1E2653DA-51D7-9C4C-A4AD-5034D92E4FC5}"/>
              </a:ext>
            </a:extLst>
          </p:cNvPr>
          <p:cNvSpPr/>
          <p:nvPr userDrawn="1"/>
        </p:nvSpPr>
        <p:spPr>
          <a:xfrm>
            <a:off x="7655923" y="2667000"/>
            <a:ext cx="8382000" cy="838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8" name="Oval 7">
            <a:extLst>
              <a:ext uri="{FF2B5EF4-FFF2-40B4-BE49-F238E27FC236}">
                <a16:creationId xmlns:a16="http://schemas.microsoft.com/office/drawing/2014/main" id="{5F4143CF-8F52-DC46-82AB-115E0AA0E093}"/>
              </a:ext>
            </a:extLst>
          </p:cNvPr>
          <p:cNvSpPr/>
          <p:nvPr userDrawn="1"/>
        </p:nvSpPr>
        <p:spPr>
          <a:xfrm>
            <a:off x="7776187" y="-1979326"/>
            <a:ext cx="3974726" cy="401617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cxnSp>
        <p:nvCxnSpPr>
          <p:cNvPr id="9" name="Straight Connector 8">
            <a:extLst>
              <a:ext uri="{FF2B5EF4-FFF2-40B4-BE49-F238E27FC236}">
                <a16:creationId xmlns:a16="http://schemas.microsoft.com/office/drawing/2014/main" id="{B1DBED92-EB31-964F-A5F4-B991539FD6E3}"/>
              </a:ext>
            </a:extLst>
          </p:cNvPr>
          <p:cNvCxnSpPr/>
          <p:nvPr userDrawn="1"/>
        </p:nvCxnSpPr>
        <p:spPr>
          <a:xfrm>
            <a:off x="679893" y="6223000"/>
            <a:ext cx="1085170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887B2B88-C9E8-4847-A7D1-E594EB10BE7F}"/>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bg1"/>
                </a:solidFill>
              </a:rPr>
              <a:t>kareneckstein.co.uk</a:t>
            </a:r>
            <a:endParaRPr lang="en-US" sz="1067">
              <a:solidFill>
                <a:schemeClr val="bg1"/>
              </a:solidFill>
            </a:endParaRPr>
          </a:p>
        </p:txBody>
      </p:sp>
      <p:pic>
        <p:nvPicPr>
          <p:cNvPr id="11" name="Picture 10">
            <a:extLst>
              <a:ext uri="{FF2B5EF4-FFF2-40B4-BE49-F238E27FC236}">
                <a16:creationId xmlns:a16="http://schemas.microsoft.com/office/drawing/2014/main" id="{6B6B4DB9-56C1-D64E-85B5-82E6E7C30EF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3"/>
          </a:xfrm>
          <a:prstGeom prst="rect">
            <a:avLst/>
          </a:prstGeom>
        </p:spPr>
      </p:pic>
      <p:sp>
        <p:nvSpPr>
          <p:cNvPr id="12" name="Title 90">
            <a:extLst>
              <a:ext uri="{FF2B5EF4-FFF2-40B4-BE49-F238E27FC236}">
                <a16:creationId xmlns:a16="http://schemas.microsoft.com/office/drawing/2014/main" id="{9E4808A5-7640-1D47-B6B1-B017F37D0229}"/>
              </a:ext>
            </a:extLst>
          </p:cNvPr>
          <p:cNvSpPr>
            <a:spLocks noGrp="1"/>
          </p:cNvSpPr>
          <p:nvPr>
            <p:ph type="title"/>
          </p:nvPr>
        </p:nvSpPr>
        <p:spPr>
          <a:xfrm>
            <a:off x="679893" y="2245048"/>
            <a:ext cx="7706319" cy="2398702"/>
          </a:xfrm>
          <a:prstGeom prst="rect">
            <a:avLst/>
          </a:prstGeom>
        </p:spPr>
        <p:txBody>
          <a:bodyPr anchor="b"/>
          <a:lstStyle>
            <a:lvl1pPr>
              <a:defRPr sz="5000">
                <a:solidFill>
                  <a:schemeClr val="tx1"/>
                </a:solidFill>
              </a:defRPr>
            </a:lvl1pPr>
          </a:lstStyle>
          <a:p>
            <a:r>
              <a:rPr lang="en-US"/>
              <a:t>Click to edit Master title style</a:t>
            </a:r>
          </a:p>
        </p:txBody>
      </p:sp>
      <p:sp>
        <p:nvSpPr>
          <p:cNvPr id="13" name="Text Placeholder 92">
            <a:extLst>
              <a:ext uri="{FF2B5EF4-FFF2-40B4-BE49-F238E27FC236}">
                <a16:creationId xmlns:a16="http://schemas.microsoft.com/office/drawing/2014/main" id="{9A770C54-6FBF-D84D-B7E7-C90F231B5D0A}"/>
              </a:ext>
            </a:extLst>
          </p:cNvPr>
          <p:cNvSpPr>
            <a:spLocks noGrp="1"/>
          </p:cNvSpPr>
          <p:nvPr>
            <p:ph type="body" sz="quarter" idx="10" hasCustomPrompt="1"/>
          </p:nvPr>
        </p:nvSpPr>
        <p:spPr>
          <a:xfrm>
            <a:off x="679893" y="4842510"/>
            <a:ext cx="6838507" cy="972321"/>
          </a:xfrm>
          <a:prstGeom prst="rect">
            <a:avLst/>
          </a:prstGeom>
        </p:spPr>
        <p:txBody>
          <a:bodyPr anchor="t"/>
          <a:lstStyle>
            <a:lvl1pPr marL="0" indent="0">
              <a:buNone/>
              <a:defRPr sz="2333">
                <a:solidFill>
                  <a:schemeClr val="tx1"/>
                </a:solidFill>
              </a:defRPr>
            </a:lvl1pPr>
          </a:lstStyle>
          <a:p>
            <a:pPr lvl="0"/>
            <a:r>
              <a:rPr lang="en-US"/>
              <a:t>Insert content here</a:t>
            </a:r>
          </a:p>
        </p:txBody>
      </p:sp>
      <p:sp>
        <p:nvSpPr>
          <p:cNvPr id="16" name="Text Placeholder 92">
            <a:extLst>
              <a:ext uri="{FF2B5EF4-FFF2-40B4-BE49-F238E27FC236}">
                <a16:creationId xmlns:a16="http://schemas.microsoft.com/office/drawing/2014/main" id="{55781240-4577-A24D-990B-874ED62E29E6}"/>
              </a:ext>
            </a:extLst>
          </p:cNvPr>
          <p:cNvSpPr>
            <a:spLocks noGrp="1"/>
          </p:cNvSpPr>
          <p:nvPr>
            <p:ph type="body" sz="quarter" idx="11" hasCustomPrompt="1"/>
          </p:nvPr>
        </p:nvSpPr>
        <p:spPr>
          <a:xfrm>
            <a:off x="9690101" y="5206482"/>
            <a:ext cx="1981200" cy="600720"/>
          </a:xfrm>
          <a:prstGeom prst="rect">
            <a:avLst/>
          </a:prstGeom>
        </p:spPr>
        <p:txBody>
          <a:bodyPr anchor="b"/>
          <a:lstStyle>
            <a:lvl1pPr marL="0" indent="0">
              <a:buNone/>
              <a:defRPr sz="1600">
                <a:solidFill>
                  <a:schemeClr val="bg1"/>
                </a:solidFill>
              </a:defRPr>
            </a:lvl1pPr>
          </a:lstStyle>
          <a:p>
            <a:pPr lvl="0"/>
            <a:r>
              <a:rPr lang="en-US"/>
              <a:t>Karen Eckstein </a:t>
            </a:r>
            <a:br>
              <a:rPr lang="en-US"/>
            </a:br>
            <a:r>
              <a:rPr lang="en-US"/>
              <a:t>LLB, CTA, Cert IRM</a:t>
            </a:r>
          </a:p>
        </p:txBody>
      </p:sp>
    </p:spTree>
    <p:extLst>
      <p:ext uri="{BB962C8B-B14F-4D97-AF65-F5344CB8AC3E}">
        <p14:creationId xmlns:p14="http://schemas.microsoft.com/office/powerpoint/2010/main" val="620845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tx2"/>
        </a:solidFill>
        <a:effectLst/>
      </p:bgPr>
    </p:bg>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FFE449CE-B73E-764F-B853-B68474139188}"/>
              </a:ext>
            </a:extLst>
          </p:cNvPr>
          <p:cNvSpPr/>
          <p:nvPr userDrawn="1"/>
        </p:nvSpPr>
        <p:spPr>
          <a:xfrm>
            <a:off x="9795193" y="-1273359"/>
            <a:ext cx="4121463" cy="412146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8" name="Oval 7">
            <a:extLst>
              <a:ext uri="{FF2B5EF4-FFF2-40B4-BE49-F238E27FC236}">
                <a16:creationId xmlns:a16="http://schemas.microsoft.com/office/drawing/2014/main" id="{FA82B29D-6FCF-A94C-8908-AEE9FF8BE7E7}"/>
              </a:ext>
            </a:extLst>
          </p:cNvPr>
          <p:cNvSpPr/>
          <p:nvPr userDrawn="1"/>
        </p:nvSpPr>
        <p:spPr>
          <a:xfrm>
            <a:off x="7868124" y="3262765"/>
            <a:ext cx="5667532" cy="566753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cxnSp>
        <p:nvCxnSpPr>
          <p:cNvPr id="10" name="Straight Connector 9">
            <a:extLst>
              <a:ext uri="{FF2B5EF4-FFF2-40B4-BE49-F238E27FC236}">
                <a16:creationId xmlns:a16="http://schemas.microsoft.com/office/drawing/2014/main" id="{24741D01-5F92-9540-A74E-118CFDDBA3CF}"/>
              </a:ext>
            </a:extLst>
          </p:cNvPr>
          <p:cNvCxnSpPr/>
          <p:nvPr userDrawn="1"/>
        </p:nvCxnSpPr>
        <p:spPr>
          <a:xfrm>
            <a:off x="679893" y="6223000"/>
            <a:ext cx="10851707"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BD423366-1DF8-FB4D-AAE7-B71880A56A0F}"/>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bg1"/>
                </a:solidFill>
              </a:rPr>
              <a:t>kareneckstein.co.uk</a:t>
            </a:r>
            <a:endParaRPr lang="en-US" sz="1067">
              <a:solidFill>
                <a:schemeClr val="bg1"/>
              </a:solidFill>
            </a:endParaRPr>
          </a:p>
        </p:txBody>
      </p:sp>
      <p:pic>
        <p:nvPicPr>
          <p:cNvPr id="12" name="Picture 11">
            <a:extLst>
              <a:ext uri="{FF2B5EF4-FFF2-40B4-BE49-F238E27FC236}">
                <a16:creationId xmlns:a16="http://schemas.microsoft.com/office/drawing/2014/main" id="{D89A1365-B7C1-F543-80C2-5F44D689FA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4"/>
          </a:xfrm>
          <a:prstGeom prst="rect">
            <a:avLst/>
          </a:prstGeom>
        </p:spPr>
      </p:pic>
      <p:sp>
        <p:nvSpPr>
          <p:cNvPr id="15" name="Title 90">
            <a:extLst>
              <a:ext uri="{FF2B5EF4-FFF2-40B4-BE49-F238E27FC236}">
                <a16:creationId xmlns:a16="http://schemas.microsoft.com/office/drawing/2014/main" id="{4036A9DD-5CAB-5F49-BAF2-F0F02EDAC2C0}"/>
              </a:ext>
            </a:extLst>
          </p:cNvPr>
          <p:cNvSpPr>
            <a:spLocks noGrp="1"/>
          </p:cNvSpPr>
          <p:nvPr>
            <p:ph type="title"/>
          </p:nvPr>
        </p:nvSpPr>
        <p:spPr>
          <a:xfrm>
            <a:off x="679893" y="2241419"/>
            <a:ext cx="7706319" cy="2398702"/>
          </a:xfrm>
          <a:prstGeom prst="rect">
            <a:avLst/>
          </a:prstGeom>
        </p:spPr>
        <p:txBody>
          <a:bodyPr anchor="b"/>
          <a:lstStyle>
            <a:lvl1pPr>
              <a:defRPr sz="5000">
                <a:solidFill>
                  <a:schemeClr val="bg1"/>
                </a:solidFill>
              </a:defRPr>
            </a:lvl1pPr>
          </a:lstStyle>
          <a:p>
            <a:r>
              <a:rPr lang="en-US"/>
              <a:t>Click to edit Master title style</a:t>
            </a:r>
          </a:p>
        </p:txBody>
      </p:sp>
      <p:sp>
        <p:nvSpPr>
          <p:cNvPr id="16" name="Text Placeholder 92">
            <a:extLst>
              <a:ext uri="{FF2B5EF4-FFF2-40B4-BE49-F238E27FC236}">
                <a16:creationId xmlns:a16="http://schemas.microsoft.com/office/drawing/2014/main" id="{7923F351-731D-7A40-BBB3-6DC0CA7ABD99}"/>
              </a:ext>
            </a:extLst>
          </p:cNvPr>
          <p:cNvSpPr>
            <a:spLocks noGrp="1"/>
          </p:cNvSpPr>
          <p:nvPr>
            <p:ph type="body" sz="quarter" idx="10" hasCustomPrompt="1"/>
          </p:nvPr>
        </p:nvSpPr>
        <p:spPr>
          <a:xfrm>
            <a:off x="657505" y="4838881"/>
            <a:ext cx="6898995" cy="972321"/>
          </a:xfrm>
          <a:prstGeom prst="rect">
            <a:avLst/>
          </a:prstGeom>
        </p:spPr>
        <p:txBody>
          <a:bodyPr anchor="t"/>
          <a:lstStyle>
            <a:lvl1pPr marL="0" indent="0">
              <a:buNone/>
              <a:defRPr sz="2333">
                <a:solidFill>
                  <a:schemeClr val="bg1"/>
                </a:solidFill>
              </a:defRPr>
            </a:lvl1pPr>
          </a:lstStyle>
          <a:p>
            <a:pPr lvl="0"/>
            <a:r>
              <a:rPr lang="en-US"/>
              <a:t>Insert content here</a:t>
            </a:r>
          </a:p>
        </p:txBody>
      </p:sp>
      <p:sp>
        <p:nvSpPr>
          <p:cNvPr id="17" name="Text Placeholder 92">
            <a:extLst>
              <a:ext uri="{FF2B5EF4-FFF2-40B4-BE49-F238E27FC236}">
                <a16:creationId xmlns:a16="http://schemas.microsoft.com/office/drawing/2014/main" id="{BA4576E7-0C93-674E-BFE7-8599EFE2E35F}"/>
              </a:ext>
            </a:extLst>
          </p:cNvPr>
          <p:cNvSpPr>
            <a:spLocks noGrp="1"/>
          </p:cNvSpPr>
          <p:nvPr>
            <p:ph type="body" sz="quarter" idx="11" hasCustomPrompt="1"/>
          </p:nvPr>
        </p:nvSpPr>
        <p:spPr>
          <a:xfrm>
            <a:off x="9690101" y="5206482"/>
            <a:ext cx="1981200" cy="600720"/>
          </a:xfrm>
          <a:prstGeom prst="rect">
            <a:avLst/>
          </a:prstGeom>
        </p:spPr>
        <p:txBody>
          <a:bodyPr anchor="b"/>
          <a:lstStyle>
            <a:lvl1pPr marL="0" indent="0">
              <a:buNone/>
              <a:defRPr sz="1600">
                <a:solidFill>
                  <a:schemeClr val="bg1"/>
                </a:solidFill>
              </a:defRPr>
            </a:lvl1pPr>
          </a:lstStyle>
          <a:p>
            <a:pPr lvl="0"/>
            <a:r>
              <a:rPr lang="en-US"/>
              <a:t>Karen Eckstein </a:t>
            </a:r>
            <a:br>
              <a:rPr lang="en-US"/>
            </a:br>
            <a:r>
              <a:rPr lang="en-US"/>
              <a:t>LLB, CTA, Cert IRM</a:t>
            </a:r>
          </a:p>
        </p:txBody>
      </p:sp>
    </p:spTree>
    <p:extLst>
      <p:ext uri="{BB962C8B-B14F-4D97-AF65-F5344CB8AC3E}">
        <p14:creationId xmlns:p14="http://schemas.microsoft.com/office/powerpoint/2010/main" val="2218043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36B0EF64-FC7B-DB40-A831-D29D648FC7DD}"/>
              </a:ext>
            </a:extLst>
          </p:cNvPr>
          <p:cNvSpPr>
            <a:spLocks noGrp="1"/>
          </p:cNvSpPr>
          <p:nvPr>
            <p:ph type="body" sz="quarter" idx="10"/>
          </p:nvPr>
        </p:nvSpPr>
        <p:spPr>
          <a:xfrm>
            <a:off x="659404" y="1105204"/>
            <a:ext cx="10872196" cy="1121818"/>
          </a:xfrm>
          <a:prstGeom prst="rect">
            <a:avLst/>
          </a:prstGeom>
        </p:spPr>
        <p:txBody>
          <a:bodyPr anchor="b"/>
          <a:lstStyle>
            <a:lvl1pPr marL="0" indent="0">
              <a:buNone/>
              <a:defRPr sz="4000">
                <a:solidFill>
                  <a:schemeClr val="tx2"/>
                </a:solidFill>
              </a:defRPr>
            </a:lvl1pPr>
          </a:lstStyle>
          <a:p>
            <a:pPr lvl="0"/>
            <a:r>
              <a:rPr lang="en-US"/>
              <a:t>Edit Master text styles</a:t>
            </a:r>
          </a:p>
        </p:txBody>
      </p:sp>
      <p:sp>
        <p:nvSpPr>
          <p:cNvPr id="11" name="Text Placeholder 4">
            <a:extLst>
              <a:ext uri="{FF2B5EF4-FFF2-40B4-BE49-F238E27FC236}">
                <a16:creationId xmlns:a16="http://schemas.microsoft.com/office/drawing/2014/main" id="{DF623FFB-50EC-FD46-B7BD-9E6DCA6DDDFE}"/>
              </a:ext>
            </a:extLst>
          </p:cNvPr>
          <p:cNvSpPr>
            <a:spLocks noGrp="1"/>
          </p:cNvSpPr>
          <p:nvPr>
            <p:ph type="body" sz="quarter" idx="11"/>
          </p:nvPr>
        </p:nvSpPr>
        <p:spPr>
          <a:xfrm>
            <a:off x="659404" y="2494027"/>
            <a:ext cx="10872196" cy="3394710"/>
          </a:xfrm>
          <a:prstGeom prst="rect">
            <a:avLst/>
          </a:prstGeom>
        </p:spPr>
        <p:txBody>
          <a:bodyPr anchor="t"/>
          <a:lstStyle>
            <a:lvl1pPr marL="0" indent="0">
              <a:buNone/>
              <a:defRPr sz="2200" b="1">
                <a:solidFill>
                  <a:schemeClr val="accent1"/>
                </a:solidFill>
              </a:defRPr>
            </a:lvl1pPr>
            <a:lvl2pPr>
              <a:defRPr sz="2000"/>
            </a:lvl2pPr>
            <a:lvl3pPr>
              <a:defRPr sz="20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a:p>
            <a:pPr lvl="0"/>
            <a:endParaRPr lang="en-US"/>
          </a:p>
        </p:txBody>
      </p:sp>
      <p:pic>
        <p:nvPicPr>
          <p:cNvPr id="20" name="Picture 19">
            <a:extLst>
              <a:ext uri="{FF2B5EF4-FFF2-40B4-BE49-F238E27FC236}">
                <a16:creationId xmlns:a16="http://schemas.microsoft.com/office/drawing/2014/main" id="{CDA2A616-E7C3-4C4E-BF88-8AA15B4867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9893" y="539268"/>
            <a:ext cx="599999" cy="298932"/>
          </a:xfrm>
          <a:prstGeom prst="rect">
            <a:avLst/>
          </a:prstGeom>
        </p:spPr>
      </p:pic>
      <p:cxnSp>
        <p:nvCxnSpPr>
          <p:cNvPr id="21" name="Straight Connector 20">
            <a:extLst>
              <a:ext uri="{FF2B5EF4-FFF2-40B4-BE49-F238E27FC236}">
                <a16:creationId xmlns:a16="http://schemas.microsoft.com/office/drawing/2014/main" id="{CC0D7B60-F208-FD44-83DF-D86292291C61}"/>
              </a:ext>
            </a:extLst>
          </p:cNvPr>
          <p:cNvCxnSpPr/>
          <p:nvPr userDrawn="1"/>
        </p:nvCxnSpPr>
        <p:spPr>
          <a:xfrm>
            <a:off x="679893" y="6223000"/>
            <a:ext cx="10851707"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E8BA2324-BBF3-334A-B49F-8580C1165375}"/>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tx1"/>
                </a:solidFill>
              </a:rPr>
              <a:t>kareneckstein.co.uk</a:t>
            </a:r>
            <a:endParaRPr lang="en-US" sz="1067">
              <a:solidFill>
                <a:schemeClr val="tx1"/>
              </a:solidFill>
            </a:endParaRPr>
          </a:p>
        </p:txBody>
      </p:sp>
    </p:spTree>
    <p:extLst>
      <p:ext uri="{BB962C8B-B14F-4D97-AF65-F5344CB8AC3E}">
        <p14:creationId xmlns:p14="http://schemas.microsoft.com/office/powerpoint/2010/main" val="1551645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4F0AF333-9876-D743-90F9-0ECD8C86CD48}"/>
              </a:ext>
            </a:extLst>
          </p:cNvPr>
          <p:cNvCxnSpPr/>
          <p:nvPr userDrawn="1"/>
        </p:nvCxnSpPr>
        <p:spPr>
          <a:xfrm>
            <a:off x="679893" y="6223000"/>
            <a:ext cx="10851707"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3DCCD218-AAD0-574D-BD88-9E49FD5CEBA3}"/>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bg1"/>
                </a:solidFill>
              </a:rPr>
              <a:t>kareneckstein.co.uk</a:t>
            </a:r>
            <a:endParaRPr lang="en-US" sz="1067">
              <a:solidFill>
                <a:schemeClr val="bg1"/>
              </a:solidFill>
            </a:endParaRPr>
          </a:p>
        </p:txBody>
      </p:sp>
      <p:sp>
        <p:nvSpPr>
          <p:cNvPr id="13" name="Title 90">
            <a:extLst>
              <a:ext uri="{FF2B5EF4-FFF2-40B4-BE49-F238E27FC236}">
                <a16:creationId xmlns:a16="http://schemas.microsoft.com/office/drawing/2014/main" id="{E418705E-0CC0-084C-8C3C-86C1046A9F48}"/>
              </a:ext>
            </a:extLst>
          </p:cNvPr>
          <p:cNvSpPr>
            <a:spLocks noGrp="1"/>
          </p:cNvSpPr>
          <p:nvPr>
            <p:ph type="title" hasCustomPrompt="1"/>
          </p:nvPr>
        </p:nvSpPr>
        <p:spPr>
          <a:xfrm>
            <a:off x="3390900" y="2198969"/>
            <a:ext cx="8140699" cy="1997552"/>
          </a:xfrm>
          <a:prstGeom prst="rect">
            <a:avLst/>
          </a:prstGeom>
        </p:spPr>
        <p:txBody>
          <a:bodyPr anchor="b"/>
          <a:lstStyle>
            <a:lvl1pPr>
              <a:defRPr sz="4000">
                <a:solidFill>
                  <a:schemeClr val="accent2"/>
                </a:solidFill>
              </a:defRPr>
            </a:lvl1pPr>
          </a:lstStyle>
          <a:p>
            <a:r>
              <a:rPr lang="en-US"/>
              <a:t>Sign off copy</a:t>
            </a:r>
          </a:p>
        </p:txBody>
      </p:sp>
      <p:pic>
        <p:nvPicPr>
          <p:cNvPr id="15" name="Picture 14">
            <a:extLst>
              <a:ext uri="{FF2B5EF4-FFF2-40B4-BE49-F238E27FC236}">
                <a16:creationId xmlns:a16="http://schemas.microsoft.com/office/drawing/2014/main" id="{1DB0F619-5241-0546-B948-633B90C4B35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4"/>
          </a:xfrm>
          <a:prstGeom prst="rect">
            <a:avLst/>
          </a:prstGeom>
        </p:spPr>
      </p:pic>
      <p:sp>
        <p:nvSpPr>
          <p:cNvPr id="2" name="TextBox 1">
            <a:extLst>
              <a:ext uri="{FF2B5EF4-FFF2-40B4-BE49-F238E27FC236}">
                <a16:creationId xmlns:a16="http://schemas.microsoft.com/office/drawing/2014/main" id="{EF3F2F31-D875-4647-ABED-245FDFB85DFF}"/>
              </a:ext>
            </a:extLst>
          </p:cNvPr>
          <p:cNvSpPr txBox="1"/>
          <p:nvPr userDrawn="1"/>
        </p:nvSpPr>
        <p:spPr>
          <a:xfrm>
            <a:off x="3390900" y="4528930"/>
            <a:ext cx="3925957" cy="1200329"/>
          </a:xfrm>
          <a:prstGeom prst="rect">
            <a:avLst/>
          </a:prstGeom>
          <a:noFill/>
        </p:spPr>
        <p:txBody>
          <a:bodyPr wrap="square" rtlCol="0">
            <a:spAutoFit/>
          </a:bodyPr>
          <a:lstStyle/>
          <a:p>
            <a:r>
              <a:rPr lang="en-GB" b="1">
                <a:solidFill>
                  <a:schemeClr val="accent2"/>
                </a:solidFill>
                <a:latin typeface="+mj-lt"/>
                <a:cs typeface="Arial" panose="020B0604020202020204" pitchFamily="34" charset="0"/>
              </a:rPr>
              <a:t>Karen Eckstein</a:t>
            </a:r>
          </a:p>
          <a:p>
            <a:r>
              <a:rPr lang="en-GB">
                <a:solidFill>
                  <a:schemeClr val="bg1"/>
                </a:solidFill>
                <a:latin typeface="+mj-lt"/>
                <a:cs typeface="Arial" panose="020B0604020202020204" pitchFamily="34" charset="0"/>
              </a:rPr>
              <a:t>07973 627039</a:t>
            </a:r>
          </a:p>
          <a:p>
            <a:r>
              <a:rPr lang="en-GB" err="1">
                <a:solidFill>
                  <a:schemeClr val="bg1"/>
                </a:solidFill>
                <a:latin typeface="+mj-lt"/>
                <a:cs typeface="Arial" panose="020B0604020202020204" pitchFamily="34" charset="0"/>
              </a:rPr>
              <a:t>kareneckstein.co.uk</a:t>
            </a:r>
            <a:endParaRPr lang="en-GB">
              <a:solidFill>
                <a:schemeClr val="bg1"/>
              </a:solidFill>
              <a:latin typeface="+mj-lt"/>
              <a:cs typeface="Arial" panose="020B0604020202020204" pitchFamily="34" charset="0"/>
            </a:endParaRPr>
          </a:p>
          <a:p>
            <a:r>
              <a:rPr lang="en-GB" err="1">
                <a:solidFill>
                  <a:schemeClr val="bg1"/>
                </a:solidFill>
                <a:latin typeface="+mj-lt"/>
                <a:cs typeface="Arial" panose="020B0604020202020204" pitchFamily="34" charset="0"/>
              </a:rPr>
              <a:t>karen@kareneckstein.co.uk</a:t>
            </a:r>
            <a:endParaRPr lang="en-GB">
              <a:solidFill>
                <a:schemeClr val="bg1"/>
              </a:solidFill>
              <a:latin typeface="+mj-lt"/>
              <a:cs typeface="Arial" panose="020B0604020202020204" pitchFamily="34" charset="0"/>
            </a:endParaRPr>
          </a:p>
        </p:txBody>
      </p:sp>
    </p:spTree>
    <p:extLst>
      <p:ext uri="{BB962C8B-B14F-4D97-AF65-F5344CB8AC3E}">
        <p14:creationId xmlns:p14="http://schemas.microsoft.com/office/powerpoint/2010/main" val="141772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9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1683778"/>
      </p:ext>
    </p:extLst>
  </p:cSld>
  <p:clrMap bg1="lt1" tx1="dk1" bg2="lt2" tx2="dk2" accent1="accent1" accent2="accent2" accent3="accent3" accent4="accent4" accent5="accent5" accent6="accent6" hlink="hlink" folHlink="folHlink"/>
  <p:sldLayoutIdLst>
    <p:sldLayoutId id="214748365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1200038"/>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DF44E2-2A3F-5D45-9CF4-527F217631CD}"/>
              </a:ext>
            </a:extLst>
          </p:cNvPr>
          <p:cNvSpPr>
            <a:spLocks noGrp="1"/>
          </p:cNvSpPr>
          <p:nvPr>
            <p:ph type="title"/>
          </p:nvPr>
        </p:nvSpPr>
        <p:spPr>
          <a:xfrm>
            <a:off x="699386" y="1357499"/>
            <a:ext cx="7706319" cy="2398702"/>
          </a:xfrm>
        </p:spPr>
        <p:txBody>
          <a:bodyPr/>
          <a:lstStyle/>
          <a:p>
            <a:r>
              <a:rPr lang="en-US" dirty="0"/>
              <a:t>Case Studies from 2023</a:t>
            </a:r>
          </a:p>
        </p:txBody>
      </p:sp>
      <p:sp>
        <p:nvSpPr>
          <p:cNvPr id="5" name="Text Placeholder 4">
            <a:extLst>
              <a:ext uri="{FF2B5EF4-FFF2-40B4-BE49-F238E27FC236}">
                <a16:creationId xmlns:a16="http://schemas.microsoft.com/office/drawing/2014/main" id="{5E4EE5FA-AE19-2649-BECC-D8A5F1B1F3CF}"/>
              </a:ext>
            </a:extLst>
          </p:cNvPr>
          <p:cNvSpPr>
            <a:spLocks noGrp="1"/>
          </p:cNvSpPr>
          <p:nvPr>
            <p:ph type="body" sz="quarter" idx="10"/>
          </p:nvPr>
        </p:nvSpPr>
        <p:spPr>
          <a:xfrm>
            <a:off x="657505" y="3972560"/>
            <a:ext cx="7706319" cy="1838643"/>
          </a:xfrm>
        </p:spPr>
        <p:txBody>
          <a:bodyPr/>
          <a:lstStyle/>
          <a:p>
            <a:r>
              <a:rPr lang="en-US" dirty="0"/>
              <a:t>A discussion of rea life problems arising in the year, what issues arose, how these were solved and future problems prevented. </a:t>
            </a:r>
          </a:p>
          <a:p>
            <a:endParaRPr lang="en-US" dirty="0"/>
          </a:p>
          <a:p>
            <a:r>
              <a:rPr lang="en-US" dirty="0"/>
              <a:t>For the </a:t>
            </a:r>
            <a:r>
              <a:rPr lang="en-US" dirty="0" err="1"/>
              <a:t>RiskBites</a:t>
            </a:r>
            <a:r>
              <a:rPr lang="en-US" dirty="0"/>
              <a:t>® Club 12 December 2023</a:t>
            </a:r>
          </a:p>
        </p:txBody>
      </p:sp>
      <p:sp>
        <p:nvSpPr>
          <p:cNvPr id="6" name="Text Placeholder 5">
            <a:extLst>
              <a:ext uri="{FF2B5EF4-FFF2-40B4-BE49-F238E27FC236}">
                <a16:creationId xmlns:a16="http://schemas.microsoft.com/office/drawing/2014/main" id="{0CEFCD14-9A12-5C4C-AE69-11A45B832122}"/>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723103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025305"/>
            <a:ext cx="10872196" cy="437846"/>
          </a:xfrm>
        </p:spPr>
        <p:txBody>
          <a:bodyPr/>
          <a:lstStyle/>
          <a:p>
            <a:pPr algn="ctr"/>
            <a:r>
              <a:rPr lang="en-US" dirty="0"/>
              <a:t>Request for ‘accountant’ letter </a:t>
            </a:r>
          </a:p>
          <a:p>
            <a:pPr algn="ctr"/>
            <a:r>
              <a:rPr lang="en-US" dirty="0"/>
              <a:t>to support a loan (1)</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3" y="1899920"/>
            <a:ext cx="10872197" cy="4072254"/>
          </a:xfrm>
        </p:spPr>
        <p:txBody>
          <a:bodyPr/>
          <a:lstStyle/>
          <a:p>
            <a:pPr marL="342900" indent="-342900">
              <a:buFont typeface="Arial" panose="020B0604020202020204" pitchFamily="34" charset="0"/>
              <a:buChar char="•"/>
            </a:pPr>
            <a:r>
              <a:rPr lang="en-US" dirty="0"/>
              <a:t>What was the problem?</a:t>
            </a:r>
          </a:p>
          <a:p>
            <a:pPr marL="1028700" lvl="1" indent="-342900"/>
            <a:r>
              <a:rPr lang="en-US" dirty="0"/>
              <a:t>Accountancy firm received a request from a bank to complete an ‘accountant’s letter’- a form with questions to answer – in support of a loan being sought by a director of their company client.</a:t>
            </a:r>
          </a:p>
          <a:p>
            <a:pPr marL="342900" indent="-342900">
              <a:buFont typeface="Arial" panose="020B0604020202020204" pitchFamily="34" charset="0"/>
              <a:buChar char="•"/>
            </a:pPr>
            <a:r>
              <a:rPr lang="en-US" dirty="0"/>
              <a:t>What issues arose?</a:t>
            </a:r>
          </a:p>
          <a:p>
            <a:pPr marL="1028700" lvl="1" indent="-342900"/>
            <a:r>
              <a:rPr lang="en-US" dirty="0"/>
              <a:t>The form asked questions about the current income of the company and the director.</a:t>
            </a:r>
          </a:p>
          <a:p>
            <a:pPr marL="1028700" lvl="1" indent="-342900"/>
            <a:r>
              <a:rPr lang="en-US" dirty="0"/>
              <a:t>The accountant only knew what the unaudited accounts and what the director’s last filed tax returns said.</a:t>
            </a:r>
          </a:p>
          <a:p>
            <a:pPr marL="1028700" lvl="1" indent="-342900"/>
            <a:r>
              <a:rPr lang="en-US" dirty="0"/>
              <a:t>The form didn’t allow for that clarification or explanation.</a:t>
            </a: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3898874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025304"/>
            <a:ext cx="10872196" cy="1158497"/>
          </a:xfrm>
        </p:spPr>
        <p:txBody>
          <a:bodyPr/>
          <a:lstStyle/>
          <a:p>
            <a:pPr algn="ctr"/>
            <a:r>
              <a:rPr lang="en-US" dirty="0"/>
              <a:t>Request for ‘accountant’ letter </a:t>
            </a:r>
          </a:p>
          <a:p>
            <a:pPr algn="ctr"/>
            <a:r>
              <a:rPr lang="en-US" dirty="0"/>
              <a:t>to support a loan (2)</a:t>
            </a:r>
            <a:endParaRPr lang="en-GB" dirty="0"/>
          </a:p>
          <a:p>
            <a:pPr algn="ct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548640" y="1452281"/>
            <a:ext cx="10982961" cy="4797911"/>
          </a:xfrm>
        </p:spPr>
        <p:txBody>
          <a:bodyPr/>
          <a:lstStyle/>
          <a:p>
            <a:pPr marL="342900" indent="-342900">
              <a:buFont typeface="Arial" panose="020B0604020202020204" pitchFamily="34" charset="0"/>
              <a:buChar char="•"/>
            </a:pPr>
            <a:r>
              <a:rPr lang="en-US" dirty="0"/>
              <a:t>How were those issues solved?</a:t>
            </a:r>
          </a:p>
          <a:p>
            <a:pPr marL="1028700" lvl="1" indent="-342900"/>
            <a:r>
              <a:rPr lang="en-US" dirty="0"/>
              <a:t>We advised the firm not to complete the form- as it didn’t allow for explanations.</a:t>
            </a:r>
          </a:p>
          <a:p>
            <a:pPr marL="1028700" lvl="1" indent="-342900"/>
            <a:r>
              <a:rPr lang="en-US" dirty="0"/>
              <a:t>We recommended (with consent of the company and director) writing a letter confirming what the firm knew (what the unaudited accounts and last filed tax return showed). </a:t>
            </a:r>
          </a:p>
          <a:p>
            <a:pPr marL="1028700" lvl="1" indent="-342900"/>
            <a:r>
              <a:rPr lang="en-US" dirty="0"/>
              <a:t>They could provide information provided by the director but make it clear that it had not been audited or verified by them.</a:t>
            </a:r>
          </a:p>
          <a:p>
            <a:pPr marL="342900" indent="-342900">
              <a:buFont typeface="Arial" panose="020B0604020202020204" pitchFamily="34" charset="0"/>
              <a:buChar char="•"/>
            </a:pPr>
            <a:r>
              <a:rPr lang="en-US" dirty="0"/>
              <a:t>How were future problems prevented?</a:t>
            </a:r>
          </a:p>
          <a:p>
            <a:pPr marL="1028700" lvl="1" indent="-342900"/>
            <a:r>
              <a:rPr lang="en-US" dirty="0"/>
              <a:t>We drafted a policy for responding to such queries, to avoid staff being ‘too helpful’ and ending up acting as guarantors unknowingly</a:t>
            </a:r>
          </a:p>
          <a:p>
            <a:pPr marL="1028700" lvl="1" indent="-342900"/>
            <a:r>
              <a:rPr lang="en-US" dirty="0"/>
              <a:t>Training was given to explain the difference between what is ‘known’ and what is ‘information you are told’</a:t>
            </a:r>
          </a:p>
          <a:p>
            <a:pPr marL="1028700" lvl="1" indent="-342900"/>
            <a:r>
              <a:rPr lang="en-US" dirty="0"/>
              <a:t>In this way clients can be helped without the firm being exposed to risk</a:t>
            </a:r>
          </a:p>
          <a:p>
            <a:r>
              <a:rPr lang="en-US" dirty="0"/>
              <a:t>	</a:t>
            </a: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1200541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840AF-E780-B07C-BF2E-1639603FEE1D}"/>
              </a:ext>
            </a:extLst>
          </p:cNvPr>
          <p:cNvSpPr>
            <a:spLocks noGrp="1"/>
          </p:cNvSpPr>
          <p:nvPr>
            <p:ph type="title"/>
          </p:nvPr>
        </p:nvSpPr>
        <p:spPr>
          <a:xfrm>
            <a:off x="3556000" y="853440"/>
            <a:ext cx="7680960" cy="4353042"/>
          </a:xfrm>
        </p:spPr>
        <p:txBody>
          <a:bodyPr lIns="91440" tIns="45720" rIns="91440" bIns="45720" anchor="b"/>
          <a:lstStyle/>
          <a:p>
            <a:pPr>
              <a:spcBef>
                <a:spcPts val="1000"/>
              </a:spcBef>
            </a:pPr>
            <a:r>
              <a:rPr lang="en-US" sz="5400" dirty="0"/>
              <a:t>Case Studies from 2023</a:t>
            </a:r>
            <a:br>
              <a:rPr lang="en-US" sz="5400" dirty="0"/>
            </a:br>
            <a:r>
              <a:rPr lang="en-US" sz="5400" dirty="0"/>
              <a:t>Any Questions?</a:t>
            </a:r>
            <a:endParaRPr lang="en-US" sz="5400" dirty="0">
              <a:solidFill>
                <a:schemeClr val="bg1"/>
              </a:solidFill>
            </a:endParaRPr>
          </a:p>
        </p:txBody>
      </p:sp>
      <p:sp>
        <p:nvSpPr>
          <p:cNvPr id="3" name="Text Placeholder 2">
            <a:extLst>
              <a:ext uri="{FF2B5EF4-FFF2-40B4-BE49-F238E27FC236}">
                <a16:creationId xmlns:a16="http://schemas.microsoft.com/office/drawing/2014/main" id="{111D866F-AC36-B616-9606-8E4273A98877}"/>
              </a:ext>
            </a:extLst>
          </p:cNvPr>
          <p:cNvSpPr>
            <a:spLocks noGrp="1"/>
          </p:cNvSpPr>
          <p:nvPr>
            <p:ph type="body" sz="quarter" idx="10"/>
          </p:nvPr>
        </p:nvSpPr>
        <p:spPr>
          <a:xfrm>
            <a:off x="294640" y="1534160"/>
            <a:ext cx="2827018" cy="3139440"/>
          </a:xfrm>
        </p:spPr>
        <p:txBody>
          <a:bodyPr/>
          <a:lstStyle/>
          <a:p>
            <a:pPr algn="just"/>
            <a:r>
              <a:rPr lang="en-US" sz="1400" b="1" dirty="0">
                <a:latin typeface="Calibri" panose="020F0502020204030204" pitchFamily="34" charset="0"/>
                <a:ea typeface="+mj-lt"/>
                <a:cs typeface="Calibri" panose="020F0502020204030204" pitchFamily="34" charset="0"/>
              </a:rPr>
              <a:t>Disclaimer</a:t>
            </a:r>
            <a:br>
              <a:rPr lang="en-US" sz="1400" dirty="0">
                <a:latin typeface="Calibri" panose="020F0502020204030204" pitchFamily="34" charset="0"/>
                <a:ea typeface="+mj-lt"/>
                <a:cs typeface="Calibri" panose="020F0502020204030204" pitchFamily="34" charset="0"/>
              </a:rPr>
            </a:br>
            <a:r>
              <a:rPr lang="en-US" sz="1400" b="1" dirty="0">
                <a:solidFill>
                  <a:schemeClr val="tx1"/>
                </a:solidFill>
                <a:latin typeface="Calibri" panose="020F0502020204030204" pitchFamily="34" charset="0"/>
                <a:ea typeface="+mj-lt"/>
                <a:cs typeface="Calibri" panose="020F0502020204030204" pitchFamily="34" charset="0"/>
              </a:rPr>
              <a:t>.</a:t>
            </a:r>
            <a:br>
              <a:rPr lang="en-US" sz="1400" dirty="0">
                <a:latin typeface="Calibri" panose="020F0502020204030204" pitchFamily="34" charset="0"/>
                <a:ea typeface="+mj-lt"/>
                <a:cs typeface="Calibri" panose="020F0502020204030204" pitchFamily="34" charset="0"/>
              </a:rPr>
            </a:br>
            <a:r>
              <a:rPr lang="en-US" sz="1400" b="1" dirty="0">
                <a:latin typeface="Calibri" panose="020F0502020204030204" pitchFamily="34" charset="0"/>
                <a:cs typeface="Calibri" panose="020F0502020204030204" pitchFamily="34" charset="0"/>
              </a:rPr>
              <a:t>Please note that the information contained in this presentation is provided for general informational purposes only. It does not constitute any form of legal or other professional advice, and you should not use it as a substitute for advice tailored to your specific circumstances. </a:t>
            </a:r>
            <a:endParaRPr lang="en-US" sz="1400" dirty="0">
              <a:latin typeface="Calibri" panose="020F0502020204030204" pitchFamily="34" charset="0"/>
              <a:ea typeface="+mj-lt"/>
              <a:cs typeface="Calibri" panose="020F0502020204030204" pitchFamily="34" charset="0"/>
            </a:endParaRPr>
          </a:p>
          <a:p>
            <a:pPr algn="just"/>
            <a:r>
              <a:rPr lang="en-US" sz="1400" b="1" dirty="0">
                <a:latin typeface="Calibri" panose="020F0502020204030204" pitchFamily="34" charset="0"/>
                <a:cs typeface="Calibri" panose="020F0502020204030204" pitchFamily="34" charset="0"/>
              </a:rPr>
              <a:t>We disclaim all and any liability for any actions you take (or omit to take) in reliance upon the contents of this presentation. </a:t>
            </a:r>
            <a:endParaRPr lang="en-US" sz="1400" dirty="0">
              <a:latin typeface="Calibri" panose="020F0502020204030204" pitchFamily="34" charset="0"/>
              <a:ea typeface="+mj-lt"/>
              <a:cs typeface="Calibri" panose="020F0502020204030204" pitchFamily="34" charset="0"/>
            </a:endParaRPr>
          </a:p>
          <a:p>
            <a:pPr algn="just"/>
            <a:r>
              <a:rPr lang="en-US" sz="1400" b="1" dirty="0">
                <a:latin typeface="Calibri" panose="020F0502020204030204" pitchFamily="34" charset="0"/>
                <a:ea typeface="+mj-lt"/>
                <a:cs typeface="Calibri" panose="020F0502020204030204" pitchFamily="34" charset="0"/>
              </a:rPr>
              <a:t>Our contact details are below should you wish us to contact us for professional advice.</a:t>
            </a:r>
          </a:p>
          <a:p>
            <a:pPr algn="just"/>
            <a:r>
              <a:rPr lang="en-US" sz="1600" b="1" dirty="0">
                <a:latin typeface="Calibri" panose="020F0502020204030204" pitchFamily="34" charset="0"/>
                <a:ea typeface="+mj-lt"/>
                <a:cs typeface="Calibri" panose="020F0502020204030204" pitchFamily="34" charset="0"/>
              </a:rPr>
              <a:t>Risk@kareneckstein.co.uk-07973627039</a:t>
            </a:r>
            <a:endParaRPr lang="en-GB" sz="1600" dirty="0">
              <a:latin typeface="Calibri" panose="020F0502020204030204" pitchFamily="34" charset="0"/>
              <a:cs typeface="Calibri" panose="020F0502020204030204" pitchFamily="34" charset="0"/>
            </a:endParaRPr>
          </a:p>
        </p:txBody>
      </p:sp>
      <p:sp>
        <p:nvSpPr>
          <p:cNvPr id="4" name="Text Placeholder 3">
            <a:extLst>
              <a:ext uri="{FF2B5EF4-FFF2-40B4-BE49-F238E27FC236}">
                <a16:creationId xmlns:a16="http://schemas.microsoft.com/office/drawing/2014/main" id="{35E83E26-972B-28AF-B079-EA26C8DEFE1E}"/>
              </a:ext>
            </a:extLst>
          </p:cNvPr>
          <p:cNvSpPr>
            <a:spLocks noGrp="1"/>
          </p:cNvSpPr>
          <p:nvPr>
            <p:ph type="body" sz="quarter" idx="11"/>
          </p:nvPr>
        </p:nvSpPr>
        <p:spPr/>
        <p:txBody>
          <a:bodyPr/>
          <a:lstStyle/>
          <a:p>
            <a:r>
              <a:rPr lang="en-US" dirty="0"/>
              <a:t>Karen Eckstein</a:t>
            </a:r>
          </a:p>
          <a:p>
            <a:r>
              <a:rPr lang="en-US" dirty="0"/>
              <a:t>LLB, CTA, Cert IRM</a:t>
            </a:r>
            <a:endParaRPr lang="en-GB" dirty="0"/>
          </a:p>
        </p:txBody>
      </p:sp>
    </p:spTree>
    <p:extLst>
      <p:ext uri="{BB962C8B-B14F-4D97-AF65-F5344CB8AC3E}">
        <p14:creationId xmlns:p14="http://schemas.microsoft.com/office/powerpoint/2010/main" val="1238653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025305"/>
            <a:ext cx="10872196" cy="437846"/>
          </a:xfrm>
        </p:spPr>
        <p:txBody>
          <a:bodyPr/>
          <a:lstStyle/>
          <a:p>
            <a:pPr algn="ctr"/>
            <a:r>
              <a:rPr lang="en-US" dirty="0"/>
              <a:t>Case Studies from 2023</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731645"/>
            <a:ext cx="10872196" cy="4240530"/>
          </a:xfrm>
        </p:spPr>
        <p:txBody>
          <a:bodyPr/>
          <a:lstStyle/>
          <a:p>
            <a:r>
              <a:rPr lang="en-US" dirty="0"/>
              <a:t>A review of some matters handled in the year</a:t>
            </a:r>
          </a:p>
          <a:p>
            <a:pPr marL="342900" indent="-342900">
              <a:buFont typeface="Arial" panose="020B0604020202020204" pitchFamily="34" charset="0"/>
              <a:buChar char="•"/>
            </a:pPr>
            <a:r>
              <a:rPr lang="en-US" dirty="0"/>
              <a:t>What problems clients encountered</a:t>
            </a:r>
          </a:p>
          <a:p>
            <a:pPr marL="342900" indent="-342900">
              <a:buFont typeface="Arial" panose="020B0604020202020204" pitchFamily="34" charset="0"/>
              <a:buChar char="•"/>
            </a:pPr>
            <a:r>
              <a:rPr lang="en-US" dirty="0"/>
              <a:t>What issues arose for those clients</a:t>
            </a:r>
          </a:p>
          <a:p>
            <a:pPr marL="342900" indent="-342900">
              <a:buFont typeface="Arial" panose="020B0604020202020204" pitchFamily="34" charset="0"/>
              <a:buChar char="•"/>
            </a:pPr>
            <a:r>
              <a:rPr lang="en-US" dirty="0"/>
              <a:t>How were those issues solved?</a:t>
            </a:r>
          </a:p>
          <a:p>
            <a:pPr marL="342900" indent="-342900">
              <a:buFont typeface="Arial" panose="020B0604020202020204" pitchFamily="34" charset="0"/>
              <a:buChar char="•"/>
            </a:pPr>
            <a:r>
              <a:rPr lang="en-US" dirty="0"/>
              <a:t>How were future problems prevented?</a:t>
            </a: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3222235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025305"/>
            <a:ext cx="10872196" cy="437846"/>
          </a:xfrm>
        </p:spPr>
        <p:txBody>
          <a:bodyPr/>
          <a:lstStyle/>
          <a:p>
            <a:pPr algn="ctr"/>
            <a:r>
              <a:rPr lang="en-US" dirty="0"/>
              <a:t>The problems we will look at</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731645"/>
            <a:ext cx="10872196" cy="4240530"/>
          </a:xfrm>
        </p:spPr>
        <p:txBody>
          <a:bodyPr/>
          <a:lstStyle/>
          <a:p>
            <a:pPr marL="342900" indent="-342900">
              <a:buFont typeface="Arial" panose="020B0604020202020204" pitchFamily="34" charset="0"/>
              <a:buChar char="•"/>
            </a:pPr>
            <a:r>
              <a:rPr lang="en-US" dirty="0"/>
              <a:t>Reliance on alleged oral advice</a:t>
            </a:r>
          </a:p>
          <a:p>
            <a:pPr marL="342900" indent="-342900">
              <a:buFont typeface="Arial" panose="020B0604020202020204" pitchFamily="34" charset="0"/>
              <a:buChar char="•"/>
            </a:pPr>
            <a:r>
              <a:rPr lang="en-US" dirty="0"/>
              <a:t>Staff not following internal processes</a:t>
            </a:r>
          </a:p>
          <a:p>
            <a:pPr marL="342900" indent="-342900">
              <a:buFont typeface="Arial" panose="020B0604020202020204" pitchFamily="34" charset="0"/>
              <a:buChar char="•"/>
            </a:pPr>
            <a:r>
              <a:rPr lang="en-US" dirty="0"/>
              <a:t>Retainer creep </a:t>
            </a:r>
          </a:p>
          <a:p>
            <a:pPr marL="342900" indent="-342900">
              <a:buFont typeface="Arial" panose="020B0604020202020204" pitchFamily="34" charset="0"/>
              <a:buChar char="•"/>
            </a:pPr>
            <a:r>
              <a:rPr lang="en-US" dirty="0"/>
              <a:t>Requests for ‘accountant’s letter’ by third party to support a loan</a:t>
            </a:r>
            <a:endParaRPr lang="en-GB" dirty="0"/>
          </a:p>
        </p:txBody>
      </p:sp>
    </p:spTree>
    <p:extLst>
      <p:ext uri="{BB962C8B-B14F-4D97-AF65-F5344CB8AC3E}">
        <p14:creationId xmlns:p14="http://schemas.microsoft.com/office/powerpoint/2010/main" val="1820888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025305"/>
            <a:ext cx="10872196" cy="437846"/>
          </a:xfrm>
        </p:spPr>
        <p:txBody>
          <a:bodyPr/>
          <a:lstStyle/>
          <a:p>
            <a:pPr algn="ctr"/>
            <a:r>
              <a:rPr lang="en-US" dirty="0"/>
              <a:t>Reliance on Oral Advice (1)</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731645"/>
            <a:ext cx="10872196" cy="4240530"/>
          </a:xfrm>
        </p:spPr>
        <p:txBody>
          <a:bodyPr/>
          <a:lstStyle/>
          <a:p>
            <a:pPr marL="342900" indent="-342900">
              <a:buFont typeface="Arial" panose="020B0604020202020204" pitchFamily="34" charset="0"/>
              <a:buChar char="•"/>
            </a:pPr>
            <a:r>
              <a:rPr lang="en-US" dirty="0"/>
              <a:t>What was the problem?</a:t>
            </a:r>
          </a:p>
          <a:p>
            <a:pPr marL="1028700" lvl="1" indent="-342900"/>
            <a:r>
              <a:rPr lang="en-US" dirty="0"/>
              <a:t>Client brought a claim against his accountants based on alleged oral advice.</a:t>
            </a:r>
          </a:p>
          <a:p>
            <a:pPr marL="1028700" lvl="1" indent="-342900"/>
            <a:r>
              <a:rPr lang="en-US" dirty="0"/>
              <a:t>He was claiming loss based on the advice from the accountants</a:t>
            </a:r>
          </a:p>
          <a:p>
            <a:pPr marL="342900" indent="-342900">
              <a:buFont typeface="Arial" panose="020B0604020202020204" pitchFamily="34" charset="0"/>
              <a:buChar char="•"/>
            </a:pPr>
            <a:r>
              <a:rPr lang="en-US" dirty="0"/>
              <a:t>What issues arose?</a:t>
            </a:r>
          </a:p>
          <a:p>
            <a:pPr marL="1028700" lvl="1" indent="-342900"/>
            <a:r>
              <a:rPr lang="en-US" dirty="0"/>
              <a:t>The accountants deny giving the advice</a:t>
            </a:r>
          </a:p>
          <a:p>
            <a:pPr marL="1028700" lvl="1" indent="-342900"/>
            <a:r>
              <a:rPr lang="en-US" dirty="0"/>
              <a:t>No evidence of the advice</a:t>
            </a:r>
          </a:p>
          <a:p>
            <a:pPr marL="1028700" lvl="1" indent="-342900"/>
            <a:r>
              <a:rPr lang="en-US" dirty="0"/>
              <a:t>‘recollections vary’ of the conversation</a:t>
            </a:r>
          </a:p>
          <a:p>
            <a:pPr lvl="1" indent="0">
              <a:buNone/>
            </a:pPr>
            <a:endParaRPr lang="en-US"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2340253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243841"/>
            <a:ext cx="10872196" cy="1249680"/>
          </a:xfrm>
        </p:spPr>
        <p:txBody>
          <a:bodyPr/>
          <a:lstStyle/>
          <a:p>
            <a:pPr algn="ctr"/>
            <a:r>
              <a:rPr lang="en-US" dirty="0"/>
              <a:t>Reliance on Oral Advice (2)</a:t>
            </a:r>
            <a:endParaRPr lang="en-GB" dirty="0"/>
          </a:p>
          <a:p>
            <a:pPr algn="ct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843280" y="914400"/>
            <a:ext cx="10688320" cy="5057775"/>
          </a:xfrm>
        </p:spPr>
        <p:txBody>
          <a:bodyPr/>
          <a:lstStyle/>
          <a:p>
            <a:pPr marL="342900" indent="-342900">
              <a:buFont typeface="Arial" panose="020B0604020202020204" pitchFamily="34" charset="0"/>
              <a:buChar char="•"/>
            </a:pPr>
            <a:r>
              <a:rPr lang="en-US" dirty="0"/>
              <a:t>How were those issues solved?</a:t>
            </a:r>
          </a:p>
          <a:p>
            <a:pPr marL="1028700" lvl="1" indent="-342900"/>
            <a:r>
              <a:rPr lang="en-US" dirty="0"/>
              <a:t>We are instructed to help the firm manage their insurance matters</a:t>
            </a:r>
          </a:p>
          <a:p>
            <a:pPr marL="1028700" lvl="1" indent="-342900"/>
            <a:r>
              <a:rPr lang="en-US" dirty="0"/>
              <a:t>We investigated the claim in full</a:t>
            </a:r>
          </a:p>
          <a:p>
            <a:pPr marL="1028700" lvl="1" indent="-342900"/>
            <a:r>
              <a:rPr lang="en-US" dirty="0"/>
              <a:t>We achieved a sensible settlement </a:t>
            </a:r>
          </a:p>
          <a:p>
            <a:pPr marL="1028700" lvl="1" indent="-342900"/>
            <a:r>
              <a:rPr lang="en-US" dirty="0"/>
              <a:t>With insurers’ consent, although within excess</a:t>
            </a:r>
          </a:p>
          <a:p>
            <a:pPr marL="342900" indent="-342900">
              <a:buFont typeface="Arial" panose="020B0604020202020204" pitchFamily="34" charset="0"/>
              <a:buChar char="•"/>
            </a:pPr>
            <a:r>
              <a:rPr lang="en-US" dirty="0"/>
              <a:t>How were future problems prevented?</a:t>
            </a:r>
          </a:p>
          <a:p>
            <a:pPr marL="1028700" lvl="1" indent="-342900"/>
            <a:r>
              <a:rPr lang="en-US" dirty="0"/>
              <a:t>The engagement letter/terms of business were amended</a:t>
            </a:r>
          </a:p>
          <a:p>
            <a:pPr marL="1028700" lvl="1" indent="-342900"/>
            <a:r>
              <a:rPr lang="en-US" dirty="0"/>
              <a:t>Now all advice has to be in writing in order to be relied upon</a:t>
            </a:r>
          </a:p>
          <a:p>
            <a:pPr marL="1028700" lvl="1" indent="-342900"/>
            <a:r>
              <a:rPr lang="en-US" dirty="0"/>
              <a:t>The firm now have a policy of confirming the facts, purpose and advice in writing whenever giving any advice to clients</a:t>
            </a:r>
          </a:p>
          <a:p>
            <a:pPr marL="1028700" lvl="1" indent="-342900"/>
            <a:r>
              <a:rPr lang="en-US" dirty="0"/>
              <a:t>The firm also firmed up their ‘retainer creep’ process- see later.</a:t>
            </a: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1992157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294640"/>
            <a:ext cx="10872196" cy="591185"/>
          </a:xfrm>
        </p:spPr>
        <p:txBody>
          <a:bodyPr/>
          <a:lstStyle/>
          <a:p>
            <a:pPr algn="ctr"/>
            <a:r>
              <a:rPr lang="en-US" dirty="0"/>
              <a:t>Staff not following internal process (1)</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985520"/>
            <a:ext cx="10872196" cy="4986655"/>
          </a:xfrm>
        </p:spPr>
        <p:txBody>
          <a:bodyPr/>
          <a:lstStyle/>
          <a:p>
            <a:pPr marL="342900" indent="-342900">
              <a:buFont typeface="Arial" panose="020B0604020202020204" pitchFamily="34" charset="0"/>
              <a:buChar char="•"/>
            </a:pPr>
            <a:r>
              <a:rPr lang="en-US" dirty="0"/>
              <a:t>What was the problem?</a:t>
            </a:r>
          </a:p>
          <a:p>
            <a:pPr marL="1028700" lvl="1" indent="-342900"/>
            <a:r>
              <a:rPr lang="en-US" dirty="0"/>
              <a:t>Staff were not following correct process for issuing engagement letters</a:t>
            </a:r>
          </a:p>
          <a:p>
            <a:pPr marL="1028700" lvl="1" indent="-342900"/>
            <a:r>
              <a:rPr lang="en-US" dirty="0"/>
              <a:t>On many files, there was no evidence of an agreed engagement letter</a:t>
            </a:r>
          </a:p>
          <a:p>
            <a:pPr marL="1028700" lvl="1" indent="-342900"/>
            <a:r>
              <a:rPr lang="en-US" dirty="0"/>
              <a:t>On others, there was only an incomplete draft so the terms of the retainer, and whether the client had agreed were not clear</a:t>
            </a:r>
          </a:p>
          <a:p>
            <a:pPr marL="342900" indent="-342900">
              <a:buFont typeface="Arial" panose="020B0604020202020204" pitchFamily="34" charset="0"/>
              <a:buChar char="•"/>
            </a:pPr>
            <a:r>
              <a:rPr lang="en-US" dirty="0"/>
              <a:t>What issues arose?</a:t>
            </a:r>
          </a:p>
          <a:p>
            <a:pPr marL="1028700" lvl="1" indent="-342900"/>
            <a:r>
              <a:rPr lang="en-US" dirty="0"/>
              <a:t>Ambiguity over terms of retainer</a:t>
            </a:r>
          </a:p>
          <a:p>
            <a:pPr marL="1028700" lvl="1" indent="-342900"/>
            <a:r>
              <a:rPr lang="en-US" dirty="0"/>
              <a:t>Lack of clarity as to whether client had agreed the letter</a:t>
            </a:r>
          </a:p>
          <a:p>
            <a:pPr marL="1028700" lvl="1" indent="-342900"/>
            <a:r>
              <a:rPr lang="en-US" dirty="0"/>
              <a:t>Protections in the letter may not be available </a:t>
            </a:r>
          </a:p>
          <a:p>
            <a:pPr marL="1028700" lvl="1" indent="-342900"/>
            <a:r>
              <a:rPr lang="en-US" dirty="0"/>
              <a:t>Questions included</a:t>
            </a:r>
          </a:p>
          <a:p>
            <a:pPr marL="1485900" lvl="2" indent="-342900"/>
            <a:r>
              <a:rPr lang="en-US" dirty="0"/>
              <a:t>was the liability cap valid? </a:t>
            </a:r>
          </a:p>
          <a:p>
            <a:pPr marL="1485900" lvl="2" indent="-342900"/>
            <a:r>
              <a:rPr lang="en-US" dirty="0"/>
              <a:t>could the fee terms be enforced?</a:t>
            </a:r>
          </a:p>
          <a:p>
            <a:pPr marL="1485900" lvl="2" indent="-342900"/>
            <a:r>
              <a:rPr lang="en-US" dirty="0"/>
              <a:t>what had the professional agreed to do and not do?</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3563753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025305"/>
            <a:ext cx="10872196" cy="437846"/>
          </a:xfrm>
        </p:spPr>
        <p:txBody>
          <a:bodyPr/>
          <a:lstStyle/>
          <a:p>
            <a:pPr algn="ctr"/>
            <a:r>
              <a:rPr lang="en-US" dirty="0"/>
              <a:t>Staff not following internal process (2)</a:t>
            </a:r>
            <a:endParaRPr lang="en-GB" dirty="0"/>
          </a:p>
          <a:p>
            <a:pPr algn="ct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528320" y="1290320"/>
            <a:ext cx="11003280" cy="4681855"/>
          </a:xfrm>
        </p:spPr>
        <p:txBody>
          <a:bodyPr/>
          <a:lstStyle/>
          <a:p>
            <a:pPr marL="342900" indent="-342900">
              <a:buFont typeface="Arial" panose="020B0604020202020204" pitchFamily="34" charset="0"/>
              <a:buChar char="•"/>
            </a:pPr>
            <a:r>
              <a:rPr lang="en-US" dirty="0"/>
              <a:t>How were those issues solved?</a:t>
            </a:r>
          </a:p>
          <a:p>
            <a:pPr marL="1028700" lvl="1" indent="-342900"/>
            <a:r>
              <a:rPr lang="en-US" dirty="0"/>
              <a:t>Liability cap- the matter resolved below the cap in any event</a:t>
            </a:r>
          </a:p>
          <a:p>
            <a:pPr marL="1028700" lvl="1" indent="-342900"/>
            <a:r>
              <a:rPr lang="en-US" dirty="0"/>
              <a:t>Fee terms- other evidence as to what fees agreed and reached  a compromise on fees</a:t>
            </a:r>
          </a:p>
          <a:p>
            <a:pPr marL="1028700" lvl="1" indent="-342900"/>
            <a:r>
              <a:rPr lang="en-US" dirty="0"/>
              <a:t>Scope dispute- other evidence reviewed and negotiated agreement including performing additional work that had not been anticipated at a discount.</a:t>
            </a:r>
          </a:p>
          <a:p>
            <a:pPr marL="342900" indent="-342900">
              <a:buFont typeface="Arial" panose="020B0604020202020204" pitchFamily="34" charset="0"/>
              <a:buChar char="•"/>
            </a:pPr>
            <a:r>
              <a:rPr lang="en-US" dirty="0"/>
              <a:t>How were future problems prevented?</a:t>
            </a:r>
          </a:p>
          <a:p>
            <a:pPr marL="1028700" lvl="1" indent="-342900"/>
            <a:r>
              <a:rPr lang="en-GB" dirty="0"/>
              <a:t>We made the processes simple and easy to apply</a:t>
            </a:r>
          </a:p>
          <a:p>
            <a:pPr marL="1485900" lvl="2" indent="-342900"/>
            <a:r>
              <a:rPr lang="en-GB" dirty="0"/>
              <a:t> if they are not easy, people will find work arounds</a:t>
            </a:r>
          </a:p>
          <a:p>
            <a:pPr marL="1028700" lvl="1" indent="-342900"/>
            <a:r>
              <a:rPr lang="en-GB" dirty="0"/>
              <a:t>We trained the staff to take personal responsibility for risk management </a:t>
            </a:r>
          </a:p>
          <a:p>
            <a:pPr marL="1028700" lvl="1" indent="-342900"/>
            <a:r>
              <a:rPr lang="en-GB" dirty="0"/>
              <a:t>We provided support to staff when things went wrong</a:t>
            </a:r>
          </a:p>
          <a:p>
            <a:pPr marL="1485900" lvl="2" indent="-342900"/>
            <a:r>
              <a:rPr lang="en-GB" dirty="0"/>
              <a:t> so that they could and did report matters early</a:t>
            </a:r>
          </a:p>
          <a:p>
            <a:pPr marL="1028700" lvl="1" indent="-342900"/>
            <a:endParaRPr lang="en-GB" dirty="0"/>
          </a:p>
        </p:txBody>
      </p:sp>
    </p:spTree>
    <p:extLst>
      <p:ext uri="{BB962C8B-B14F-4D97-AF65-F5344CB8AC3E}">
        <p14:creationId xmlns:p14="http://schemas.microsoft.com/office/powerpoint/2010/main" val="2172520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025305"/>
            <a:ext cx="10872196" cy="437846"/>
          </a:xfrm>
        </p:spPr>
        <p:txBody>
          <a:bodyPr/>
          <a:lstStyle/>
          <a:p>
            <a:pPr algn="ctr"/>
            <a:r>
              <a:rPr lang="en-US" dirty="0"/>
              <a:t>Retainer Creep (1)</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731645"/>
            <a:ext cx="10872196" cy="4240530"/>
          </a:xfrm>
        </p:spPr>
        <p:txBody>
          <a:bodyPr/>
          <a:lstStyle/>
          <a:p>
            <a:pPr marL="342900" indent="-342900">
              <a:buFont typeface="Arial" panose="020B0604020202020204" pitchFamily="34" charset="0"/>
              <a:buChar char="•"/>
            </a:pPr>
            <a:r>
              <a:rPr lang="en-US" dirty="0"/>
              <a:t>What was the problem?</a:t>
            </a:r>
          </a:p>
          <a:p>
            <a:pPr marL="1028700" lvl="1" indent="-342900"/>
            <a:r>
              <a:rPr lang="en-US" dirty="0"/>
              <a:t>Firm charged fixed fee for work for clients</a:t>
            </a:r>
          </a:p>
          <a:p>
            <a:pPr marL="1028700" lvl="1" indent="-342900"/>
            <a:r>
              <a:rPr lang="en-US" dirty="0"/>
              <a:t>Clients asked  extra questions</a:t>
            </a:r>
          </a:p>
          <a:p>
            <a:pPr marL="1028700" lvl="1" indent="-342900"/>
            <a:r>
              <a:rPr lang="en-US" dirty="0"/>
              <a:t>Firm had trouble charging for that extra work</a:t>
            </a:r>
          </a:p>
          <a:p>
            <a:pPr marL="1028700" lvl="1" indent="-342900"/>
            <a:r>
              <a:rPr lang="en-US" dirty="0"/>
              <a:t>Also- was that extra work covered under the engagement letter terms?</a:t>
            </a:r>
          </a:p>
          <a:p>
            <a:pPr marL="342900" indent="-342900">
              <a:buFont typeface="Arial" panose="020B0604020202020204" pitchFamily="34" charset="0"/>
              <a:buChar char="•"/>
            </a:pPr>
            <a:r>
              <a:rPr lang="en-US" dirty="0"/>
              <a:t>What issues arose?</a:t>
            </a:r>
          </a:p>
          <a:p>
            <a:pPr marL="1028700" lvl="1" indent="-342900"/>
            <a:r>
              <a:rPr lang="en-US" dirty="0"/>
              <a:t>The fixed fee clients were not profitable</a:t>
            </a:r>
          </a:p>
          <a:p>
            <a:pPr marL="1028700" lvl="1" indent="-342900"/>
            <a:r>
              <a:rPr lang="en-US" dirty="0"/>
              <a:t>The extra work was high </a:t>
            </a:r>
          </a:p>
          <a:p>
            <a:pPr marL="1028700" lvl="1" indent="-342900"/>
            <a:r>
              <a:rPr lang="en-US" dirty="0"/>
              <a:t>Staff were not making a record of the advice in writing, increasing the risk.  </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2893041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025305"/>
            <a:ext cx="10872196" cy="437846"/>
          </a:xfrm>
        </p:spPr>
        <p:txBody>
          <a:bodyPr/>
          <a:lstStyle/>
          <a:p>
            <a:pPr algn="ctr"/>
            <a:r>
              <a:rPr lang="en-US" dirty="0"/>
              <a:t>Retainer Creep (2)</a:t>
            </a:r>
            <a:endParaRPr lang="en-GB" dirty="0"/>
          </a:p>
          <a:p>
            <a:pPr algn="ct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528320" y="914400"/>
            <a:ext cx="11003280" cy="5057775"/>
          </a:xfrm>
        </p:spPr>
        <p:txBody>
          <a:bodyPr/>
          <a:lstStyle/>
          <a:p>
            <a:pPr marL="342900" indent="-342900">
              <a:buFont typeface="Arial" panose="020B0604020202020204" pitchFamily="34" charset="0"/>
              <a:buChar char="•"/>
            </a:pPr>
            <a:r>
              <a:rPr lang="en-US" dirty="0"/>
              <a:t>How were those issues solved?</a:t>
            </a:r>
          </a:p>
          <a:p>
            <a:pPr marL="1028700" lvl="1" indent="-342900"/>
            <a:r>
              <a:rPr lang="en-US" dirty="0"/>
              <a:t>Historic notes made where possible</a:t>
            </a:r>
          </a:p>
          <a:p>
            <a:pPr marL="1028700" lvl="1" indent="-342900"/>
            <a:r>
              <a:rPr lang="en-US" dirty="0"/>
              <a:t>New engagement letters issued - see below</a:t>
            </a:r>
          </a:p>
          <a:p>
            <a:pPr marL="342900" indent="-342900">
              <a:buFont typeface="Arial" panose="020B0604020202020204" pitchFamily="34" charset="0"/>
              <a:buChar char="•"/>
            </a:pPr>
            <a:r>
              <a:rPr lang="en-US" dirty="0"/>
              <a:t>How were future problems prevented?</a:t>
            </a:r>
          </a:p>
          <a:p>
            <a:pPr marL="1028700" lvl="1" indent="-342900"/>
            <a:r>
              <a:rPr lang="en-US" dirty="0"/>
              <a:t>New engagement letters issued with an ‘agreed further services clause’</a:t>
            </a:r>
          </a:p>
          <a:p>
            <a:pPr marL="1485900" lvl="2" indent="-342900"/>
            <a:r>
              <a:rPr lang="en-US" dirty="0"/>
              <a:t>Enabled the firm to do extra work, if agree in writing</a:t>
            </a:r>
          </a:p>
          <a:p>
            <a:pPr marL="1028700" lvl="1" indent="-342900"/>
            <a:r>
              <a:rPr lang="en-US" dirty="0"/>
              <a:t>Also attached  a fee schedule attached showing hourly rates</a:t>
            </a:r>
          </a:p>
          <a:p>
            <a:pPr marL="1028700" lvl="1" indent="-342900"/>
            <a:r>
              <a:rPr lang="en-US" dirty="0"/>
              <a:t>Policy drafted to confirm how and when the agreed further services clause would apply</a:t>
            </a:r>
          </a:p>
          <a:p>
            <a:pPr marL="1028700" lvl="1" indent="-342900"/>
            <a:r>
              <a:rPr lang="en-US" dirty="0"/>
              <a:t>Staff trained to confirm in writing </a:t>
            </a:r>
          </a:p>
          <a:p>
            <a:pPr marL="1485900" lvl="2" indent="-342900"/>
            <a:r>
              <a:rPr lang="en-US" dirty="0"/>
              <a:t>That the work was being done under the clause, </a:t>
            </a:r>
          </a:p>
          <a:p>
            <a:pPr marL="1485900" lvl="2" indent="-342900"/>
            <a:r>
              <a:rPr lang="en-US" dirty="0"/>
              <a:t>the facts, purpose and the advice </a:t>
            </a:r>
          </a:p>
          <a:p>
            <a:pPr marL="1028700" lvl="1" indent="-342900"/>
            <a:r>
              <a:rPr lang="en-US" dirty="0"/>
              <a:t>This </a:t>
            </a:r>
            <a:r>
              <a:rPr lang="en-US" dirty="0" err="1"/>
              <a:t>derisked</a:t>
            </a:r>
            <a:r>
              <a:rPr lang="en-US" dirty="0"/>
              <a:t> the work and enabled the firm to charge for the work!</a:t>
            </a:r>
          </a:p>
          <a:p>
            <a:pPr marL="1028700" lvl="1" indent="-342900"/>
            <a:endParaRPr lang="en-US"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647137928"/>
      </p:ext>
    </p:extLst>
  </p:cSld>
  <p:clrMapOvr>
    <a:masterClrMapping/>
  </p:clrMapOvr>
</p:sld>
</file>

<file path=ppt/theme/theme1.xml><?xml version="1.0" encoding="utf-8"?>
<a:theme xmlns:a="http://schemas.openxmlformats.org/drawingml/2006/main" name="Titles">
  <a:themeElements>
    <a:clrScheme name="Karen Eckstein 1">
      <a:dk1>
        <a:srgbClr val="205770"/>
      </a:dk1>
      <a:lt1>
        <a:srgbClr val="FFFFFF"/>
      </a:lt1>
      <a:dk2>
        <a:srgbClr val="0A6E78"/>
      </a:dk2>
      <a:lt2>
        <a:srgbClr val="FFFFFF"/>
      </a:lt2>
      <a:accent1>
        <a:srgbClr val="D68C45"/>
      </a:accent1>
      <a:accent2>
        <a:srgbClr val="ADD6CC"/>
      </a:accent2>
      <a:accent3>
        <a:srgbClr val="E8D6CC"/>
      </a:accent3>
      <a:accent4>
        <a:srgbClr val="D68C45"/>
      </a:accent4>
      <a:accent5>
        <a:srgbClr val="4BACC6"/>
      </a:accent5>
      <a:accent6>
        <a:srgbClr val="ECE7D8"/>
      </a:accent6>
      <a:hlink>
        <a:srgbClr val="D68B45"/>
      </a:hlink>
      <a:folHlink>
        <a:srgbClr val="096D7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 slides">
  <a:themeElements>
    <a:clrScheme name="Karen Eckstein 1">
      <a:dk1>
        <a:srgbClr val="205770"/>
      </a:dk1>
      <a:lt1>
        <a:srgbClr val="FFFFFF"/>
      </a:lt1>
      <a:dk2>
        <a:srgbClr val="0A6E78"/>
      </a:dk2>
      <a:lt2>
        <a:srgbClr val="FFFFFF"/>
      </a:lt2>
      <a:accent1>
        <a:srgbClr val="D68C45"/>
      </a:accent1>
      <a:accent2>
        <a:srgbClr val="ADD6CC"/>
      </a:accent2>
      <a:accent3>
        <a:srgbClr val="E8D6CC"/>
      </a:accent3>
      <a:accent4>
        <a:srgbClr val="D68C45"/>
      </a:accent4>
      <a:accent5>
        <a:srgbClr val="4BACC6"/>
      </a:accent5>
      <a:accent6>
        <a:srgbClr val="ECE7D8"/>
      </a:accent6>
      <a:hlink>
        <a:srgbClr val="D68B45"/>
      </a:hlink>
      <a:folHlink>
        <a:srgbClr val="096D7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End slide">
  <a:themeElements>
    <a:clrScheme name="Karen Eckstein 1">
      <a:dk1>
        <a:srgbClr val="205770"/>
      </a:dk1>
      <a:lt1>
        <a:srgbClr val="FFFFFF"/>
      </a:lt1>
      <a:dk2>
        <a:srgbClr val="0A6E78"/>
      </a:dk2>
      <a:lt2>
        <a:srgbClr val="FFFFFF"/>
      </a:lt2>
      <a:accent1>
        <a:srgbClr val="D68C45"/>
      </a:accent1>
      <a:accent2>
        <a:srgbClr val="ADD6CC"/>
      </a:accent2>
      <a:accent3>
        <a:srgbClr val="E8D6CC"/>
      </a:accent3>
      <a:accent4>
        <a:srgbClr val="D68C45"/>
      </a:accent4>
      <a:accent5>
        <a:srgbClr val="4BACC6"/>
      </a:accent5>
      <a:accent6>
        <a:srgbClr val="ECE7D8"/>
      </a:accent6>
      <a:hlink>
        <a:srgbClr val="D68B45"/>
      </a:hlink>
      <a:folHlink>
        <a:srgbClr val="096D7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C423CC74FF05478CBED6F1CF167302" ma:contentTypeVersion="2" ma:contentTypeDescription="Create a new document." ma:contentTypeScope="" ma:versionID="68481a3425641ea57df57f34d904498d">
  <xsd:schema xmlns:xsd="http://www.w3.org/2001/XMLSchema" xmlns:xs="http://www.w3.org/2001/XMLSchema" xmlns:p="http://schemas.microsoft.com/office/2006/metadata/properties" xmlns:ns2="3f0d60c3-ee2e-4b52-9658-95fded064de0" targetNamespace="http://schemas.microsoft.com/office/2006/metadata/properties" ma:root="true" ma:fieldsID="4c25d2fc3f6fff10f390554593f43629" ns2:_="">
    <xsd:import namespace="3f0d60c3-ee2e-4b52-9658-95fded064de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0d60c3-ee2e-4b52-9658-95fded064d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06ECC82-28F4-4885-B0EB-DB439D48259E}">
  <ds:schemaRefs>
    <ds:schemaRef ds:uri="3f0d60c3-ee2e-4b52-9658-95fded064de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9527E2A-4D90-42E4-9C1A-D78A56305BC1}">
  <ds:schemaRefs>
    <ds:schemaRef ds:uri="http://purl.org/dc/terms/"/>
    <ds:schemaRef ds:uri="3f0d60c3-ee2e-4b52-9658-95fded064de0"/>
    <ds:schemaRef ds:uri="http://www.w3.org/XML/1998/namespace"/>
    <ds:schemaRef ds:uri="http://purl.org/dc/elements/1.1/"/>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BA2F6D5D-FF96-4FC0-AA06-B4D9FD59866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252</TotalTime>
  <Words>1064</Words>
  <Application>Microsoft Office PowerPoint</Application>
  <PresentationFormat>Widescreen</PresentationFormat>
  <Paragraphs>108</Paragraphs>
  <Slides>12</Slides>
  <Notes>1</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12</vt:i4>
      </vt:variant>
    </vt:vector>
  </HeadingPairs>
  <TitlesOfParts>
    <vt:vector size="18" baseType="lpstr">
      <vt:lpstr>Arial</vt:lpstr>
      <vt:lpstr>Calibri</vt:lpstr>
      <vt:lpstr>Century Gothic</vt:lpstr>
      <vt:lpstr>Titles</vt:lpstr>
      <vt:lpstr>Content slides</vt:lpstr>
      <vt:lpstr>End slide</vt:lpstr>
      <vt:lpstr>Case Studies from 2023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Case Studies from 2023 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Karen Eckstein</cp:lastModifiedBy>
  <cp:revision>29</cp:revision>
  <cp:lastPrinted>2023-04-27T17:52:02Z</cp:lastPrinted>
  <dcterms:created xsi:type="dcterms:W3CDTF">2021-06-22T19:25:58Z</dcterms:created>
  <dcterms:modified xsi:type="dcterms:W3CDTF">2023-12-04T21:07:18Z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0x01010004C423CC74FF05478CBED6F1CF167302</vt:lpwstr>
  </property>
</Properties>
</file>