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notesMasterIdLst>
    <p:notesMasterId r:id="rId19"/>
  </p:notesMasterIdLst>
  <p:sldIdLst>
    <p:sldId id="256" r:id="rId7"/>
    <p:sldId id="262" r:id="rId8"/>
    <p:sldId id="271" r:id="rId9"/>
    <p:sldId id="270" r:id="rId10"/>
    <p:sldId id="267" r:id="rId11"/>
    <p:sldId id="269" r:id="rId12"/>
    <p:sldId id="266" r:id="rId13"/>
    <p:sldId id="268" r:id="rId14"/>
    <p:sldId id="265" r:id="rId15"/>
    <p:sldId id="272" r:id="rId16"/>
    <p:sldId id="273" r:id="rId17"/>
    <p:sldId id="264"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94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AA51A09-57C4-4FA5-942B-D3F8E684059A}" type="datetimeFigureOut">
              <a:rPr lang="en-GB" smtClean="0"/>
              <a:t>04/12/2023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17094CE-193B-446D-A1B2-6E4E5C29E080}" type="slidenum">
              <a:rPr lang="en-GB" smtClean="0"/>
              <a:t>‹#›</a:t>
            </a:fld>
            <a:endParaRPr lang="en-GB"/>
          </a:p>
        </p:txBody>
      </p:sp>
    </p:spTree>
    <p:extLst>
      <p:ext uri="{BB962C8B-B14F-4D97-AF65-F5344CB8AC3E}">
        <p14:creationId xmlns:p14="http://schemas.microsoft.com/office/powerpoint/2010/main" val="455674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17094CE-193B-446D-A1B2-6E4E5C29E080}" type="slidenum">
              <a:rPr lang="en-GB" smtClean="0"/>
              <a:t>1</a:t>
            </a:fld>
            <a:endParaRPr lang="en-GB"/>
          </a:p>
        </p:txBody>
      </p:sp>
    </p:spTree>
    <p:extLst>
      <p:ext uri="{BB962C8B-B14F-4D97-AF65-F5344CB8AC3E}">
        <p14:creationId xmlns:p14="http://schemas.microsoft.com/office/powerpoint/2010/main" val="34414192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a:xfrm>
            <a:off x="699386" y="1357499"/>
            <a:ext cx="7706319" cy="2398702"/>
          </a:xfrm>
        </p:spPr>
        <p:txBody>
          <a:bodyPr/>
          <a:lstStyle/>
          <a:p>
            <a:r>
              <a:rPr lang="en-US" dirty="0"/>
              <a:t>Case Studies from 2023</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a:xfrm>
            <a:off x="657505" y="3972560"/>
            <a:ext cx="7706319" cy="1838643"/>
          </a:xfrm>
        </p:spPr>
        <p:txBody>
          <a:bodyPr/>
          <a:lstStyle/>
          <a:p>
            <a:r>
              <a:rPr lang="en-US" dirty="0"/>
              <a:t>A discussion of rea life problems arising in the year, what issues arose, how these were solved and future problems prevented. </a:t>
            </a:r>
          </a:p>
          <a:p>
            <a:endParaRPr lang="en-US" dirty="0"/>
          </a:p>
          <a:p>
            <a:r>
              <a:rPr lang="en-US" dirty="0"/>
              <a:t>For the </a:t>
            </a:r>
            <a:r>
              <a:rPr lang="en-US" dirty="0" err="1"/>
              <a:t>RiskBites</a:t>
            </a:r>
            <a:r>
              <a:rPr lang="en-US" dirty="0"/>
              <a:t>® Club 12 December 2023</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Request for ‘accountant’ letter </a:t>
            </a:r>
          </a:p>
          <a:p>
            <a:pPr algn="ctr"/>
            <a:r>
              <a:rPr lang="en-US" dirty="0"/>
              <a:t>to support a loan (1)</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3" y="1899920"/>
            <a:ext cx="10872197" cy="4072254"/>
          </a:xfrm>
        </p:spPr>
        <p:txBody>
          <a:bodyPr/>
          <a:lstStyle/>
          <a:p>
            <a:pPr marL="342900" indent="-342900">
              <a:buFont typeface="Arial" panose="020B0604020202020204" pitchFamily="34" charset="0"/>
              <a:buChar char="•"/>
            </a:pPr>
            <a:r>
              <a:rPr lang="en-US" dirty="0"/>
              <a:t>What was the problem?</a:t>
            </a:r>
          </a:p>
          <a:p>
            <a:pPr marL="1028700" lvl="1" indent="-342900"/>
            <a:r>
              <a:rPr lang="en-US" dirty="0"/>
              <a:t>Accountancy firm received a request from a bank to complete an ‘accountant’s letter’- a form with questions to answer – in support of a loan being sought by a director of their company client.</a:t>
            </a:r>
          </a:p>
          <a:p>
            <a:pPr marL="342900" indent="-342900">
              <a:buFont typeface="Arial" panose="020B0604020202020204" pitchFamily="34" charset="0"/>
              <a:buChar char="•"/>
            </a:pPr>
            <a:r>
              <a:rPr lang="en-US" dirty="0"/>
              <a:t>What issues arose?</a:t>
            </a:r>
          </a:p>
          <a:p>
            <a:pPr marL="1028700" lvl="1" indent="-342900"/>
            <a:r>
              <a:rPr lang="en-US" dirty="0"/>
              <a:t>The form asked questions about the current income of the company and the director.</a:t>
            </a:r>
          </a:p>
          <a:p>
            <a:pPr marL="1028700" lvl="1" indent="-342900"/>
            <a:r>
              <a:rPr lang="en-US" dirty="0"/>
              <a:t>The accountant only knew what the unaudited accounts and what the director’s last filed tax returns said.</a:t>
            </a:r>
          </a:p>
          <a:p>
            <a:pPr marL="1028700" lvl="1" indent="-342900"/>
            <a:r>
              <a:rPr lang="en-US" dirty="0"/>
              <a:t>The form didn’t allow for that clarification or explanation.</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898874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4"/>
            <a:ext cx="10872196" cy="1158497"/>
          </a:xfrm>
        </p:spPr>
        <p:txBody>
          <a:bodyPr/>
          <a:lstStyle/>
          <a:p>
            <a:pPr algn="ctr"/>
            <a:r>
              <a:rPr lang="en-US" dirty="0"/>
              <a:t>Request for ‘accountant’ letter </a:t>
            </a:r>
          </a:p>
          <a:p>
            <a:pPr algn="ctr"/>
            <a:r>
              <a:rPr lang="en-US" dirty="0"/>
              <a:t>to support a loan (2)</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548640" y="1452281"/>
            <a:ext cx="10982961" cy="4797911"/>
          </a:xfrm>
        </p:spPr>
        <p:txBody>
          <a:bodyPr/>
          <a:lstStyle/>
          <a:p>
            <a:pPr marL="342900" indent="-342900">
              <a:buFont typeface="Arial" panose="020B0604020202020204" pitchFamily="34" charset="0"/>
              <a:buChar char="•"/>
            </a:pPr>
            <a:r>
              <a:rPr lang="en-US" dirty="0"/>
              <a:t>How were those issues solved?</a:t>
            </a:r>
          </a:p>
          <a:p>
            <a:pPr marL="1028700" lvl="1" indent="-342900"/>
            <a:r>
              <a:rPr lang="en-US" dirty="0"/>
              <a:t>We advised the firm not to complete the form- as it didn’t allow for explanations.</a:t>
            </a:r>
          </a:p>
          <a:p>
            <a:pPr marL="1028700" lvl="1" indent="-342900"/>
            <a:r>
              <a:rPr lang="en-US" dirty="0"/>
              <a:t>We recommended (with consent of the company and director) writing a letter confirming what the firm knew (what the unaudited accounts and last filed tax return showed). </a:t>
            </a:r>
          </a:p>
          <a:p>
            <a:pPr marL="1028700" lvl="1" indent="-342900"/>
            <a:r>
              <a:rPr lang="en-US" dirty="0"/>
              <a:t>They could provide information provided by the director but make it clear that it had not been audited or verified by them.</a:t>
            </a:r>
          </a:p>
          <a:p>
            <a:pPr marL="342900" indent="-342900">
              <a:buFont typeface="Arial" panose="020B0604020202020204" pitchFamily="34" charset="0"/>
              <a:buChar char="•"/>
            </a:pPr>
            <a:r>
              <a:rPr lang="en-US" dirty="0"/>
              <a:t>How were future problems prevented?</a:t>
            </a:r>
          </a:p>
          <a:p>
            <a:pPr marL="1028700" lvl="1" indent="-342900"/>
            <a:r>
              <a:rPr lang="en-US" dirty="0"/>
              <a:t>We drafted a policy for responding to such queries, to avoid staff being ‘too helpful’ and ending up acting as guarantors unknowingly</a:t>
            </a:r>
          </a:p>
          <a:p>
            <a:pPr marL="1028700" lvl="1" indent="-342900"/>
            <a:r>
              <a:rPr lang="en-US" dirty="0"/>
              <a:t>Training was given to explain the difference between what is ‘known’ and what is ‘information you are told’</a:t>
            </a:r>
          </a:p>
          <a:p>
            <a:pPr marL="1028700" lvl="1" indent="-342900"/>
            <a:r>
              <a:rPr lang="en-US" dirty="0"/>
              <a:t>In this way clients can be helped without the firm being exposed to risk</a:t>
            </a:r>
          </a:p>
          <a:p>
            <a:r>
              <a:rPr lang="en-US" dirty="0"/>
              <a:t>	</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200541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AF-E780-B07C-BF2E-1639603FEE1D}"/>
              </a:ext>
            </a:extLst>
          </p:cNvPr>
          <p:cNvSpPr>
            <a:spLocks noGrp="1"/>
          </p:cNvSpPr>
          <p:nvPr>
            <p:ph type="title"/>
          </p:nvPr>
        </p:nvSpPr>
        <p:spPr>
          <a:xfrm>
            <a:off x="3556000" y="853440"/>
            <a:ext cx="7680960" cy="4353042"/>
          </a:xfrm>
        </p:spPr>
        <p:txBody>
          <a:bodyPr lIns="91440" tIns="45720" rIns="91440" bIns="45720" anchor="b"/>
          <a:lstStyle/>
          <a:p>
            <a:pPr>
              <a:spcBef>
                <a:spcPts val="1000"/>
              </a:spcBef>
            </a:pPr>
            <a:r>
              <a:rPr lang="en-US" sz="5400" dirty="0"/>
              <a:t>Case Studies from 2023</a:t>
            </a:r>
            <a:br>
              <a:rPr lang="en-US" sz="5400" dirty="0"/>
            </a:br>
            <a:r>
              <a:rPr lang="en-US" sz="5400" dirty="0"/>
              <a:t>Any Questions?</a:t>
            </a:r>
            <a:endParaRPr lang="en-US" sz="5400" dirty="0">
              <a:solidFill>
                <a:schemeClr val="bg1"/>
              </a:solidFill>
            </a:endParaRPr>
          </a:p>
        </p:txBody>
      </p:sp>
      <p:sp>
        <p:nvSpPr>
          <p:cNvPr id="3" name="Text Placeholder 2">
            <a:extLst>
              <a:ext uri="{FF2B5EF4-FFF2-40B4-BE49-F238E27FC236}">
                <a16:creationId xmlns:a16="http://schemas.microsoft.com/office/drawing/2014/main" id="{111D866F-AC36-B616-9606-8E4273A98877}"/>
              </a:ext>
            </a:extLst>
          </p:cNvPr>
          <p:cNvSpPr>
            <a:spLocks noGrp="1"/>
          </p:cNvSpPr>
          <p:nvPr>
            <p:ph type="body" sz="quarter" idx="10"/>
          </p:nvPr>
        </p:nvSpPr>
        <p:spPr>
          <a:xfrm>
            <a:off x="294640" y="1534160"/>
            <a:ext cx="2827018" cy="3139440"/>
          </a:xfrm>
        </p:spPr>
        <p:txBody>
          <a:bodyPr/>
          <a:lstStyle/>
          <a:p>
            <a:pPr algn="just"/>
            <a:r>
              <a:rPr lang="en-US" sz="1400" b="1" dirty="0">
                <a:latin typeface="Calibri" panose="020F0502020204030204" pitchFamily="34" charset="0"/>
                <a:ea typeface="+mj-lt"/>
                <a:cs typeface="Calibri" panose="020F0502020204030204" pitchFamily="34" charset="0"/>
              </a:rPr>
              <a:t>Disclaimer</a:t>
            </a:r>
            <a:br>
              <a:rPr lang="en-US" sz="1400" dirty="0">
                <a:latin typeface="Calibri" panose="020F0502020204030204" pitchFamily="34" charset="0"/>
                <a:ea typeface="+mj-lt"/>
                <a:cs typeface="Calibri" panose="020F0502020204030204" pitchFamily="34" charset="0"/>
              </a:rPr>
            </a:br>
            <a:r>
              <a:rPr lang="en-US" sz="1400" b="1" dirty="0">
                <a:solidFill>
                  <a:schemeClr val="tx1"/>
                </a:solidFill>
                <a:latin typeface="Calibri" panose="020F0502020204030204" pitchFamily="34" charset="0"/>
                <a:ea typeface="+mj-lt"/>
                <a:cs typeface="Calibri" panose="020F0502020204030204" pitchFamily="34" charset="0"/>
              </a:rPr>
              <a:t>.</a:t>
            </a:r>
            <a:br>
              <a:rPr lang="en-US" sz="1400" dirty="0">
                <a:latin typeface="Calibri" panose="020F0502020204030204" pitchFamily="34" charset="0"/>
                <a:ea typeface="+mj-lt"/>
                <a:cs typeface="Calibri" panose="020F0502020204030204" pitchFamily="34" charset="0"/>
              </a:rPr>
            </a:br>
            <a:r>
              <a:rPr lang="en-US" sz="1400" b="1" dirty="0">
                <a:latin typeface="Calibri" panose="020F0502020204030204" pitchFamily="34" charset="0"/>
                <a:cs typeface="Calibri" panose="020F0502020204030204" pitchFamily="34" charset="0"/>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cs typeface="Calibri" panose="020F0502020204030204" pitchFamily="34" charset="0"/>
              </a:rPr>
              <a:t>We disclaim all and any liability for any actions you take (or omit to take) in reliance upon the contents of this presentation.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ea typeface="+mj-lt"/>
                <a:cs typeface="Calibri" panose="020F0502020204030204" pitchFamily="34" charset="0"/>
              </a:rPr>
              <a:t>Our contact details are below should you wish us to contact us for professional advice.</a:t>
            </a:r>
          </a:p>
          <a:p>
            <a:pPr algn="just"/>
            <a:r>
              <a:rPr lang="en-US" sz="1600" b="1" dirty="0">
                <a:latin typeface="Calibri" panose="020F0502020204030204" pitchFamily="34" charset="0"/>
                <a:ea typeface="+mj-lt"/>
                <a:cs typeface="Calibri" panose="020F0502020204030204" pitchFamily="34" charset="0"/>
              </a:rPr>
              <a:t>Risk@kareneckstein.co.uk-07973627039</a:t>
            </a:r>
            <a:endParaRPr lang="en-GB" sz="16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35E83E26-972B-28AF-B079-EA26C8DEFE1E}"/>
              </a:ext>
            </a:extLst>
          </p:cNvPr>
          <p:cNvSpPr>
            <a:spLocks noGrp="1"/>
          </p:cNvSpPr>
          <p:nvPr>
            <p:ph type="body" sz="quarter" idx="11"/>
          </p:nvPr>
        </p:nvSpPr>
        <p:spPr/>
        <p:txBody>
          <a:bodyPr/>
          <a:lstStyle/>
          <a:p>
            <a:r>
              <a:rPr lang="en-US" dirty="0"/>
              <a:t>Karen Eckstein</a:t>
            </a:r>
          </a:p>
          <a:p>
            <a:r>
              <a:rPr lang="en-US" dirty="0"/>
              <a:t>LLB, CTA, Cert IRM</a:t>
            </a:r>
            <a:endParaRPr lang="en-GB" dirty="0"/>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Case Studies from 2023</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r>
              <a:rPr lang="en-US" dirty="0"/>
              <a:t>A review of some matters handled in the year</a:t>
            </a:r>
          </a:p>
          <a:p>
            <a:pPr marL="342900" indent="-342900">
              <a:buFont typeface="Arial" panose="020B0604020202020204" pitchFamily="34" charset="0"/>
              <a:buChar char="•"/>
            </a:pPr>
            <a:r>
              <a:rPr lang="en-US" dirty="0"/>
              <a:t>What problems clients encountered</a:t>
            </a:r>
          </a:p>
          <a:p>
            <a:pPr marL="342900" indent="-342900">
              <a:buFont typeface="Arial" panose="020B0604020202020204" pitchFamily="34" charset="0"/>
              <a:buChar char="•"/>
            </a:pPr>
            <a:r>
              <a:rPr lang="en-US" dirty="0"/>
              <a:t>What issues arose for those clients</a:t>
            </a:r>
          </a:p>
          <a:p>
            <a:pPr marL="342900" indent="-342900">
              <a:buFont typeface="Arial" panose="020B0604020202020204" pitchFamily="34" charset="0"/>
              <a:buChar char="•"/>
            </a:pPr>
            <a:r>
              <a:rPr lang="en-US" dirty="0"/>
              <a:t>How were those issues solved?</a:t>
            </a:r>
          </a:p>
          <a:p>
            <a:pPr marL="342900" indent="-342900">
              <a:buFont typeface="Arial" panose="020B0604020202020204" pitchFamily="34" charset="0"/>
              <a:buChar char="•"/>
            </a:pPr>
            <a:r>
              <a:rPr lang="en-US" dirty="0"/>
              <a:t>How were future problems prevented?</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22223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problems we will look at</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Reliance on alleged oral advice</a:t>
            </a:r>
          </a:p>
          <a:p>
            <a:pPr marL="342900" indent="-342900">
              <a:buFont typeface="Arial" panose="020B0604020202020204" pitchFamily="34" charset="0"/>
              <a:buChar char="•"/>
            </a:pPr>
            <a:r>
              <a:rPr lang="en-US" dirty="0"/>
              <a:t>Staff not following internal processes</a:t>
            </a:r>
          </a:p>
          <a:p>
            <a:pPr marL="342900" indent="-342900">
              <a:buFont typeface="Arial" panose="020B0604020202020204" pitchFamily="34" charset="0"/>
              <a:buChar char="•"/>
            </a:pPr>
            <a:r>
              <a:rPr lang="en-US" dirty="0"/>
              <a:t>Retainer creep </a:t>
            </a:r>
          </a:p>
          <a:p>
            <a:pPr marL="342900" indent="-342900">
              <a:buFont typeface="Arial" panose="020B0604020202020204" pitchFamily="34" charset="0"/>
              <a:buChar char="•"/>
            </a:pPr>
            <a:r>
              <a:rPr lang="en-US" dirty="0"/>
              <a:t>Requests for ‘accountant’s letter’ by third party to support a loan</a:t>
            </a:r>
            <a:endParaRPr lang="en-GB" dirty="0"/>
          </a:p>
        </p:txBody>
      </p:sp>
    </p:spTree>
    <p:extLst>
      <p:ext uri="{BB962C8B-B14F-4D97-AF65-F5344CB8AC3E}">
        <p14:creationId xmlns:p14="http://schemas.microsoft.com/office/powerpoint/2010/main" val="1820888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Reliance on Oral Advice (1)</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What was the problem?</a:t>
            </a:r>
          </a:p>
          <a:p>
            <a:pPr marL="1028700" lvl="1" indent="-342900"/>
            <a:r>
              <a:rPr lang="en-US" dirty="0"/>
              <a:t>Client brought a claim against his accountants based on alleged oral advice.</a:t>
            </a:r>
          </a:p>
          <a:p>
            <a:pPr marL="1028700" lvl="1" indent="-342900"/>
            <a:r>
              <a:rPr lang="en-US" dirty="0"/>
              <a:t>He was claiming loss based on the advice from the accountants</a:t>
            </a:r>
          </a:p>
          <a:p>
            <a:pPr marL="342900" indent="-342900">
              <a:buFont typeface="Arial" panose="020B0604020202020204" pitchFamily="34" charset="0"/>
              <a:buChar char="•"/>
            </a:pPr>
            <a:r>
              <a:rPr lang="en-US" dirty="0"/>
              <a:t>What issues arose?</a:t>
            </a:r>
          </a:p>
          <a:p>
            <a:pPr marL="1028700" lvl="1" indent="-342900"/>
            <a:r>
              <a:rPr lang="en-US" dirty="0"/>
              <a:t>The accountants deny giving the advice</a:t>
            </a:r>
          </a:p>
          <a:p>
            <a:pPr marL="1028700" lvl="1" indent="-342900"/>
            <a:r>
              <a:rPr lang="en-US" dirty="0"/>
              <a:t>No evidence of the advice</a:t>
            </a:r>
          </a:p>
          <a:p>
            <a:pPr marL="1028700" lvl="1" indent="-342900"/>
            <a:r>
              <a:rPr lang="en-US" dirty="0"/>
              <a:t>‘recollections vary’ of the conversation</a:t>
            </a:r>
          </a:p>
          <a:p>
            <a:pPr lvl="1" indent="0">
              <a:buNone/>
            </a:pPr>
            <a:endParaRPr lang="en-US"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340253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243841"/>
            <a:ext cx="10872196" cy="1249680"/>
          </a:xfrm>
        </p:spPr>
        <p:txBody>
          <a:bodyPr/>
          <a:lstStyle/>
          <a:p>
            <a:pPr algn="ctr"/>
            <a:r>
              <a:rPr lang="en-US" dirty="0"/>
              <a:t>Reliance on Oral Advice (2)</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843280" y="914400"/>
            <a:ext cx="10688320" cy="5057775"/>
          </a:xfrm>
        </p:spPr>
        <p:txBody>
          <a:bodyPr/>
          <a:lstStyle/>
          <a:p>
            <a:pPr marL="342900" indent="-342900">
              <a:buFont typeface="Arial" panose="020B0604020202020204" pitchFamily="34" charset="0"/>
              <a:buChar char="•"/>
            </a:pPr>
            <a:r>
              <a:rPr lang="en-US" dirty="0"/>
              <a:t>How were those issues solved?</a:t>
            </a:r>
          </a:p>
          <a:p>
            <a:pPr marL="1028700" lvl="1" indent="-342900"/>
            <a:r>
              <a:rPr lang="en-US" dirty="0"/>
              <a:t>We are instructed to help the firm manage their insurance matters</a:t>
            </a:r>
          </a:p>
          <a:p>
            <a:pPr marL="1028700" lvl="1" indent="-342900"/>
            <a:r>
              <a:rPr lang="en-US" dirty="0"/>
              <a:t>We investigated the claim in full</a:t>
            </a:r>
          </a:p>
          <a:p>
            <a:pPr marL="1028700" lvl="1" indent="-342900"/>
            <a:r>
              <a:rPr lang="en-US" dirty="0"/>
              <a:t>We achieved a sensible settlement </a:t>
            </a:r>
          </a:p>
          <a:p>
            <a:pPr marL="1028700" lvl="1" indent="-342900"/>
            <a:r>
              <a:rPr lang="en-US" dirty="0"/>
              <a:t>With insurers’ consent, although within excess</a:t>
            </a:r>
          </a:p>
          <a:p>
            <a:pPr marL="342900" indent="-342900">
              <a:buFont typeface="Arial" panose="020B0604020202020204" pitchFamily="34" charset="0"/>
              <a:buChar char="•"/>
            </a:pPr>
            <a:r>
              <a:rPr lang="en-US" dirty="0"/>
              <a:t>How were future problems prevented?</a:t>
            </a:r>
          </a:p>
          <a:p>
            <a:pPr marL="1028700" lvl="1" indent="-342900"/>
            <a:r>
              <a:rPr lang="en-US" dirty="0"/>
              <a:t>The engagement letter/terms of business were amended</a:t>
            </a:r>
          </a:p>
          <a:p>
            <a:pPr marL="1028700" lvl="1" indent="-342900"/>
            <a:r>
              <a:rPr lang="en-US" dirty="0"/>
              <a:t>Now all advice has to be in writing in order to be relied upon</a:t>
            </a:r>
          </a:p>
          <a:p>
            <a:pPr marL="1028700" lvl="1" indent="-342900"/>
            <a:r>
              <a:rPr lang="en-US" dirty="0"/>
              <a:t>The firm now have a policy of confirming the facts, purpose and advice in writing whenever giving any advice to clients</a:t>
            </a:r>
          </a:p>
          <a:p>
            <a:pPr marL="1028700" lvl="1" indent="-342900"/>
            <a:r>
              <a:rPr lang="en-US" dirty="0"/>
              <a:t>The firm also firmed up their ‘retainer creep’ process- see later.</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992157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294640"/>
            <a:ext cx="10872196" cy="591185"/>
          </a:xfrm>
        </p:spPr>
        <p:txBody>
          <a:bodyPr/>
          <a:lstStyle/>
          <a:p>
            <a:pPr algn="ctr"/>
            <a:r>
              <a:rPr lang="en-US" dirty="0"/>
              <a:t>Staff not following internal process (1)</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985520"/>
            <a:ext cx="10872196" cy="4986655"/>
          </a:xfrm>
        </p:spPr>
        <p:txBody>
          <a:bodyPr/>
          <a:lstStyle/>
          <a:p>
            <a:pPr marL="342900" indent="-342900">
              <a:buFont typeface="Arial" panose="020B0604020202020204" pitchFamily="34" charset="0"/>
              <a:buChar char="•"/>
            </a:pPr>
            <a:r>
              <a:rPr lang="en-US" dirty="0"/>
              <a:t>What was the problem?</a:t>
            </a:r>
          </a:p>
          <a:p>
            <a:pPr marL="1028700" lvl="1" indent="-342900"/>
            <a:r>
              <a:rPr lang="en-US" dirty="0"/>
              <a:t>Staff were not following correct process for issuing engagement letters</a:t>
            </a:r>
          </a:p>
          <a:p>
            <a:pPr marL="1028700" lvl="1" indent="-342900"/>
            <a:r>
              <a:rPr lang="en-US" dirty="0"/>
              <a:t>On many files, there was no evidence of an agreed engagement letter</a:t>
            </a:r>
          </a:p>
          <a:p>
            <a:pPr marL="1028700" lvl="1" indent="-342900"/>
            <a:r>
              <a:rPr lang="en-US" dirty="0"/>
              <a:t>On others, there was only an incomplete draft so the terms of the retainer, and whether the client had agreed were not clear</a:t>
            </a:r>
          </a:p>
          <a:p>
            <a:pPr marL="342900" indent="-342900">
              <a:buFont typeface="Arial" panose="020B0604020202020204" pitchFamily="34" charset="0"/>
              <a:buChar char="•"/>
            </a:pPr>
            <a:r>
              <a:rPr lang="en-US" dirty="0"/>
              <a:t>What issues arose?</a:t>
            </a:r>
          </a:p>
          <a:p>
            <a:pPr marL="1028700" lvl="1" indent="-342900"/>
            <a:r>
              <a:rPr lang="en-US" dirty="0"/>
              <a:t>Ambiguity over terms of retainer</a:t>
            </a:r>
          </a:p>
          <a:p>
            <a:pPr marL="1028700" lvl="1" indent="-342900"/>
            <a:r>
              <a:rPr lang="en-US" dirty="0"/>
              <a:t>Lack of clarity as to whether client had agreed the letter</a:t>
            </a:r>
          </a:p>
          <a:p>
            <a:pPr marL="1028700" lvl="1" indent="-342900"/>
            <a:r>
              <a:rPr lang="en-US" dirty="0"/>
              <a:t>Protections in the letter may not be available </a:t>
            </a:r>
          </a:p>
          <a:p>
            <a:pPr marL="1028700" lvl="1" indent="-342900"/>
            <a:r>
              <a:rPr lang="en-US" dirty="0"/>
              <a:t>Questions included</a:t>
            </a:r>
          </a:p>
          <a:p>
            <a:pPr marL="1485900" lvl="2" indent="-342900"/>
            <a:r>
              <a:rPr lang="en-US" dirty="0"/>
              <a:t>was the liability cap valid? </a:t>
            </a:r>
          </a:p>
          <a:p>
            <a:pPr marL="1485900" lvl="2" indent="-342900"/>
            <a:r>
              <a:rPr lang="en-US" dirty="0"/>
              <a:t>could the fee terms be enforced?</a:t>
            </a:r>
          </a:p>
          <a:p>
            <a:pPr marL="1485900" lvl="2" indent="-342900"/>
            <a:r>
              <a:rPr lang="en-US" dirty="0"/>
              <a:t>what had the professional agreed to do and not do?</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563753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Staff not following internal process (2)</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528320" y="1290320"/>
            <a:ext cx="11003280" cy="4681855"/>
          </a:xfrm>
        </p:spPr>
        <p:txBody>
          <a:bodyPr/>
          <a:lstStyle/>
          <a:p>
            <a:pPr marL="342900" indent="-342900">
              <a:buFont typeface="Arial" panose="020B0604020202020204" pitchFamily="34" charset="0"/>
              <a:buChar char="•"/>
            </a:pPr>
            <a:r>
              <a:rPr lang="en-US" dirty="0"/>
              <a:t>How were those issues solved?</a:t>
            </a:r>
          </a:p>
          <a:p>
            <a:pPr marL="1028700" lvl="1" indent="-342900"/>
            <a:r>
              <a:rPr lang="en-US" dirty="0"/>
              <a:t>Liability cap- the matter resolved below the cap in any event</a:t>
            </a:r>
          </a:p>
          <a:p>
            <a:pPr marL="1028700" lvl="1" indent="-342900"/>
            <a:r>
              <a:rPr lang="en-US" dirty="0"/>
              <a:t>Fee terms- other evidence as to what fees agreed and reached  a compromise on fees</a:t>
            </a:r>
          </a:p>
          <a:p>
            <a:pPr marL="1028700" lvl="1" indent="-342900"/>
            <a:r>
              <a:rPr lang="en-US" dirty="0"/>
              <a:t>Scope dispute- other evidence reviewed and negotiated agreement including performing additional work that had not been anticipated at a discount.</a:t>
            </a:r>
          </a:p>
          <a:p>
            <a:pPr marL="342900" indent="-342900">
              <a:buFont typeface="Arial" panose="020B0604020202020204" pitchFamily="34" charset="0"/>
              <a:buChar char="•"/>
            </a:pPr>
            <a:r>
              <a:rPr lang="en-US" dirty="0"/>
              <a:t>How were future problems prevented?</a:t>
            </a:r>
          </a:p>
          <a:p>
            <a:pPr marL="1028700" lvl="1" indent="-342900"/>
            <a:r>
              <a:rPr lang="en-GB" dirty="0"/>
              <a:t>We made the processes simple and easy to apply</a:t>
            </a:r>
          </a:p>
          <a:p>
            <a:pPr marL="1485900" lvl="2" indent="-342900"/>
            <a:r>
              <a:rPr lang="en-GB" dirty="0"/>
              <a:t> if they are not easy, people will find work arounds</a:t>
            </a:r>
          </a:p>
          <a:p>
            <a:pPr marL="1028700" lvl="1" indent="-342900"/>
            <a:r>
              <a:rPr lang="en-GB" dirty="0"/>
              <a:t>We trained the staff to take personal responsibility for risk management </a:t>
            </a:r>
          </a:p>
          <a:p>
            <a:pPr marL="1028700" lvl="1" indent="-342900"/>
            <a:r>
              <a:rPr lang="en-GB" dirty="0"/>
              <a:t>We provided support to staff when things went wrong</a:t>
            </a:r>
          </a:p>
          <a:p>
            <a:pPr marL="1485900" lvl="2" indent="-342900"/>
            <a:r>
              <a:rPr lang="en-GB" dirty="0"/>
              <a:t> so that they could and did report matters early</a:t>
            </a:r>
          </a:p>
          <a:p>
            <a:pPr marL="1028700" lvl="1" indent="-342900"/>
            <a:endParaRPr lang="en-GB" dirty="0"/>
          </a:p>
        </p:txBody>
      </p:sp>
    </p:spTree>
    <p:extLst>
      <p:ext uri="{BB962C8B-B14F-4D97-AF65-F5344CB8AC3E}">
        <p14:creationId xmlns:p14="http://schemas.microsoft.com/office/powerpoint/2010/main" val="2172520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Retainer Creep (1)</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What was the problem?</a:t>
            </a:r>
          </a:p>
          <a:p>
            <a:pPr marL="1028700" lvl="1" indent="-342900"/>
            <a:r>
              <a:rPr lang="en-US" dirty="0"/>
              <a:t>Firm charged fixed fee for work for clients</a:t>
            </a:r>
          </a:p>
          <a:p>
            <a:pPr marL="1028700" lvl="1" indent="-342900"/>
            <a:r>
              <a:rPr lang="en-US" dirty="0"/>
              <a:t>Clients asked  extra questions</a:t>
            </a:r>
          </a:p>
          <a:p>
            <a:pPr marL="1028700" lvl="1" indent="-342900"/>
            <a:r>
              <a:rPr lang="en-US" dirty="0"/>
              <a:t>Firm had trouble charging for that extra work</a:t>
            </a:r>
          </a:p>
          <a:p>
            <a:pPr marL="1028700" lvl="1" indent="-342900"/>
            <a:r>
              <a:rPr lang="en-US" dirty="0"/>
              <a:t>Also- was that extra work covered under the engagement letter terms?</a:t>
            </a:r>
          </a:p>
          <a:p>
            <a:pPr marL="342900" indent="-342900">
              <a:buFont typeface="Arial" panose="020B0604020202020204" pitchFamily="34" charset="0"/>
              <a:buChar char="•"/>
            </a:pPr>
            <a:r>
              <a:rPr lang="en-US" dirty="0"/>
              <a:t>What issues arose?</a:t>
            </a:r>
          </a:p>
          <a:p>
            <a:pPr marL="1028700" lvl="1" indent="-342900"/>
            <a:r>
              <a:rPr lang="en-US" dirty="0"/>
              <a:t>The fixed fee clients were not profitable</a:t>
            </a:r>
          </a:p>
          <a:p>
            <a:pPr marL="1028700" lvl="1" indent="-342900"/>
            <a:r>
              <a:rPr lang="en-US" dirty="0"/>
              <a:t>The extra work was high </a:t>
            </a:r>
          </a:p>
          <a:p>
            <a:pPr marL="1028700" lvl="1" indent="-342900"/>
            <a:r>
              <a:rPr lang="en-US" dirty="0"/>
              <a:t>Staff were not making a record of the advice in writing, increasing the risk.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893041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Retainer Creep (2)</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528320" y="914400"/>
            <a:ext cx="11003280" cy="5057775"/>
          </a:xfrm>
        </p:spPr>
        <p:txBody>
          <a:bodyPr/>
          <a:lstStyle/>
          <a:p>
            <a:pPr marL="342900" indent="-342900">
              <a:buFont typeface="Arial" panose="020B0604020202020204" pitchFamily="34" charset="0"/>
              <a:buChar char="•"/>
            </a:pPr>
            <a:r>
              <a:rPr lang="en-US" dirty="0"/>
              <a:t>How were those issues solved?</a:t>
            </a:r>
          </a:p>
          <a:p>
            <a:pPr marL="1028700" lvl="1" indent="-342900"/>
            <a:r>
              <a:rPr lang="en-US" dirty="0"/>
              <a:t>Historic notes made where possible</a:t>
            </a:r>
          </a:p>
          <a:p>
            <a:pPr marL="1028700" lvl="1" indent="-342900"/>
            <a:r>
              <a:rPr lang="en-US" dirty="0"/>
              <a:t>New engagement letters issued - see below</a:t>
            </a:r>
          </a:p>
          <a:p>
            <a:pPr marL="342900" indent="-342900">
              <a:buFont typeface="Arial" panose="020B0604020202020204" pitchFamily="34" charset="0"/>
              <a:buChar char="•"/>
            </a:pPr>
            <a:r>
              <a:rPr lang="en-US" dirty="0"/>
              <a:t>How were future problems prevented?</a:t>
            </a:r>
          </a:p>
          <a:p>
            <a:pPr marL="1028700" lvl="1" indent="-342900"/>
            <a:r>
              <a:rPr lang="en-US" dirty="0"/>
              <a:t>New engagement letters issued with an ‘agreed further services clause’</a:t>
            </a:r>
          </a:p>
          <a:p>
            <a:pPr marL="1485900" lvl="2" indent="-342900"/>
            <a:r>
              <a:rPr lang="en-US" dirty="0"/>
              <a:t>Enabled the firm to do extra work, if agree in writing</a:t>
            </a:r>
          </a:p>
          <a:p>
            <a:pPr marL="1028700" lvl="1" indent="-342900"/>
            <a:r>
              <a:rPr lang="en-US" dirty="0"/>
              <a:t>Also attached  a fee schedule attached showing hourly rates</a:t>
            </a:r>
          </a:p>
          <a:p>
            <a:pPr marL="1028700" lvl="1" indent="-342900"/>
            <a:r>
              <a:rPr lang="en-US" dirty="0"/>
              <a:t>Policy drafted to confirm how and when the agreed further services clause would apply</a:t>
            </a:r>
          </a:p>
          <a:p>
            <a:pPr marL="1028700" lvl="1" indent="-342900"/>
            <a:r>
              <a:rPr lang="en-US" dirty="0"/>
              <a:t>Staff trained to confirm in writing </a:t>
            </a:r>
          </a:p>
          <a:p>
            <a:pPr marL="1485900" lvl="2" indent="-342900"/>
            <a:r>
              <a:rPr lang="en-US" dirty="0"/>
              <a:t>That the work was being done under the clause, </a:t>
            </a:r>
          </a:p>
          <a:p>
            <a:pPr marL="1485900" lvl="2" indent="-342900"/>
            <a:r>
              <a:rPr lang="en-US" dirty="0"/>
              <a:t>the facts, purpose and the advice </a:t>
            </a:r>
          </a:p>
          <a:p>
            <a:pPr marL="1028700" lvl="1" indent="-342900"/>
            <a:r>
              <a:rPr lang="en-US" dirty="0"/>
              <a:t>This </a:t>
            </a:r>
            <a:r>
              <a:rPr lang="en-US" dirty="0" err="1"/>
              <a:t>derisked</a:t>
            </a:r>
            <a:r>
              <a:rPr lang="en-US" dirty="0"/>
              <a:t> the work and enabled the firm to charge for the work!</a:t>
            </a:r>
          </a:p>
          <a:p>
            <a:pPr marL="1028700" lvl="1" indent="-342900"/>
            <a:endParaRPr lang="en-US"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647137928"/>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2" ma:contentTypeDescription="Create a new document." ma:contentTypeScope="" ma:versionID="68481a3425641ea57df57f34d904498d">
  <xsd:schema xmlns:xsd="http://www.w3.org/2001/XMLSchema" xmlns:xs="http://www.w3.org/2001/XMLSchema" xmlns:p="http://schemas.microsoft.com/office/2006/metadata/properties" xmlns:ns2="3f0d60c3-ee2e-4b52-9658-95fded064de0" targetNamespace="http://schemas.microsoft.com/office/2006/metadata/properties" ma:root="true" ma:fieldsID="4c25d2fc3f6fff10f390554593f43629" ns2:_="">
    <xsd:import namespace="3f0d60c3-ee2e-4b52-9658-95fded064de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6ECC82-28F4-4885-B0EB-DB439D48259E}">
  <ds:schemaRefs>
    <ds:schemaRef ds:uri="3f0d60c3-ee2e-4b52-9658-95fded064d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9527E2A-4D90-42E4-9C1A-D78A56305BC1}">
  <ds:schemaRefs>
    <ds:schemaRef ds:uri="http://purl.org/dc/terms/"/>
    <ds:schemaRef ds:uri="3f0d60c3-ee2e-4b52-9658-95fded064de0"/>
    <ds:schemaRef ds:uri="http://www.w3.org/XML/1998/namespace"/>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BA2F6D5D-FF96-4FC0-AA06-B4D9FD5986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252</TotalTime>
  <Words>1064</Words>
  <Application>Microsoft Office PowerPoint</Application>
  <PresentationFormat>Widescreen</PresentationFormat>
  <Paragraphs>108</Paragraphs>
  <Slides>12</Slides>
  <Notes>1</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12</vt:i4>
      </vt:variant>
    </vt:vector>
  </HeadingPairs>
  <TitlesOfParts>
    <vt:vector size="18" baseType="lpstr">
      <vt:lpstr>Arial</vt:lpstr>
      <vt:lpstr>Calibri</vt:lpstr>
      <vt:lpstr>Century Gothic</vt:lpstr>
      <vt:lpstr>Titles</vt:lpstr>
      <vt:lpstr>Content slides</vt:lpstr>
      <vt:lpstr>End slide</vt:lpstr>
      <vt:lpstr>Case Studies from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Studies from 2023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Karen Eckstein</cp:lastModifiedBy>
  <cp:revision>29</cp:revision>
  <cp:lastPrinted>2023-04-27T17:52:02Z</cp:lastPrinted>
  <dcterms:created xsi:type="dcterms:W3CDTF">2021-06-22T19:25:58Z</dcterms:created>
  <dcterms:modified xsi:type="dcterms:W3CDTF">2023-12-04T21:07:18Z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ies>
</file>