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slideLayouts/slideLayout5.xml" ContentType="application/vnd.openxmlformats-officedocument.presentationml.slideLayout+xml"/>
  <Override PartName="/ppt/theme/theme3.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52" r:id="rId5"/>
    <p:sldMasterId id="2147483654" r:id="rId6"/>
  </p:sldMasterIdLst>
  <p:sldIdLst>
    <p:sldId id="256" r:id="rId7"/>
    <p:sldId id="262" r:id="rId8"/>
    <p:sldId id="273" r:id="rId9"/>
    <p:sldId id="272" r:id="rId10"/>
    <p:sldId id="271" r:id="rId11"/>
    <p:sldId id="270" r:id="rId12"/>
    <p:sldId id="274" r:id="rId13"/>
    <p:sldId id="264" r:id="rId14"/>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942CD11-E740-4DEB-9C61-1151F2BC7BED}" v="1" dt="2023-08-29T18:08:22.19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94"/>
  </p:normalViewPr>
  <p:slideViewPr>
    <p:cSldViewPr snapToGrid="0">
      <p:cViewPr varScale="1">
        <p:scale>
          <a:sx n="117" d="100"/>
          <a:sy n="117" d="100"/>
        </p:scale>
        <p:origin x="808" y="1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5" Type="http://schemas.openxmlformats.org/officeDocument/2006/relationships/slideMaster" Target="slideMasters/slideMaster2.xml"/><Relationship Id="rId15" Type="http://schemas.openxmlformats.org/officeDocument/2006/relationships/presProps" Target="presProps.xml"/><Relationship Id="rId10" Type="http://schemas.openxmlformats.org/officeDocument/2006/relationships/slide" Target="slides/slide4.xml"/><Relationship Id="rId19"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accent1"/>
        </a:solidFill>
        <a:effectLst/>
      </p:bgPr>
    </p:bg>
    <p:spTree>
      <p:nvGrpSpPr>
        <p:cNvPr id="1" name=""/>
        <p:cNvGrpSpPr/>
        <p:nvPr/>
      </p:nvGrpSpPr>
      <p:grpSpPr>
        <a:xfrm>
          <a:off x="0" y="0"/>
          <a:ext cx="0" cy="0"/>
          <a:chOff x="0" y="0"/>
          <a:chExt cx="0" cy="0"/>
        </a:xfrm>
      </p:grpSpPr>
      <p:sp>
        <p:nvSpPr>
          <p:cNvPr id="26" name="Oval 25">
            <a:extLst>
              <a:ext uri="{FF2B5EF4-FFF2-40B4-BE49-F238E27FC236}">
                <a16:creationId xmlns:a16="http://schemas.microsoft.com/office/drawing/2014/main" id="{41A1FB0F-1C5C-844C-8C46-D2BBE08905E5}"/>
              </a:ext>
            </a:extLst>
          </p:cNvPr>
          <p:cNvSpPr/>
          <p:nvPr userDrawn="1"/>
        </p:nvSpPr>
        <p:spPr>
          <a:xfrm>
            <a:off x="-1608483" y="-2220292"/>
            <a:ext cx="11298584" cy="1129858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8" name="Title 90">
            <a:extLst>
              <a:ext uri="{FF2B5EF4-FFF2-40B4-BE49-F238E27FC236}">
                <a16:creationId xmlns:a16="http://schemas.microsoft.com/office/drawing/2014/main" id="{2FB4C903-3243-CE41-ABFE-3F1D160EB1D8}"/>
              </a:ext>
            </a:extLst>
          </p:cNvPr>
          <p:cNvSpPr>
            <a:spLocks noGrp="1"/>
          </p:cNvSpPr>
          <p:nvPr>
            <p:ph type="title"/>
          </p:nvPr>
        </p:nvSpPr>
        <p:spPr>
          <a:xfrm>
            <a:off x="679893" y="2241419"/>
            <a:ext cx="7706319" cy="2398702"/>
          </a:xfrm>
          <a:prstGeom prst="rect">
            <a:avLst/>
          </a:prstGeom>
        </p:spPr>
        <p:txBody>
          <a:bodyPr anchor="b"/>
          <a:lstStyle>
            <a:lvl1pPr>
              <a:defRPr sz="5000">
                <a:solidFill>
                  <a:schemeClr val="bg1"/>
                </a:solidFill>
              </a:defRPr>
            </a:lvl1pPr>
          </a:lstStyle>
          <a:p>
            <a:r>
              <a:rPr lang="en-US"/>
              <a:t>Click to edit Master title style</a:t>
            </a:r>
          </a:p>
        </p:txBody>
      </p:sp>
      <p:cxnSp>
        <p:nvCxnSpPr>
          <p:cNvPr id="29" name="Straight Connector 28">
            <a:extLst>
              <a:ext uri="{FF2B5EF4-FFF2-40B4-BE49-F238E27FC236}">
                <a16:creationId xmlns:a16="http://schemas.microsoft.com/office/drawing/2014/main" id="{BDFEBF5A-F0CE-3244-8110-D6EC672148A4}"/>
              </a:ext>
            </a:extLst>
          </p:cNvPr>
          <p:cNvCxnSpPr/>
          <p:nvPr userDrawn="1"/>
        </p:nvCxnSpPr>
        <p:spPr>
          <a:xfrm>
            <a:off x="679893" y="6223000"/>
            <a:ext cx="10851707"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sp>
        <p:nvSpPr>
          <p:cNvPr id="30" name="Rectangle 29">
            <a:extLst>
              <a:ext uri="{FF2B5EF4-FFF2-40B4-BE49-F238E27FC236}">
                <a16:creationId xmlns:a16="http://schemas.microsoft.com/office/drawing/2014/main" id="{DACBDBAD-1B6A-A34F-9AC3-4B34C4508423}"/>
              </a:ext>
            </a:extLst>
          </p:cNvPr>
          <p:cNvSpPr/>
          <p:nvPr userDrawn="1"/>
        </p:nvSpPr>
        <p:spPr>
          <a:xfrm>
            <a:off x="10072050" y="6273800"/>
            <a:ext cx="1510350" cy="256545"/>
          </a:xfrm>
          <a:prstGeom prst="rect">
            <a:avLst/>
          </a:prstGeom>
        </p:spPr>
        <p:txBody>
          <a:bodyPr wrap="none">
            <a:spAutoFit/>
          </a:bodyPr>
          <a:lstStyle/>
          <a:p>
            <a:pPr lvl="0" algn="r"/>
            <a:r>
              <a:rPr lang="en-US" sz="1067" err="1">
                <a:solidFill>
                  <a:schemeClr val="bg1"/>
                </a:solidFill>
              </a:rPr>
              <a:t>kareneckstein.co.uk</a:t>
            </a:r>
            <a:endParaRPr lang="en-US" sz="1067">
              <a:solidFill>
                <a:schemeClr val="bg1"/>
              </a:solidFill>
            </a:endParaRPr>
          </a:p>
        </p:txBody>
      </p:sp>
      <p:pic>
        <p:nvPicPr>
          <p:cNvPr id="31" name="Picture 30">
            <a:extLst>
              <a:ext uri="{FF2B5EF4-FFF2-40B4-BE49-F238E27FC236}">
                <a16:creationId xmlns:a16="http://schemas.microsoft.com/office/drawing/2014/main" id="{27195FE6-0812-E847-A286-C8ED0FE692B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7505" y="539268"/>
            <a:ext cx="1537312" cy="779764"/>
          </a:xfrm>
          <a:prstGeom prst="rect">
            <a:avLst/>
          </a:prstGeom>
        </p:spPr>
      </p:pic>
      <p:sp>
        <p:nvSpPr>
          <p:cNvPr id="32" name="Text Placeholder 92">
            <a:extLst>
              <a:ext uri="{FF2B5EF4-FFF2-40B4-BE49-F238E27FC236}">
                <a16:creationId xmlns:a16="http://schemas.microsoft.com/office/drawing/2014/main" id="{3CFA7CA3-BB6A-ED44-A18E-38F892C207BF}"/>
              </a:ext>
            </a:extLst>
          </p:cNvPr>
          <p:cNvSpPr>
            <a:spLocks noGrp="1"/>
          </p:cNvSpPr>
          <p:nvPr>
            <p:ph type="body" sz="quarter" idx="10" hasCustomPrompt="1"/>
          </p:nvPr>
        </p:nvSpPr>
        <p:spPr>
          <a:xfrm>
            <a:off x="657505" y="4838881"/>
            <a:ext cx="7706319" cy="972321"/>
          </a:xfrm>
          <a:prstGeom prst="rect">
            <a:avLst/>
          </a:prstGeom>
        </p:spPr>
        <p:txBody>
          <a:bodyPr anchor="t"/>
          <a:lstStyle>
            <a:lvl1pPr marL="0" indent="0">
              <a:buNone/>
              <a:defRPr sz="2333">
                <a:solidFill>
                  <a:schemeClr val="bg1"/>
                </a:solidFill>
              </a:defRPr>
            </a:lvl1pPr>
          </a:lstStyle>
          <a:p>
            <a:pPr lvl="0"/>
            <a:r>
              <a:rPr lang="en-US"/>
              <a:t>Insert content here</a:t>
            </a:r>
          </a:p>
        </p:txBody>
      </p:sp>
      <p:sp>
        <p:nvSpPr>
          <p:cNvPr id="34" name="Text Placeholder 92">
            <a:extLst>
              <a:ext uri="{FF2B5EF4-FFF2-40B4-BE49-F238E27FC236}">
                <a16:creationId xmlns:a16="http://schemas.microsoft.com/office/drawing/2014/main" id="{30F6319E-4FC3-3942-8AB7-545DD182B06C}"/>
              </a:ext>
            </a:extLst>
          </p:cNvPr>
          <p:cNvSpPr>
            <a:spLocks noGrp="1"/>
          </p:cNvSpPr>
          <p:nvPr>
            <p:ph type="body" sz="quarter" idx="11" hasCustomPrompt="1"/>
          </p:nvPr>
        </p:nvSpPr>
        <p:spPr>
          <a:xfrm>
            <a:off x="9690101" y="5206482"/>
            <a:ext cx="1981200" cy="600720"/>
          </a:xfrm>
          <a:prstGeom prst="rect">
            <a:avLst/>
          </a:prstGeom>
        </p:spPr>
        <p:txBody>
          <a:bodyPr anchor="b"/>
          <a:lstStyle>
            <a:lvl1pPr marL="0" indent="0">
              <a:buNone/>
              <a:defRPr sz="1600">
                <a:solidFill>
                  <a:schemeClr val="bg1"/>
                </a:solidFill>
              </a:defRPr>
            </a:lvl1pPr>
          </a:lstStyle>
          <a:p>
            <a:pPr lvl="0"/>
            <a:r>
              <a:rPr lang="en-US"/>
              <a:t>Karen Eckstein </a:t>
            </a:r>
            <a:br>
              <a:rPr lang="en-US"/>
            </a:br>
            <a:r>
              <a:rPr lang="en-US"/>
              <a:t>LLB, CTA, Cert IRM</a:t>
            </a:r>
          </a:p>
        </p:txBody>
      </p:sp>
    </p:spTree>
    <p:extLst>
      <p:ext uri="{BB962C8B-B14F-4D97-AF65-F5344CB8AC3E}">
        <p14:creationId xmlns:p14="http://schemas.microsoft.com/office/powerpoint/2010/main" val="23218480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chemeClr val="accent6"/>
        </a:solidFill>
        <a:effectLst/>
      </p:bgPr>
    </p:bg>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1E2653DA-51D7-9C4C-A4AD-5034D92E4FC5}"/>
              </a:ext>
            </a:extLst>
          </p:cNvPr>
          <p:cNvSpPr/>
          <p:nvPr userDrawn="1"/>
        </p:nvSpPr>
        <p:spPr>
          <a:xfrm>
            <a:off x="7655923" y="2667000"/>
            <a:ext cx="8382000" cy="8382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8" name="Oval 7">
            <a:extLst>
              <a:ext uri="{FF2B5EF4-FFF2-40B4-BE49-F238E27FC236}">
                <a16:creationId xmlns:a16="http://schemas.microsoft.com/office/drawing/2014/main" id="{5F4143CF-8F52-DC46-82AB-115E0AA0E093}"/>
              </a:ext>
            </a:extLst>
          </p:cNvPr>
          <p:cNvSpPr/>
          <p:nvPr userDrawn="1"/>
        </p:nvSpPr>
        <p:spPr>
          <a:xfrm>
            <a:off x="7776187" y="-1979326"/>
            <a:ext cx="3974726" cy="401617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cxnSp>
        <p:nvCxnSpPr>
          <p:cNvPr id="9" name="Straight Connector 8">
            <a:extLst>
              <a:ext uri="{FF2B5EF4-FFF2-40B4-BE49-F238E27FC236}">
                <a16:creationId xmlns:a16="http://schemas.microsoft.com/office/drawing/2014/main" id="{B1DBED92-EB31-964F-A5F4-B991539FD6E3}"/>
              </a:ext>
            </a:extLst>
          </p:cNvPr>
          <p:cNvCxnSpPr/>
          <p:nvPr userDrawn="1"/>
        </p:nvCxnSpPr>
        <p:spPr>
          <a:xfrm>
            <a:off x="679893" y="6223000"/>
            <a:ext cx="10851707"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887B2B88-C9E8-4847-A7D1-E594EB10BE7F}"/>
              </a:ext>
            </a:extLst>
          </p:cNvPr>
          <p:cNvSpPr/>
          <p:nvPr userDrawn="1"/>
        </p:nvSpPr>
        <p:spPr>
          <a:xfrm>
            <a:off x="10072050" y="6273800"/>
            <a:ext cx="1510350" cy="256545"/>
          </a:xfrm>
          <a:prstGeom prst="rect">
            <a:avLst/>
          </a:prstGeom>
        </p:spPr>
        <p:txBody>
          <a:bodyPr wrap="none">
            <a:spAutoFit/>
          </a:bodyPr>
          <a:lstStyle/>
          <a:p>
            <a:pPr lvl="0" algn="r"/>
            <a:r>
              <a:rPr lang="en-US" sz="1067" err="1">
                <a:solidFill>
                  <a:schemeClr val="bg1"/>
                </a:solidFill>
              </a:rPr>
              <a:t>kareneckstein.co.uk</a:t>
            </a:r>
            <a:endParaRPr lang="en-US" sz="1067">
              <a:solidFill>
                <a:schemeClr val="bg1"/>
              </a:solidFill>
            </a:endParaRPr>
          </a:p>
        </p:txBody>
      </p:sp>
      <p:pic>
        <p:nvPicPr>
          <p:cNvPr id="11" name="Picture 10">
            <a:extLst>
              <a:ext uri="{FF2B5EF4-FFF2-40B4-BE49-F238E27FC236}">
                <a16:creationId xmlns:a16="http://schemas.microsoft.com/office/drawing/2014/main" id="{6B6B4DB9-56C1-D64E-85B5-82E6E7C30EF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7505" y="539268"/>
            <a:ext cx="1537312" cy="779763"/>
          </a:xfrm>
          <a:prstGeom prst="rect">
            <a:avLst/>
          </a:prstGeom>
        </p:spPr>
      </p:pic>
      <p:sp>
        <p:nvSpPr>
          <p:cNvPr id="12" name="Title 90">
            <a:extLst>
              <a:ext uri="{FF2B5EF4-FFF2-40B4-BE49-F238E27FC236}">
                <a16:creationId xmlns:a16="http://schemas.microsoft.com/office/drawing/2014/main" id="{9E4808A5-7640-1D47-B6B1-B017F37D0229}"/>
              </a:ext>
            </a:extLst>
          </p:cNvPr>
          <p:cNvSpPr>
            <a:spLocks noGrp="1"/>
          </p:cNvSpPr>
          <p:nvPr>
            <p:ph type="title"/>
          </p:nvPr>
        </p:nvSpPr>
        <p:spPr>
          <a:xfrm>
            <a:off x="679893" y="2245048"/>
            <a:ext cx="7706319" cy="2398702"/>
          </a:xfrm>
          <a:prstGeom prst="rect">
            <a:avLst/>
          </a:prstGeom>
        </p:spPr>
        <p:txBody>
          <a:bodyPr anchor="b"/>
          <a:lstStyle>
            <a:lvl1pPr>
              <a:defRPr sz="5000">
                <a:solidFill>
                  <a:schemeClr val="tx1"/>
                </a:solidFill>
              </a:defRPr>
            </a:lvl1pPr>
          </a:lstStyle>
          <a:p>
            <a:r>
              <a:rPr lang="en-US"/>
              <a:t>Click to edit Master title style</a:t>
            </a:r>
          </a:p>
        </p:txBody>
      </p:sp>
      <p:sp>
        <p:nvSpPr>
          <p:cNvPr id="13" name="Text Placeholder 92">
            <a:extLst>
              <a:ext uri="{FF2B5EF4-FFF2-40B4-BE49-F238E27FC236}">
                <a16:creationId xmlns:a16="http://schemas.microsoft.com/office/drawing/2014/main" id="{9A770C54-6FBF-D84D-B7E7-C90F231B5D0A}"/>
              </a:ext>
            </a:extLst>
          </p:cNvPr>
          <p:cNvSpPr>
            <a:spLocks noGrp="1"/>
          </p:cNvSpPr>
          <p:nvPr>
            <p:ph type="body" sz="quarter" idx="10" hasCustomPrompt="1"/>
          </p:nvPr>
        </p:nvSpPr>
        <p:spPr>
          <a:xfrm>
            <a:off x="679893" y="4842510"/>
            <a:ext cx="6838507" cy="972321"/>
          </a:xfrm>
          <a:prstGeom prst="rect">
            <a:avLst/>
          </a:prstGeom>
        </p:spPr>
        <p:txBody>
          <a:bodyPr anchor="t"/>
          <a:lstStyle>
            <a:lvl1pPr marL="0" indent="0">
              <a:buNone/>
              <a:defRPr sz="2333">
                <a:solidFill>
                  <a:schemeClr val="tx1"/>
                </a:solidFill>
              </a:defRPr>
            </a:lvl1pPr>
          </a:lstStyle>
          <a:p>
            <a:pPr lvl="0"/>
            <a:r>
              <a:rPr lang="en-US"/>
              <a:t>Insert content here</a:t>
            </a:r>
          </a:p>
        </p:txBody>
      </p:sp>
      <p:sp>
        <p:nvSpPr>
          <p:cNvPr id="16" name="Text Placeholder 92">
            <a:extLst>
              <a:ext uri="{FF2B5EF4-FFF2-40B4-BE49-F238E27FC236}">
                <a16:creationId xmlns:a16="http://schemas.microsoft.com/office/drawing/2014/main" id="{55781240-4577-A24D-990B-874ED62E29E6}"/>
              </a:ext>
            </a:extLst>
          </p:cNvPr>
          <p:cNvSpPr>
            <a:spLocks noGrp="1"/>
          </p:cNvSpPr>
          <p:nvPr>
            <p:ph type="body" sz="quarter" idx="11" hasCustomPrompt="1"/>
          </p:nvPr>
        </p:nvSpPr>
        <p:spPr>
          <a:xfrm>
            <a:off x="9690101" y="5206482"/>
            <a:ext cx="1981200" cy="600720"/>
          </a:xfrm>
          <a:prstGeom prst="rect">
            <a:avLst/>
          </a:prstGeom>
        </p:spPr>
        <p:txBody>
          <a:bodyPr anchor="b"/>
          <a:lstStyle>
            <a:lvl1pPr marL="0" indent="0">
              <a:buNone/>
              <a:defRPr sz="1600">
                <a:solidFill>
                  <a:schemeClr val="bg1"/>
                </a:solidFill>
              </a:defRPr>
            </a:lvl1pPr>
          </a:lstStyle>
          <a:p>
            <a:pPr lvl="0"/>
            <a:r>
              <a:rPr lang="en-US"/>
              <a:t>Karen Eckstein </a:t>
            </a:r>
            <a:br>
              <a:rPr lang="en-US"/>
            </a:br>
            <a:r>
              <a:rPr lang="en-US"/>
              <a:t>LLB, CTA, Cert IRM</a:t>
            </a:r>
          </a:p>
        </p:txBody>
      </p:sp>
    </p:spTree>
    <p:extLst>
      <p:ext uri="{BB962C8B-B14F-4D97-AF65-F5344CB8AC3E}">
        <p14:creationId xmlns:p14="http://schemas.microsoft.com/office/powerpoint/2010/main" val="6208458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tx2"/>
        </a:solidFill>
        <a:effectLst/>
      </p:bgPr>
    </p:bg>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FFE449CE-B73E-764F-B853-B68474139188}"/>
              </a:ext>
            </a:extLst>
          </p:cNvPr>
          <p:cNvSpPr/>
          <p:nvPr userDrawn="1"/>
        </p:nvSpPr>
        <p:spPr>
          <a:xfrm>
            <a:off x="9795193" y="-1273359"/>
            <a:ext cx="4121463" cy="4121463"/>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8" name="Oval 7">
            <a:extLst>
              <a:ext uri="{FF2B5EF4-FFF2-40B4-BE49-F238E27FC236}">
                <a16:creationId xmlns:a16="http://schemas.microsoft.com/office/drawing/2014/main" id="{FA82B29D-6FCF-A94C-8908-AEE9FF8BE7E7}"/>
              </a:ext>
            </a:extLst>
          </p:cNvPr>
          <p:cNvSpPr/>
          <p:nvPr userDrawn="1"/>
        </p:nvSpPr>
        <p:spPr>
          <a:xfrm>
            <a:off x="7868124" y="3262765"/>
            <a:ext cx="5667532" cy="5667532"/>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cxnSp>
        <p:nvCxnSpPr>
          <p:cNvPr id="10" name="Straight Connector 9">
            <a:extLst>
              <a:ext uri="{FF2B5EF4-FFF2-40B4-BE49-F238E27FC236}">
                <a16:creationId xmlns:a16="http://schemas.microsoft.com/office/drawing/2014/main" id="{24741D01-5F92-9540-A74E-118CFDDBA3CF}"/>
              </a:ext>
            </a:extLst>
          </p:cNvPr>
          <p:cNvCxnSpPr/>
          <p:nvPr userDrawn="1"/>
        </p:nvCxnSpPr>
        <p:spPr>
          <a:xfrm>
            <a:off x="679893" y="6223000"/>
            <a:ext cx="10851707"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BD423366-1DF8-FB4D-AAE7-B71880A56A0F}"/>
              </a:ext>
            </a:extLst>
          </p:cNvPr>
          <p:cNvSpPr/>
          <p:nvPr userDrawn="1"/>
        </p:nvSpPr>
        <p:spPr>
          <a:xfrm>
            <a:off x="10072050" y="6273800"/>
            <a:ext cx="1510350" cy="256545"/>
          </a:xfrm>
          <a:prstGeom prst="rect">
            <a:avLst/>
          </a:prstGeom>
        </p:spPr>
        <p:txBody>
          <a:bodyPr wrap="none">
            <a:spAutoFit/>
          </a:bodyPr>
          <a:lstStyle/>
          <a:p>
            <a:pPr lvl="0" algn="r"/>
            <a:r>
              <a:rPr lang="en-US" sz="1067" err="1">
                <a:solidFill>
                  <a:schemeClr val="bg1"/>
                </a:solidFill>
              </a:rPr>
              <a:t>kareneckstein.co.uk</a:t>
            </a:r>
            <a:endParaRPr lang="en-US" sz="1067">
              <a:solidFill>
                <a:schemeClr val="bg1"/>
              </a:solidFill>
            </a:endParaRPr>
          </a:p>
        </p:txBody>
      </p:sp>
      <p:pic>
        <p:nvPicPr>
          <p:cNvPr id="12" name="Picture 11">
            <a:extLst>
              <a:ext uri="{FF2B5EF4-FFF2-40B4-BE49-F238E27FC236}">
                <a16:creationId xmlns:a16="http://schemas.microsoft.com/office/drawing/2014/main" id="{D89A1365-B7C1-F543-80C2-5F44D689FAC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7505" y="539268"/>
            <a:ext cx="1537312" cy="779764"/>
          </a:xfrm>
          <a:prstGeom prst="rect">
            <a:avLst/>
          </a:prstGeom>
        </p:spPr>
      </p:pic>
      <p:sp>
        <p:nvSpPr>
          <p:cNvPr id="15" name="Title 90">
            <a:extLst>
              <a:ext uri="{FF2B5EF4-FFF2-40B4-BE49-F238E27FC236}">
                <a16:creationId xmlns:a16="http://schemas.microsoft.com/office/drawing/2014/main" id="{4036A9DD-5CAB-5F49-BAF2-F0F02EDAC2C0}"/>
              </a:ext>
            </a:extLst>
          </p:cNvPr>
          <p:cNvSpPr>
            <a:spLocks noGrp="1"/>
          </p:cNvSpPr>
          <p:nvPr>
            <p:ph type="title"/>
          </p:nvPr>
        </p:nvSpPr>
        <p:spPr>
          <a:xfrm>
            <a:off x="679893" y="2241419"/>
            <a:ext cx="7706319" cy="2398702"/>
          </a:xfrm>
          <a:prstGeom prst="rect">
            <a:avLst/>
          </a:prstGeom>
        </p:spPr>
        <p:txBody>
          <a:bodyPr anchor="b"/>
          <a:lstStyle>
            <a:lvl1pPr>
              <a:defRPr sz="5000">
                <a:solidFill>
                  <a:schemeClr val="bg1"/>
                </a:solidFill>
              </a:defRPr>
            </a:lvl1pPr>
          </a:lstStyle>
          <a:p>
            <a:r>
              <a:rPr lang="en-US"/>
              <a:t>Click to edit Master title style</a:t>
            </a:r>
          </a:p>
        </p:txBody>
      </p:sp>
      <p:sp>
        <p:nvSpPr>
          <p:cNvPr id="16" name="Text Placeholder 92">
            <a:extLst>
              <a:ext uri="{FF2B5EF4-FFF2-40B4-BE49-F238E27FC236}">
                <a16:creationId xmlns:a16="http://schemas.microsoft.com/office/drawing/2014/main" id="{7923F351-731D-7A40-BBB3-6DC0CA7ABD99}"/>
              </a:ext>
            </a:extLst>
          </p:cNvPr>
          <p:cNvSpPr>
            <a:spLocks noGrp="1"/>
          </p:cNvSpPr>
          <p:nvPr>
            <p:ph type="body" sz="quarter" idx="10" hasCustomPrompt="1"/>
          </p:nvPr>
        </p:nvSpPr>
        <p:spPr>
          <a:xfrm>
            <a:off x="657505" y="4838881"/>
            <a:ext cx="6898995" cy="972321"/>
          </a:xfrm>
          <a:prstGeom prst="rect">
            <a:avLst/>
          </a:prstGeom>
        </p:spPr>
        <p:txBody>
          <a:bodyPr anchor="t"/>
          <a:lstStyle>
            <a:lvl1pPr marL="0" indent="0">
              <a:buNone/>
              <a:defRPr sz="2333">
                <a:solidFill>
                  <a:schemeClr val="bg1"/>
                </a:solidFill>
              </a:defRPr>
            </a:lvl1pPr>
          </a:lstStyle>
          <a:p>
            <a:pPr lvl="0"/>
            <a:r>
              <a:rPr lang="en-US"/>
              <a:t>Insert content here</a:t>
            </a:r>
          </a:p>
        </p:txBody>
      </p:sp>
      <p:sp>
        <p:nvSpPr>
          <p:cNvPr id="17" name="Text Placeholder 92">
            <a:extLst>
              <a:ext uri="{FF2B5EF4-FFF2-40B4-BE49-F238E27FC236}">
                <a16:creationId xmlns:a16="http://schemas.microsoft.com/office/drawing/2014/main" id="{BA4576E7-0C93-674E-BFE7-8599EFE2E35F}"/>
              </a:ext>
            </a:extLst>
          </p:cNvPr>
          <p:cNvSpPr>
            <a:spLocks noGrp="1"/>
          </p:cNvSpPr>
          <p:nvPr>
            <p:ph type="body" sz="quarter" idx="11" hasCustomPrompt="1"/>
          </p:nvPr>
        </p:nvSpPr>
        <p:spPr>
          <a:xfrm>
            <a:off x="9690101" y="5206482"/>
            <a:ext cx="1981200" cy="600720"/>
          </a:xfrm>
          <a:prstGeom prst="rect">
            <a:avLst/>
          </a:prstGeom>
        </p:spPr>
        <p:txBody>
          <a:bodyPr anchor="b"/>
          <a:lstStyle>
            <a:lvl1pPr marL="0" indent="0">
              <a:buNone/>
              <a:defRPr sz="1600">
                <a:solidFill>
                  <a:schemeClr val="bg1"/>
                </a:solidFill>
              </a:defRPr>
            </a:lvl1pPr>
          </a:lstStyle>
          <a:p>
            <a:pPr lvl="0"/>
            <a:r>
              <a:rPr lang="en-US"/>
              <a:t>Karen Eckstein </a:t>
            </a:r>
            <a:br>
              <a:rPr lang="en-US"/>
            </a:br>
            <a:r>
              <a:rPr lang="en-US"/>
              <a:t>LLB, CTA, Cert IRM</a:t>
            </a:r>
          </a:p>
        </p:txBody>
      </p:sp>
    </p:spTree>
    <p:extLst>
      <p:ext uri="{BB962C8B-B14F-4D97-AF65-F5344CB8AC3E}">
        <p14:creationId xmlns:p14="http://schemas.microsoft.com/office/powerpoint/2010/main" val="22180431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bg1"/>
        </a:solidFill>
        <a:effectLst/>
      </p:bgPr>
    </p:bg>
    <p:spTree>
      <p:nvGrpSpPr>
        <p:cNvPr id="1" name=""/>
        <p:cNvGrpSpPr/>
        <p:nvPr/>
      </p:nvGrpSpPr>
      <p:grpSpPr>
        <a:xfrm>
          <a:off x="0" y="0"/>
          <a:ext cx="0" cy="0"/>
          <a:chOff x="0" y="0"/>
          <a:chExt cx="0" cy="0"/>
        </a:xfrm>
      </p:grpSpPr>
      <p:sp>
        <p:nvSpPr>
          <p:cNvPr id="10" name="Text Placeholder 2">
            <a:extLst>
              <a:ext uri="{FF2B5EF4-FFF2-40B4-BE49-F238E27FC236}">
                <a16:creationId xmlns:a16="http://schemas.microsoft.com/office/drawing/2014/main" id="{36B0EF64-FC7B-DB40-A831-D29D648FC7DD}"/>
              </a:ext>
            </a:extLst>
          </p:cNvPr>
          <p:cNvSpPr>
            <a:spLocks noGrp="1"/>
          </p:cNvSpPr>
          <p:nvPr>
            <p:ph type="body" sz="quarter" idx="10"/>
          </p:nvPr>
        </p:nvSpPr>
        <p:spPr>
          <a:xfrm>
            <a:off x="659404" y="1105204"/>
            <a:ext cx="10872196" cy="1121818"/>
          </a:xfrm>
          <a:prstGeom prst="rect">
            <a:avLst/>
          </a:prstGeom>
        </p:spPr>
        <p:txBody>
          <a:bodyPr anchor="b"/>
          <a:lstStyle>
            <a:lvl1pPr marL="0" indent="0">
              <a:buNone/>
              <a:defRPr sz="4000">
                <a:solidFill>
                  <a:schemeClr val="tx2"/>
                </a:solidFill>
              </a:defRPr>
            </a:lvl1pPr>
          </a:lstStyle>
          <a:p>
            <a:pPr lvl="0"/>
            <a:r>
              <a:rPr lang="en-US"/>
              <a:t>Edit Master text styles</a:t>
            </a:r>
          </a:p>
        </p:txBody>
      </p:sp>
      <p:sp>
        <p:nvSpPr>
          <p:cNvPr id="11" name="Text Placeholder 4">
            <a:extLst>
              <a:ext uri="{FF2B5EF4-FFF2-40B4-BE49-F238E27FC236}">
                <a16:creationId xmlns:a16="http://schemas.microsoft.com/office/drawing/2014/main" id="{DF623FFB-50EC-FD46-B7BD-9E6DCA6DDDFE}"/>
              </a:ext>
            </a:extLst>
          </p:cNvPr>
          <p:cNvSpPr>
            <a:spLocks noGrp="1"/>
          </p:cNvSpPr>
          <p:nvPr>
            <p:ph type="body" sz="quarter" idx="11"/>
          </p:nvPr>
        </p:nvSpPr>
        <p:spPr>
          <a:xfrm>
            <a:off x="659404" y="2494027"/>
            <a:ext cx="10872196" cy="3394710"/>
          </a:xfrm>
          <a:prstGeom prst="rect">
            <a:avLst/>
          </a:prstGeom>
        </p:spPr>
        <p:txBody>
          <a:bodyPr anchor="t"/>
          <a:lstStyle>
            <a:lvl1pPr marL="0" indent="0">
              <a:buNone/>
              <a:defRPr sz="2200" b="1">
                <a:solidFill>
                  <a:schemeClr val="accent1"/>
                </a:solidFill>
              </a:defRPr>
            </a:lvl1pPr>
            <a:lvl2pPr>
              <a:defRPr sz="2000"/>
            </a:lvl2pPr>
            <a:lvl3pPr>
              <a:defRPr sz="2000"/>
            </a:lvl3pPr>
            <a:lvl4pPr>
              <a:defRPr sz="2000"/>
            </a:lvl4pPr>
            <a:lvl5pPr>
              <a:defRPr sz="20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a:p>
            <a:pPr lvl="0"/>
            <a:endParaRPr lang="en-US"/>
          </a:p>
        </p:txBody>
      </p:sp>
      <p:pic>
        <p:nvPicPr>
          <p:cNvPr id="20" name="Picture 19">
            <a:extLst>
              <a:ext uri="{FF2B5EF4-FFF2-40B4-BE49-F238E27FC236}">
                <a16:creationId xmlns:a16="http://schemas.microsoft.com/office/drawing/2014/main" id="{CDA2A616-E7C3-4C4E-BF88-8AA15B4867F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79893" y="539268"/>
            <a:ext cx="599999" cy="298932"/>
          </a:xfrm>
          <a:prstGeom prst="rect">
            <a:avLst/>
          </a:prstGeom>
        </p:spPr>
      </p:pic>
      <p:cxnSp>
        <p:nvCxnSpPr>
          <p:cNvPr id="21" name="Straight Connector 20">
            <a:extLst>
              <a:ext uri="{FF2B5EF4-FFF2-40B4-BE49-F238E27FC236}">
                <a16:creationId xmlns:a16="http://schemas.microsoft.com/office/drawing/2014/main" id="{CC0D7B60-F208-FD44-83DF-D86292291C61}"/>
              </a:ext>
            </a:extLst>
          </p:cNvPr>
          <p:cNvCxnSpPr/>
          <p:nvPr userDrawn="1"/>
        </p:nvCxnSpPr>
        <p:spPr>
          <a:xfrm>
            <a:off x="679893" y="6223000"/>
            <a:ext cx="10851707"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E8BA2324-BBF3-334A-B49F-8580C1165375}"/>
              </a:ext>
            </a:extLst>
          </p:cNvPr>
          <p:cNvSpPr/>
          <p:nvPr userDrawn="1"/>
        </p:nvSpPr>
        <p:spPr>
          <a:xfrm>
            <a:off x="10072050" y="6273800"/>
            <a:ext cx="1510350" cy="256545"/>
          </a:xfrm>
          <a:prstGeom prst="rect">
            <a:avLst/>
          </a:prstGeom>
        </p:spPr>
        <p:txBody>
          <a:bodyPr wrap="none">
            <a:spAutoFit/>
          </a:bodyPr>
          <a:lstStyle/>
          <a:p>
            <a:pPr lvl="0" algn="r"/>
            <a:r>
              <a:rPr lang="en-US" sz="1067" err="1">
                <a:solidFill>
                  <a:schemeClr val="tx1"/>
                </a:solidFill>
              </a:rPr>
              <a:t>kareneckstein.co.uk</a:t>
            </a:r>
            <a:endParaRPr lang="en-US" sz="1067">
              <a:solidFill>
                <a:schemeClr val="tx1"/>
              </a:solidFill>
            </a:endParaRPr>
          </a:p>
        </p:txBody>
      </p:sp>
    </p:spTree>
    <p:extLst>
      <p:ext uri="{BB962C8B-B14F-4D97-AF65-F5344CB8AC3E}">
        <p14:creationId xmlns:p14="http://schemas.microsoft.com/office/powerpoint/2010/main" val="15516457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tx1"/>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4F0AF333-9876-D743-90F9-0ECD8C86CD48}"/>
              </a:ext>
            </a:extLst>
          </p:cNvPr>
          <p:cNvCxnSpPr/>
          <p:nvPr userDrawn="1"/>
        </p:nvCxnSpPr>
        <p:spPr>
          <a:xfrm>
            <a:off x="679893" y="6223000"/>
            <a:ext cx="10851707"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3DCCD218-AAD0-574D-BD88-9E49FD5CEBA3}"/>
              </a:ext>
            </a:extLst>
          </p:cNvPr>
          <p:cNvSpPr/>
          <p:nvPr userDrawn="1"/>
        </p:nvSpPr>
        <p:spPr>
          <a:xfrm>
            <a:off x="10072050" y="6273800"/>
            <a:ext cx="1510350" cy="256545"/>
          </a:xfrm>
          <a:prstGeom prst="rect">
            <a:avLst/>
          </a:prstGeom>
        </p:spPr>
        <p:txBody>
          <a:bodyPr wrap="none">
            <a:spAutoFit/>
          </a:bodyPr>
          <a:lstStyle/>
          <a:p>
            <a:pPr lvl="0" algn="r"/>
            <a:r>
              <a:rPr lang="en-US" sz="1067" err="1">
                <a:solidFill>
                  <a:schemeClr val="bg1"/>
                </a:solidFill>
              </a:rPr>
              <a:t>kareneckstein.co.uk</a:t>
            </a:r>
            <a:endParaRPr lang="en-US" sz="1067">
              <a:solidFill>
                <a:schemeClr val="bg1"/>
              </a:solidFill>
            </a:endParaRPr>
          </a:p>
        </p:txBody>
      </p:sp>
      <p:sp>
        <p:nvSpPr>
          <p:cNvPr id="13" name="Title 90">
            <a:extLst>
              <a:ext uri="{FF2B5EF4-FFF2-40B4-BE49-F238E27FC236}">
                <a16:creationId xmlns:a16="http://schemas.microsoft.com/office/drawing/2014/main" id="{E418705E-0CC0-084C-8C3C-86C1046A9F48}"/>
              </a:ext>
            </a:extLst>
          </p:cNvPr>
          <p:cNvSpPr>
            <a:spLocks noGrp="1"/>
          </p:cNvSpPr>
          <p:nvPr>
            <p:ph type="title" hasCustomPrompt="1"/>
          </p:nvPr>
        </p:nvSpPr>
        <p:spPr>
          <a:xfrm>
            <a:off x="3390900" y="2198969"/>
            <a:ext cx="8140699" cy="1997552"/>
          </a:xfrm>
          <a:prstGeom prst="rect">
            <a:avLst/>
          </a:prstGeom>
        </p:spPr>
        <p:txBody>
          <a:bodyPr anchor="b"/>
          <a:lstStyle>
            <a:lvl1pPr>
              <a:defRPr sz="4000">
                <a:solidFill>
                  <a:schemeClr val="accent2"/>
                </a:solidFill>
              </a:defRPr>
            </a:lvl1pPr>
          </a:lstStyle>
          <a:p>
            <a:r>
              <a:rPr lang="en-US"/>
              <a:t>Sign off copy</a:t>
            </a:r>
          </a:p>
        </p:txBody>
      </p:sp>
      <p:pic>
        <p:nvPicPr>
          <p:cNvPr id="15" name="Picture 14">
            <a:extLst>
              <a:ext uri="{FF2B5EF4-FFF2-40B4-BE49-F238E27FC236}">
                <a16:creationId xmlns:a16="http://schemas.microsoft.com/office/drawing/2014/main" id="{1DB0F619-5241-0546-B948-633B90C4B35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7505" y="539268"/>
            <a:ext cx="1537312" cy="779764"/>
          </a:xfrm>
          <a:prstGeom prst="rect">
            <a:avLst/>
          </a:prstGeom>
        </p:spPr>
      </p:pic>
      <p:sp>
        <p:nvSpPr>
          <p:cNvPr id="2" name="TextBox 1">
            <a:extLst>
              <a:ext uri="{FF2B5EF4-FFF2-40B4-BE49-F238E27FC236}">
                <a16:creationId xmlns:a16="http://schemas.microsoft.com/office/drawing/2014/main" id="{EF3F2F31-D875-4647-ABED-245FDFB85DFF}"/>
              </a:ext>
            </a:extLst>
          </p:cNvPr>
          <p:cNvSpPr txBox="1"/>
          <p:nvPr userDrawn="1"/>
        </p:nvSpPr>
        <p:spPr>
          <a:xfrm>
            <a:off x="3390900" y="4528930"/>
            <a:ext cx="3925957" cy="1200329"/>
          </a:xfrm>
          <a:prstGeom prst="rect">
            <a:avLst/>
          </a:prstGeom>
          <a:noFill/>
        </p:spPr>
        <p:txBody>
          <a:bodyPr wrap="square" rtlCol="0">
            <a:spAutoFit/>
          </a:bodyPr>
          <a:lstStyle/>
          <a:p>
            <a:r>
              <a:rPr lang="en-GB" b="1">
                <a:solidFill>
                  <a:schemeClr val="accent2"/>
                </a:solidFill>
                <a:latin typeface="+mj-lt"/>
                <a:cs typeface="Arial" panose="020B0604020202020204" pitchFamily="34" charset="0"/>
              </a:rPr>
              <a:t>Karen Eckstein</a:t>
            </a:r>
          </a:p>
          <a:p>
            <a:r>
              <a:rPr lang="en-GB">
                <a:solidFill>
                  <a:schemeClr val="bg1"/>
                </a:solidFill>
                <a:latin typeface="+mj-lt"/>
                <a:cs typeface="Arial" panose="020B0604020202020204" pitchFamily="34" charset="0"/>
              </a:rPr>
              <a:t>07973 627039</a:t>
            </a:r>
          </a:p>
          <a:p>
            <a:r>
              <a:rPr lang="en-GB" err="1">
                <a:solidFill>
                  <a:schemeClr val="bg1"/>
                </a:solidFill>
                <a:latin typeface="+mj-lt"/>
                <a:cs typeface="Arial" panose="020B0604020202020204" pitchFamily="34" charset="0"/>
              </a:rPr>
              <a:t>kareneckstein.co.uk</a:t>
            </a:r>
            <a:endParaRPr lang="en-GB">
              <a:solidFill>
                <a:schemeClr val="bg1"/>
              </a:solidFill>
              <a:latin typeface="+mj-lt"/>
              <a:cs typeface="Arial" panose="020B0604020202020204" pitchFamily="34" charset="0"/>
            </a:endParaRPr>
          </a:p>
          <a:p>
            <a:r>
              <a:rPr lang="en-GB" err="1">
                <a:solidFill>
                  <a:schemeClr val="bg1"/>
                </a:solidFill>
                <a:latin typeface="+mj-lt"/>
                <a:cs typeface="Arial" panose="020B0604020202020204" pitchFamily="34" charset="0"/>
              </a:rPr>
              <a:t>karen@kareneckstein.co.uk</a:t>
            </a:r>
            <a:endParaRPr lang="en-GB">
              <a:solidFill>
                <a:schemeClr val="bg1"/>
              </a:solidFill>
              <a:latin typeface="+mj-lt"/>
              <a:cs typeface="Arial" panose="020B0604020202020204" pitchFamily="34" charset="0"/>
            </a:endParaRPr>
          </a:p>
        </p:txBody>
      </p:sp>
    </p:spTree>
    <p:extLst>
      <p:ext uri="{BB962C8B-B14F-4D97-AF65-F5344CB8AC3E}">
        <p14:creationId xmlns:p14="http://schemas.microsoft.com/office/powerpoint/2010/main" val="14177267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4.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9998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81683778"/>
      </p:ext>
    </p:extLst>
  </p:cSld>
  <p:clrMap bg1="lt1" tx1="dk1" bg2="lt2" tx2="dk2" accent1="accent1" accent2="accent2" accent3="accent3" accent4="accent4" accent5="accent5" accent6="accent6" hlink="hlink" folHlink="folHlink"/>
  <p:sldLayoutIdLst>
    <p:sldLayoutId id="214748365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41200038"/>
      </p:ext>
    </p:extLst>
  </p:cSld>
  <p:clrMap bg1="lt1" tx1="dk1" bg2="lt2" tx2="dk2" accent1="accent1" accent2="accent2" accent3="accent3" accent4="accent4" accent5="accent5" accent6="accent6" hlink="hlink" folHlink="folHlink"/>
  <p:sldLayoutIdLst>
    <p:sldLayoutId id="2147483655"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5DF44E2-2A3F-5D45-9CF4-527F217631CD}"/>
              </a:ext>
            </a:extLst>
          </p:cNvPr>
          <p:cNvSpPr>
            <a:spLocks noGrp="1"/>
          </p:cNvSpPr>
          <p:nvPr>
            <p:ph type="title"/>
          </p:nvPr>
        </p:nvSpPr>
        <p:spPr/>
        <p:txBody>
          <a:bodyPr/>
          <a:lstStyle/>
          <a:p>
            <a:r>
              <a:rPr lang="en-US" dirty="0"/>
              <a:t>Risks relating to remote and flexible working</a:t>
            </a:r>
          </a:p>
        </p:txBody>
      </p:sp>
      <p:sp>
        <p:nvSpPr>
          <p:cNvPr id="5" name="Text Placeholder 4">
            <a:extLst>
              <a:ext uri="{FF2B5EF4-FFF2-40B4-BE49-F238E27FC236}">
                <a16:creationId xmlns:a16="http://schemas.microsoft.com/office/drawing/2014/main" id="{5E4EE5FA-AE19-2649-BECC-D8A5F1B1F3CF}"/>
              </a:ext>
            </a:extLst>
          </p:cNvPr>
          <p:cNvSpPr>
            <a:spLocks noGrp="1"/>
          </p:cNvSpPr>
          <p:nvPr>
            <p:ph type="body" sz="quarter" idx="10"/>
          </p:nvPr>
        </p:nvSpPr>
        <p:spPr/>
        <p:txBody>
          <a:bodyPr/>
          <a:lstStyle/>
          <a:p>
            <a:r>
              <a:rPr lang="en-US" dirty="0"/>
              <a:t>A discussion for the </a:t>
            </a:r>
            <a:r>
              <a:rPr lang="en-US" dirty="0" err="1"/>
              <a:t>RiskBites</a:t>
            </a:r>
            <a:r>
              <a:rPr lang="en-US"/>
              <a:t>®  </a:t>
            </a:r>
            <a:r>
              <a:rPr lang="en-US" dirty="0"/>
              <a:t>Club</a:t>
            </a:r>
          </a:p>
          <a:p>
            <a:r>
              <a:rPr lang="en-US" dirty="0"/>
              <a:t>12 September 2023</a:t>
            </a:r>
          </a:p>
        </p:txBody>
      </p:sp>
      <p:sp>
        <p:nvSpPr>
          <p:cNvPr id="6" name="Text Placeholder 5">
            <a:extLst>
              <a:ext uri="{FF2B5EF4-FFF2-40B4-BE49-F238E27FC236}">
                <a16:creationId xmlns:a16="http://schemas.microsoft.com/office/drawing/2014/main" id="{0CEFCD14-9A12-5C4C-AE69-11A45B832122}"/>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17231038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13BB1C8-1196-4310-A842-33412BC69092}"/>
              </a:ext>
            </a:extLst>
          </p:cNvPr>
          <p:cNvSpPr>
            <a:spLocks noGrp="1"/>
          </p:cNvSpPr>
          <p:nvPr>
            <p:ph type="body" sz="quarter" idx="10"/>
          </p:nvPr>
        </p:nvSpPr>
        <p:spPr>
          <a:xfrm>
            <a:off x="659404" y="1025305"/>
            <a:ext cx="10872196" cy="437846"/>
          </a:xfrm>
        </p:spPr>
        <p:txBody>
          <a:bodyPr/>
          <a:lstStyle/>
          <a:p>
            <a:pPr algn="ctr"/>
            <a:r>
              <a:rPr lang="en-US" dirty="0"/>
              <a:t>Risks relating to remote </a:t>
            </a:r>
          </a:p>
          <a:p>
            <a:pPr algn="ctr"/>
            <a:r>
              <a:rPr lang="en-US" dirty="0"/>
              <a:t>and flexible working</a:t>
            </a:r>
            <a:endParaRPr lang="en-GB" dirty="0"/>
          </a:p>
        </p:txBody>
      </p:sp>
      <p:sp>
        <p:nvSpPr>
          <p:cNvPr id="3" name="Text Placeholder 2">
            <a:extLst>
              <a:ext uri="{FF2B5EF4-FFF2-40B4-BE49-F238E27FC236}">
                <a16:creationId xmlns:a16="http://schemas.microsoft.com/office/drawing/2014/main" id="{26AD5220-5E08-4324-B316-3D0CE5A0D20F}"/>
              </a:ext>
            </a:extLst>
          </p:cNvPr>
          <p:cNvSpPr>
            <a:spLocks noGrp="1"/>
          </p:cNvSpPr>
          <p:nvPr>
            <p:ph type="body" sz="quarter" idx="11"/>
          </p:nvPr>
        </p:nvSpPr>
        <p:spPr>
          <a:xfrm>
            <a:off x="659404" y="1731645"/>
            <a:ext cx="10872196" cy="4240530"/>
          </a:xfrm>
        </p:spPr>
        <p:txBody>
          <a:bodyPr/>
          <a:lstStyle/>
          <a:p>
            <a:pPr marL="342900" indent="-342900">
              <a:buFont typeface="Arial" panose="020B0604020202020204" pitchFamily="34" charset="0"/>
              <a:buChar char="•"/>
            </a:pPr>
            <a:r>
              <a:rPr lang="en-US" dirty="0"/>
              <a:t>Risks relating to the request for remote/flexible working</a:t>
            </a:r>
          </a:p>
          <a:p>
            <a:pPr marL="342900" indent="-342900">
              <a:buFont typeface="Arial" panose="020B0604020202020204" pitchFamily="34" charset="0"/>
              <a:buChar char="•"/>
            </a:pPr>
            <a:r>
              <a:rPr lang="en-US" dirty="0"/>
              <a:t>Risks in the office</a:t>
            </a:r>
          </a:p>
          <a:p>
            <a:pPr marL="342900" indent="-342900">
              <a:buFont typeface="Arial" panose="020B0604020202020204" pitchFamily="34" charset="0"/>
              <a:buChar char="•"/>
            </a:pPr>
            <a:r>
              <a:rPr lang="en-US" dirty="0"/>
              <a:t>Risks in the home</a:t>
            </a:r>
          </a:p>
          <a:p>
            <a:pPr marL="342900" indent="-342900">
              <a:buFont typeface="Arial" panose="020B0604020202020204" pitchFamily="34" charset="0"/>
              <a:buChar char="•"/>
            </a:pPr>
            <a:r>
              <a:rPr lang="en-US" dirty="0"/>
              <a:t>Risks in the ‘transient’ environment</a:t>
            </a:r>
          </a:p>
          <a:p>
            <a:pPr marL="342900" indent="-342900">
              <a:buFont typeface="Arial" panose="020B0604020202020204" pitchFamily="34" charset="0"/>
              <a:buChar char="•"/>
            </a:pPr>
            <a:r>
              <a:rPr lang="en-US" dirty="0"/>
              <a:t>How to raise awareness and manage the risks</a:t>
            </a:r>
          </a:p>
          <a:p>
            <a:pPr marL="342900" indent="-342900">
              <a:buFont typeface="Arial" panose="020B0604020202020204" pitchFamily="34" charset="0"/>
              <a:buChar char="•"/>
            </a:pPr>
            <a:r>
              <a:rPr lang="en-US" dirty="0"/>
              <a:t>Practical tips </a:t>
            </a:r>
            <a:endParaRPr lang="en-GB" dirty="0"/>
          </a:p>
        </p:txBody>
      </p:sp>
    </p:spTree>
    <p:extLst>
      <p:ext uri="{BB962C8B-B14F-4D97-AF65-F5344CB8AC3E}">
        <p14:creationId xmlns:p14="http://schemas.microsoft.com/office/powerpoint/2010/main" val="32222354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13BB1C8-1196-4310-A842-33412BC69092}"/>
              </a:ext>
            </a:extLst>
          </p:cNvPr>
          <p:cNvSpPr>
            <a:spLocks noGrp="1"/>
          </p:cNvSpPr>
          <p:nvPr>
            <p:ph type="body" sz="quarter" idx="10"/>
          </p:nvPr>
        </p:nvSpPr>
        <p:spPr>
          <a:xfrm>
            <a:off x="659404" y="1025305"/>
            <a:ext cx="10872196" cy="437846"/>
          </a:xfrm>
        </p:spPr>
        <p:txBody>
          <a:bodyPr/>
          <a:lstStyle/>
          <a:p>
            <a:pPr algn="ctr"/>
            <a:r>
              <a:rPr lang="en-US" dirty="0"/>
              <a:t>The request for flexible/remote work</a:t>
            </a:r>
            <a:endParaRPr lang="en-GB" dirty="0"/>
          </a:p>
        </p:txBody>
      </p:sp>
      <p:sp>
        <p:nvSpPr>
          <p:cNvPr id="3" name="Text Placeholder 2">
            <a:extLst>
              <a:ext uri="{FF2B5EF4-FFF2-40B4-BE49-F238E27FC236}">
                <a16:creationId xmlns:a16="http://schemas.microsoft.com/office/drawing/2014/main" id="{26AD5220-5E08-4324-B316-3D0CE5A0D20F}"/>
              </a:ext>
            </a:extLst>
          </p:cNvPr>
          <p:cNvSpPr>
            <a:spLocks noGrp="1"/>
          </p:cNvSpPr>
          <p:nvPr>
            <p:ph type="body" sz="quarter" idx="11"/>
          </p:nvPr>
        </p:nvSpPr>
        <p:spPr>
          <a:xfrm>
            <a:off x="659404" y="1731645"/>
            <a:ext cx="10872196" cy="4240530"/>
          </a:xfrm>
        </p:spPr>
        <p:txBody>
          <a:bodyPr/>
          <a:lstStyle/>
          <a:p>
            <a:pPr marL="342900" indent="-342900">
              <a:buFont typeface="Arial" panose="020B0604020202020204" pitchFamily="34" charset="0"/>
              <a:buChar char="•"/>
            </a:pPr>
            <a:r>
              <a:rPr lang="en-US" dirty="0"/>
              <a:t>All employees have the legal right to request flexible working.</a:t>
            </a:r>
          </a:p>
          <a:p>
            <a:pPr marL="342900" indent="-342900">
              <a:buFont typeface="Arial" panose="020B0604020202020204" pitchFamily="34" charset="0"/>
              <a:buChar char="•"/>
            </a:pPr>
            <a:r>
              <a:rPr lang="en-US" dirty="0"/>
              <a:t>Employers must deal with requests in a ‘reasonable manner’.</a:t>
            </a:r>
          </a:p>
          <a:p>
            <a:pPr marL="342900" indent="-342900">
              <a:buFont typeface="Arial" panose="020B0604020202020204" pitchFamily="34" charset="0"/>
              <a:buChar char="•"/>
            </a:pPr>
            <a:r>
              <a:rPr lang="en-US" dirty="0"/>
              <a:t>Can refuse an application if a good business reason for doing so.</a:t>
            </a:r>
          </a:p>
          <a:p>
            <a:pPr marL="342900" indent="-342900">
              <a:buFont typeface="Arial" panose="020B0604020202020204" pitchFamily="34" charset="0"/>
              <a:buChar char="•"/>
            </a:pPr>
            <a:r>
              <a:rPr lang="en-US" dirty="0"/>
              <a:t>Is your business ready for an increase in requests for flexible work?</a:t>
            </a:r>
          </a:p>
          <a:p>
            <a:pPr marL="342900" indent="-342900">
              <a:buFont typeface="Arial" panose="020B0604020202020204" pitchFamily="34" charset="0"/>
              <a:buChar char="•"/>
            </a:pPr>
            <a:r>
              <a:rPr lang="en-US" dirty="0"/>
              <a:t>Flexible work can be staggered hours, job share, work from home etc.</a:t>
            </a:r>
          </a:p>
          <a:p>
            <a:pPr marL="342900" indent="-342900">
              <a:buFont typeface="Arial" panose="020B0604020202020204" pitchFamily="34" charset="0"/>
              <a:buChar char="•"/>
            </a:pPr>
            <a:r>
              <a:rPr lang="en-US" dirty="0"/>
              <a:t>Are you set up for flexible work? Will client needs be met?</a:t>
            </a:r>
          </a:p>
          <a:p>
            <a:pPr marL="342900" indent="-342900">
              <a:buFont typeface="Arial" panose="020B0604020202020204" pitchFamily="34" charset="0"/>
              <a:buChar char="•"/>
            </a:pPr>
            <a:r>
              <a:rPr lang="en-US" dirty="0"/>
              <a:t>Risk if everyone works the same core hours or takes Fridays off.</a:t>
            </a:r>
          </a:p>
          <a:p>
            <a:pPr marL="342900" indent="-342900">
              <a:buFont typeface="Arial" panose="020B0604020202020204" pitchFamily="34" charset="0"/>
              <a:buChar char="•"/>
            </a:pPr>
            <a:r>
              <a:rPr lang="en-US" dirty="0"/>
              <a:t>Plan for full cover and flex round the business needs?</a:t>
            </a:r>
          </a:p>
          <a:p>
            <a:pPr marL="342900" indent="-342900">
              <a:buFont typeface="Arial" panose="020B0604020202020204" pitchFamily="34" charset="0"/>
              <a:buChar char="•"/>
            </a:pPr>
            <a:r>
              <a:rPr lang="en-US" dirty="0"/>
              <a:t>What processes do you need to put in place to ensure information is available on client files </a:t>
            </a:r>
            <a:r>
              <a:rPr lang="en-US" dirty="0" err="1"/>
              <a:t>etc</a:t>
            </a:r>
            <a:r>
              <a:rPr lang="en-US" dirty="0"/>
              <a:t>?</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endParaRPr lang="en-GB" dirty="0"/>
          </a:p>
        </p:txBody>
      </p:sp>
    </p:spTree>
    <p:extLst>
      <p:ext uri="{BB962C8B-B14F-4D97-AF65-F5344CB8AC3E}">
        <p14:creationId xmlns:p14="http://schemas.microsoft.com/office/powerpoint/2010/main" val="13939212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13BB1C8-1196-4310-A842-33412BC69092}"/>
              </a:ext>
            </a:extLst>
          </p:cNvPr>
          <p:cNvSpPr>
            <a:spLocks noGrp="1"/>
          </p:cNvSpPr>
          <p:nvPr>
            <p:ph type="body" sz="quarter" idx="10"/>
          </p:nvPr>
        </p:nvSpPr>
        <p:spPr>
          <a:xfrm>
            <a:off x="659404" y="345440"/>
            <a:ext cx="10872196" cy="540385"/>
          </a:xfrm>
        </p:spPr>
        <p:txBody>
          <a:bodyPr/>
          <a:lstStyle/>
          <a:p>
            <a:pPr algn="ctr"/>
            <a:r>
              <a:rPr lang="en-US" dirty="0"/>
              <a:t>Risks in the office</a:t>
            </a:r>
            <a:endParaRPr lang="en-GB" dirty="0"/>
          </a:p>
        </p:txBody>
      </p:sp>
      <p:sp>
        <p:nvSpPr>
          <p:cNvPr id="3" name="Text Placeholder 2">
            <a:extLst>
              <a:ext uri="{FF2B5EF4-FFF2-40B4-BE49-F238E27FC236}">
                <a16:creationId xmlns:a16="http://schemas.microsoft.com/office/drawing/2014/main" id="{26AD5220-5E08-4324-B316-3D0CE5A0D20F}"/>
              </a:ext>
            </a:extLst>
          </p:cNvPr>
          <p:cNvSpPr>
            <a:spLocks noGrp="1"/>
          </p:cNvSpPr>
          <p:nvPr>
            <p:ph type="body" sz="quarter" idx="11"/>
          </p:nvPr>
        </p:nvSpPr>
        <p:spPr>
          <a:xfrm>
            <a:off x="659404" y="1046480"/>
            <a:ext cx="10872196" cy="4925695"/>
          </a:xfrm>
        </p:spPr>
        <p:txBody>
          <a:bodyPr/>
          <a:lstStyle/>
          <a:p>
            <a:pPr marL="342900" indent="-342900">
              <a:buFont typeface="Arial" panose="020B0604020202020204" pitchFamily="34" charset="0"/>
              <a:buChar char="•"/>
            </a:pPr>
            <a:r>
              <a:rPr lang="en-US" dirty="0"/>
              <a:t>Increase in ‘hot desking’</a:t>
            </a:r>
          </a:p>
          <a:p>
            <a:pPr marL="342900" indent="-342900">
              <a:buFont typeface="Arial" panose="020B0604020202020204" pitchFamily="34" charset="0"/>
              <a:buChar char="•"/>
            </a:pPr>
            <a:r>
              <a:rPr lang="en-US" dirty="0"/>
              <a:t>Health and safety assessments not undertaken? </a:t>
            </a:r>
          </a:p>
          <a:p>
            <a:pPr marL="342900" indent="-342900">
              <a:buFont typeface="Arial" panose="020B0604020202020204" pitchFamily="34" charset="0"/>
              <a:buChar char="•"/>
            </a:pPr>
            <a:r>
              <a:rPr lang="en-US" dirty="0"/>
              <a:t>Privacy issues?</a:t>
            </a:r>
          </a:p>
          <a:p>
            <a:pPr marL="1028700" lvl="1" indent="-342900"/>
            <a:r>
              <a:rPr lang="en-US" dirty="0"/>
              <a:t>Who can hear your conversations?</a:t>
            </a:r>
          </a:p>
          <a:p>
            <a:pPr marL="1028700" lvl="1" indent="-342900"/>
            <a:r>
              <a:rPr lang="en-US" dirty="0"/>
              <a:t>Who can see your screens?</a:t>
            </a:r>
          </a:p>
          <a:p>
            <a:pPr marL="1028700" lvl="1" indent="-342900"/>
            <a:r>
              <a:rPr lang="en-US" dirty="0"/>
              <a:t>Should they be private within the organization? HR/Management </a:t>
            </a:r>
            <a:r>
              <a:rPr lang="en-US" dirty="0" err="1"/>
              <a:t>etc</a:t>
            </a:r>
            <a:endParaRPr lang="en-US" dirty="0"/>
          </a:p>
          <a:p>
            <a:pPr marL="1028700" lvl="1" indent="-342900"/>
            <a:r>
              <a:rPr lang="en-US" dirty="0"/>
              <a:t>Can clients overhear what is being said to others?</a:t>
            </a:r>
          </a:p>
          <a:p>
            <a:pPr marL="342900" indent="-342900">
              <a:buFont typeface="Arial" panose="020B0604020202020204" pitchFamily="34" charset="0"/>
              <a:buChar char="•"/>
            </a:pPr>
            <a:r>
              <a:rPr lang="en-US" dirty="0"/>
              <a:t>Paper/files</a:t>
            </a:r>
          </a:p>
          <a:p>
            <a:pPr marL="1028700" lvl="1" indent="-342900"/>
            <a:r>
              <a:rPr lang="en-US" dirty="0"/>
              <a:t>If used/how are they stored? </a:t>
            </a:r>
          </a:p>
          <a:p>
            <a:pPr marL="1028700" lvl="1" indent="-342900"/>
            <a:r>
              <a:rPr lang="en-US" dirty="0"/>
              <a:t>Do they go missing?</a:t>
            </a:r>
          </a:p>
          <a:p>
            <a:pPr marL="342900" indent="-342900">
              <a:buFont typeface="Arial" panose="020B0604020202020204" pitchFamily="34" charset="0"/>
              <a:buChar char="•"/>
            </a:pPr>
            <a:r>
              <a:rPr lang="en-US" dirty="0"/>
              <a:t>Laptops</a:t>
            </a:r>
          </a:p>
          <a:p>
            <a:pPr marL="1028700" lvl="1" indent="-342900"/>
            <a:r>
              <a:rPr lang="en-US" dirty="0"/>
              <a:t>How are they stored from day to day? Is it secure?</a:t>
            </a:r>
          </a:p>
          <a:p>
            <a:pPr marL="1028700" lvl="1" indent="-342900"/>
            <a:r>
              <a:rPr lang="en-US" dirty="0"/>
              <a:t>Do staff have to travel with them every day?</a:t>
            </a:r>
            <a:endParaRPr lang="en-GB" dirty="0"/>
          </a:p>
        </p:txBody>
      </p:sp>
    </p:spTree>
    <p:extLst>
      <p:ext uri="{BB962C8B-B14F-4D97-AF65-F5344CB8AC3E}">
        <p14:creationId xmlns:p14="http://schemas.microsoft.com/office/powerpoint/2010/main" val="32594387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13BB1C8-1196-4310-A842-33412BC69092}"/>
              </a:ext>
            </a:extLst>
          </p:cNvPr>
          <p:cNvSpPr>
            <a:spLocks noGrp="1"/>
          </p:cNvSpPr>
          <p:nvPr>
            <p:ph type="body" sz="quarter" idx="10"/>
          </p:nvPr>
        </p:nvSpPr>
        <p:spPr>
          <a:xfrm>
            <a:off x="659404" y="203201"/>
            <a:ext cx="10872196" cy="518160"/>
          </a:xfrm>
        </p:spPr>
        <p:txBody>
          <a:bodyPr/>
          <a:lstStyle/>
          <a:p>
            <a:pPr algn="ctr"/>
            <a:r>
              <a:rPr lang="en-US" dirty="0"/>
              <a:t>Risks in the home</a:t>
            </a:r>
            <a:endParaRPr lang="en-GB" dirty="0"/>
          </a:p>
        </p:txBody>
      </p:sp>
      <p:sp>
        <p:nvSpPr>
          <p:cNvPr id="3" name="Text Placeholder 2">
            <a:extLst>
              <a:ext uri="{FF2B5EF4-FFF2-40B4-BE49-F238E27FC236}">
                <a16:creationId xmlns:a16="http://schemas.microsoft.com/office/drawing/2014/main" id="{26AD5220-5E08-4324-B316-3D0CE5A0D20F}"/>
              </a:ext>
            </a:extLst>
          </p:cNvPr>
          <p:cNvSpPr>
            <a:spLocks noGrp="1"/>
          </p:cNvSpPr>
          <p:nvPr>
            <p:ph type="body" sz="quarter" idx="11"/>
          </p:nvPr>
        </p:nvSpPr>
        <p:spPr>
          <a:xfrm>
            <a:off x="659404" y="944880"/>
            <a:ext cx="10872196" cy="5027295"/>
          </a:xfrm>
        </p:spPr>
        <p:txBody>
          <a:bodyPr/>
          <a:lstStyle/>
          <a:p>
            <a:pPr marL="342900" indent="-342900">
              <a:buFont typeface="Arial" panose="020B0604020202020204" pitchFamily="34" charset="0"/>
              <a:buChar char="•"/>
            </a:pPr>
            <a:r>
              <a:rPr lang="en-US" dirty="0"/>
              <a:t>Have you undertaken an assessment of the physical environment?</a:t>
            </a:r>
          </a:p>
          <a:p>
            <a:pPr marL="1028700" lvl="1" indent="-342900"/>
            <a:r>
              <a:rPr lang="en-US" dirty="0"/>
              <a:t>Health and safety issues</a:t>
            </a:r>
          </a:p>
          <a:p>
            <a:pPr marL="342900" indent="-342900">
              <a:buFont typeface="Arial" panose="020B0604020202020204" pitchFamily="34" charset="0"/>
              <a:buChar char="•"/>
            </a:pPr>
            <a:r>
              <a:rPr lang="en-US" dirty="0"/>
              <a:t>What about confidentiality issues?</a:t>
            </a:r>
          </a:p>
          <a:p>
            <a:pPr marL="1028700" lvl="1" indent="-342900"/>
            <a:r>
              <a:rPr lang="en-US" dirty="0"/>
              <a:t>Where do your staff work from? A private home office? The kitchen table? </a:t>
            </a:r>
          </a:p>
          <a:p>
            <a:pPr marL="1028700" lvl="1" indent="-342900"/>
            <a:r>
              <a:rPr lang="en-US" dirty="0"/>
              <a:t>Can they be overheard?</a:t>
            </a:r>
          </a:p>
          <a:p>
            <a:pPr marL="1028700" lvl="1" indent="-342900"/>
            <a:r>
              <a:rPr lang="en-US" dirty="0"/>
              <a:t>Use of privacy screens and headphones mandatory?</a:t>
            </a:r>
          </a:p>
          <a:p>
            <a:pPr marL="342900" indent="-342900">
              <a:buFont typeface="Arial" panose="020B0604020202020204" pitchFamily="34" charset="0"/>
              <a:buChar char="•"/>
            </a:pPr>
            <a:r>
              <a:rPr lang="en-US" dirty="0"/>
              <a:t>Paper</a:t>
            </a:r>
          </a:p>
          <a:p>
            <a:pPr marL="1028700" lvl="1" indent="-342900"/>
            <a:r>
              <a:rPr lang="en-US" dirty="0"/>
              <a:t>Can your staff print paper? What is done with physical paper?</a:t>
            </a:r>
          </a:p>
          <a:p>
            <a:pPr marL="1028700" lvl="1" indent="-342900"/>
            <a:r>
              <a:rPr lang="en-US" dirty="0"/>
              <a:t>Shredder? Lockable cabinet?</a:t>
            </a:r>
          </a:p>
          <a:p>
            <a:pPr marL="342900" indent="-342900">
              <a:buFont typeface="Arial" panose="020B0604020202020204" pitchFamily="34" charset="0"/>
              <a:buChar char="•"/>
            </a:pPr>
            <a:r>
              <a:rPr lang="en-US" dirty="0"/>
              <a:t>Laptop security</a:t>
            </a:r>
          </a:p>
          <a:p>
            <a:pPr marL="1028700" lvl="1" indent="-342900"/>
            <a:r>
              <a:rPr lang="en-US" dirty="0"/>
              <a:t>How secure is the laptop when not used?</a:t>
            </a:r>
          </a:p>
          <a:p>
            <a:pPr marL="1028700" lvl="1" indent="-342900"/>
            <a:r>
              <a:rPr lang="en-US" dirty="0"/>
              <a:t>Lockable cabinet/box?</a:t>
            </a:r>
          </a:p>
          <a:p>
            <a:pPr marL="1028700" lvl="1" indent="-342900"/>
            <a:r>
              <a:rPr lang="en-US" dirty="0"/>
              <a:t>Provides a mental ‘break’ between work and home</a:t>
            </a:r>
          </a:p>
          <a:p>
            <a:pPr marL="342900" indent="-342900">
              <a:buFont typeface="Arial" panose="020B0604020202020204" pitchFamily="34" charset="0"/>
              <a:buChar char="•"/>
            </a:pPr>
            <a:r>
              <a:rPr lang="en-US" dirty="0"/>
              <a:t>A policy needed to raise awareness and provide guidance</a:t>
            </a:r>
          </a:p>
          <a:p>
            <a:pPr marL="342900" indent="-342900">
              <a:buFont typeface="Arial" panose="020B0604020202020204" pitchFamily="34" charset="0"/>
              <a:buChar char="•"/>
            </a:pPr>
            <a:endParaRPr lang="en-US" dirty="0"/>
          </a:p>
        </p:txBody>
      </p:sp>
    </p:spTree>
    <p:extLst>
      <p:ext uri="{BB962C8B-B14F-4D97-AF65-F5344CB8AC3E}">
        <p14:creationId xmlns:p14="http://schemas.microsoft.com/office/powerpoint/2010/main" val="1043408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13BB1C8-1196-4310-A842-33412BC69092}"/>
              </a:ext>
            </a:extLst>
          </p:cNvPr>
          <p:cNvSpPr>
            <a:spLocks noGrp="1"/>
          </p:cNvSpPr>
          <p:nvPr>
            <p:ph type="body" sz="quarter" idx="10"/>
          </p:nvPr>
        </p:nvSpPr>
        <p:spPr>
          <a:xfrm>
            <a:off x="659404" y="1025305"/>
            <a:ext cx="10872196" cy="437846"/>
          </a:xfrm>
        </p:spPr>
        <p:txBody>
          <a:bodyPr/>
          <a:lstStyle/>
          <a:p>
            <a:pPr algn="ctr"/>
            <a:r>
              <a:rPr lang="en-US" dirty="0"/>
              <a:t>Risks in the transient environment</a:t>
            </a:r>
            <a:endParaRPr lang="en-GB" dirty="0"/>
          </a:p>
        </p:txBody>
      </p:sp>
      <p:sp>
        <p:nvSpPr>
          <p:cNvPr id="3" name="Text Placeholder 2">
            <a:extLst>
              <a:ext uri="{FF2B5EF4-FFF2-40B4-BE49-F238E27FC236}">
                <a16:creationId xmlns:a16="http://schemas.microsoft.com/office/drawing/2014/main" id="{26AD5220-5E08-4324-B316-3D0CE5A0D20F}"/>
              </a:ext>
            </a:extLst>
          </p:cNvPr>
          <p:cNvSpPr>
            <a:spLocks noGrp="1"/>
          </p:cNvSpPr>
          <p:nvPr>
            <p:ph type="body" sz="quarter" idx="11"/>
          </p:nvPr>
        </p:nvSpPr>
        <p:spPr>
          <a:xfrm>
            <a:off x="659404" y="1731645"/>
            <a:ext cx="10872196" cy="4240530"/>
          </a:xfrm>
        </p:spPr>
        <p:txBody>
          <a:bodyPr/>
          <a:lstStyle/>
          <a:p>
            <a:pPr marL="342900" indent="-342900">
              <a:buFont typeface="Arial" panose="020B0604020202020204" pitchFamily="34" charset="0"/>
              <a:buChar char="•"/>
            </a:pPr>
            <a:r>
              <a:rPr lang="en-US" dirty="0"/>
              <a:t>Train booths are not private bubbles!</a:t>
            </a:r>
          </a:p>
          <a:p>
            <a:pPr marL="342900" indent="-342900">
              <a:buFont typeface="Arial" panose="020B0604020202020204" pitchFamily="34" charset="0"/>
              <a:buChar char="•"/>
            </a:pPr>
            <a:r>
              <a:rPr lang="en-US" dirty="0"/>
              <a:t>Nor are café tables!</a:t>
            </a:r>
          </a:p>
          <a:p>
            <a:pPr marL="342900" indent="-342900">
              <a:buFont typeface="Arial" panose="020B0604020202020204" pitchFamily="34" charset="0"/>
              <a:buChar char="•"/>
            </a:pPr>
            <a:r>
              <a:rPr lang="en-US" dirty="0"/>
              <a:t>Staff need guidance and you need a policy to include:-</a:t>
            </a:r>
          </a:p>
          <a:p>
            <a:pPr marL="1028700" lvl="1" indent="-342900"/>
            <a:r>
              <a:rPr lang="en-US" dirty="0"/>
              <a:t>How to hold a conversation in a public place-</a:t>
            </a:r>
          </a:p>
          <a:p>
            <a:pPr marL="1485900" lvl="2" indent="-342900"/>
            <a:r>
              <a:rPr lang="en-US" dirty="0"/>
              <a:t> what to say and how to say it</a:t>
            </a:r>
          </a:p>
          <a:p>
            <a:pPr marL="1028700" lvl="1" indent="-342900"/>
            <a:r>
              <a:rPr lang="en-US" dirty="0"/>
              <a:t>How to use the laptop in a public place</a:t>
            </a:r>
          </a:p>
          <a:p>
            <a:pPr marL="1028700" lvl="1" indent="-342900"/>
            <a:r>
              <a:rPr lang="en-US" dirty="0"/>
              <a:t>Use of privacy screens/ headphones?</a:t>
            </a:r>
          </a:p>
          <a:p>
            <a:pPr marL="1028700" lvl="1" indent="-342900"/>
            <a:r>
              <a:rPr lang="en-US" dirty="0"/>
              <a:t>Whether to use public wi-fi  or hotspot</a:t>
            </a:r>
          </a:p>
          <a:p>
            <a:pPr marL="1028700" lvl="1" indent="-342900"/>
            <a:r>
              <a:rPr lang="en-US" dirty="0"/>
              <a:t>How to manage physical files (if any).</a:t>
            </a:r>
          </a:p>
          <a:p>
            <a:pPr marL="1028700" lvl="1" indent="-342900"/>
            <a:endParaRPr lang="en-GB" dirty="0"/>
          </a:p>
        </p:txBody>
      </p:sp>
    </p:spTree>
    <p:extLst>
      <p:ext uri="{BB962C8B-B14F-4D97-AF65-F5344CB8AC3E}">
        <p14:creationId xmlns:p14="http://schemas.microsoft.com/office/powerpoint/2010/main" val="7160243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EFABBDF-B79B-F52C-B9DB-BFB8841123A5}"/>
              </a:ext>
            </a:extLst>
          </p:cNvPr>
          <p:cNvSpPr>
            <a:spLocks noGrp="1"/>
          </p:cNvSpPr>
          <p:nvPr>
            <p:ph type="body" sz="quarter" idx="10"/>
          </p:nvPr>
        </p:nvSpPr>
        <p:spPr>
          <a:xfrm>
            <a:off x="-133076" y="420623"/>
            <a:ext cx="10872196" cy="453137"/>
          </a:xfrm>
        </p:spPr>
        <p:txBody>
          <a:bodyPr/>
          <a:lstStyle/>
          <a:p>
            <a:pPr algn="ctr"/>
            <a:r>
              <a:rPr lang="en-US" dirty="0"/>
              <a:t>How to manage the risks</a:t>
            </a:r>
            <a:endParaRPr lang="en-GB" dirty="0"/>
          </a:p>
        </p:txBody>
      </p:sp>
      <p:sp>
        <p:nvSpPr>
          <p:cNvPr id="3" name="Text Placeholder 2">
            <a:extLst>
              <a:ext uri="{FF2B5EF4-FFF2-40B4-BE49-F238E27FC236}">
                <a16:creationId xmlns:a16="http://schemas.microsoft.com/office/drawing/2014/main" id="{C70FB9AC-5BD1-8BE9-6E8B-F21D5198EAFD}"/>
              </a:ext>
            </a:extLst>
          </p:cNvPr>
          <p:cNvSpPr>
            <a:spLocks noGrp="1"/>
          </p:cNvSpPr>
          <p:nvPr>
            <p:ph type="body" sz="quarter" idx="11"/>
          </p:nvPr>
        </p:nvSpPr>
        <p:spPr>
          <a:xfrm>
            <a:off x="548640" y="1168400"/>
            <a:ext cx="10982960" cy="4720337"/>
          </a:xfrm>
        </p:spPr>
        <p:txBody>
          <a:bodyPr/>
          <a:lstStyle/>
          <a:p>
            <a:pPr marL="342900" indent="-342900">
              <a:buFont typeface="Arial" panose="020B0604020202020204" pitchFamily="34" charset="0"/>
              <a:buChar char="•"/>
            </a:pPr>
            <a:r>
              <a:rPr lang="en-US" dirty="0"/>
              <a:t>Assessment of home working environment to include H&amp;S and confidentiality </a:t>
            </a:r>
          </a:p>
          <a:p>
            <a:pPr marL="342900" indent="-342900">
              <a:buFont typeface="Arial" panose="020B0604020202020204" pitchFamily="34" charset="0"/>
              <a:buChar char="•"/>
            </a:pPr>
            <a:r>
              <a:rPr lang="en-US" dirty="0"/>
              <a:t>Policy to cover</a:t>
            </a:r>
          </a:p>
          <a:p>
            <a:pPr marL="1028700" lvl="1" indent="-342900"/>
            <a:r>
              <a:rPr lang="en-US" dirty="0"/>
              <a:t>Home working issues</a:t>
            </a:r>
          </a:p>
          <a:p>
            <a:pPr marL="1028700" lvl="1" indent="-342900"/>
            <a:r>
              <a:rPr lang="en-US" dirty="0"/>
              <a:t>Working away from the office issues</a:t>
            </a:r>
          </a:p>
          <a:p>
            <a:pPr marL="1028700" lvl="1" indent="-342900"/>
            <a:r>
              <a:rPr lang="en-US" dirty="0"/>
              <a:t>Confidentiality issues generally</a:t>
            </a:r>
          </a:p>
          <a:p>
            <a:pPr marL="342900" indent="-342900">
              <a:buFont typeface="Arial" panose="020B0604020202020204" pitchFamily="34" charset="0"/>
              <a:buChar char="•"/>
            </a:pPr>
            <a:r>
              <a:rPr lang="en-US" i="1" dirty="0"/>
              <a:t>Raises awareness and reduces risk</a:t>
            </a:r>
          </a:p>
          <a:p>
            <a:pPr marL="342900" indent="-342900">
              <a:buFont typeface="Arial" panose="020B0604020202020204" pitchFamily="34" charset="0"/>
              <a:buChar char="•"/>
            </a:pPr>
            <a:r>
              <a:rPr lang="en-US" dirty="0"/>
              <a:t>Provision of kit where needed</a:t>
            </a:r>
          </a:p>
          <a:p>
            <a:pPr marL="1028700" lvl="1" indent="-342900"/>
            <a:r>
              <a:rPr lang="en-US" dirty="0"/>
              <a:t>Headset, privacy screen, lockable box, locker as required</a:t>
            </a:r>
          </a:p>
          <a:p>
            <a:pPr marL="342900" indent="-342900">
              <a:buFont typeface="Arial" panose="020B0604020202020204" pitchFamily="34" charset="0"/>
              <a:buChar char="•"/>
            </a:pPr>
            <a:r>
              <a:rPr lang="en-US" i="1" dirty="0"/>
              <a:t>Also assists in supporting wellbeing</a:t>
            </a:r>
            <a:r>
              <a:rPr lang="en-US" dirty="0"/>
              <a:t>.</a:t>
            </a:r>
          </a:p>
          <a:p>
            <a:pPr marL="342900" indent="-342900">
              <a:buFont typeface="Arial" panose="020B0604020202020204" pitchFamily="34" charset="0"/>
              <a:buChar char="•"/>
            </a:pPr>
            <a:r>
              <a:rPr lang="en-US" dirty="0"/>
              <a:t>Prepare for increase in requests for remote/flexible working </a:t>
            </a:r>
          </a:p>
          <a:p>
            <a:pPr marL="1028700" lvl="1" indent="-342900"/>
            <a:r>
              <a:rPr lang="en-US" dirty="0"/>
              <a:t>Consider your processes- are they fit for purpose?</a:t>
            </a:r>
          </a:p>
          <a:p>
            <a:pPr marL="1028700" lvl="1" indent="-342900"/>
            <a:r>
              <a:rPr lang="en-US" dirty="0"/>
              <a:t>Consider the business needs- and what demands you can support in advance</a:t>
            </a:r>
          </a:p>
          <a:p>
            <a:pPr marL="342900" indent="-342900"/>
            <a:endParaRPr lang="en-US" dirty="0"/>
          </a:p>
          <a:p>
            <a:endParaRPr lang="en-GB" dirty="0"/>
          </a:p>
        </p:txBody>
      </p:sp>
    </p:spTree>
    <p:extLst>
      <p:ext uri="{BB962C8B-B14F-4D97-AF65-F5344CB8AC3E}">
        <p14:creationId xmlns:p14="http://schemas.microsoft.com/office/powerpoint/2010/main" val="36120925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7840AF-E780-B07C-BF2E-1639603FEE1D}"/>
              </a:ext>
            </a:extLst>
          </p:cNvPr>
          <p:cNvSpPr>
            <a:spLocks noGrp="1"/>
          </p:cNvSpPr>
          <p:nvPr>
            <p:ph type="title"/>
          </p:nvPr>
        </p:nvSpPr>
        <p:spPr>
          <a:xfrm>
            <a:off x="3556000" y="853440"/>
            <a:ext cx="7680960" cy="4353042"/>
          </a:xfrm>
        </p:spPr>
        <p:txBody>
          <a:bodyPr lIns="91440" tIns="45720" rIns="91440" bIns="45720" anchor="b"/>
          <a:lstStyle/>
          <a:p>
            <a:pPr>
              <a:spcBef>
                <a:spcPts val="1000"/>
              </a:spcBef>
            </a:pPr>
            <a:r>
              <a:rPr lang="en-US" sz="6600" dirty="0"/>
              <a:t>Any Questions? </a:t>
            </a:r>
            <a:br>
              <a:rPr lang="en-US" sz="6600" dirty="0"/>
            </a:br>
            <a:br>
              <a:rPr lang="en-US" sz="6600" dirty="0"/>
            </a:br>
            <a:r>
              <a:rPr lang="en-US" sz="6600" dirty="0"/>
              <a:t>Risks relating to remote and flexible working</a:t>
            </a:r>
            <a:endParaRPr lang="en-US" sz="6600" dirty="0">
              <a:solidFill>
                <a:schemeClr val="bg1"/>
              </a:solidFill>
            </a:endParaRPr>
          </a:p>
        </p:txBody>
      </p:sp>
      <p:sp>
        <p:nvSpPr>
          <p:cNvPr id="3" name="Text Placeholder 2">
            <a:extLst>
              <a:ext uri="{FF2B5EF4-FFF2-40B4-BE49-F238E27FC236}">
                <a16:creationId xmlns:a16="http://schemas.microsoft.com/office/drawing/2014/main" id="{111D866F-AC36-B616-9606-8E4273A98877}"/>
              </a:ext>
            </a:extLst>
          </p:cNvPr>
          <p:cNvSpPr>
            <a:spLocks noGrp="1"/>
          </p:cNvSpPr>
          <p:nvPr>
            <p:ph type="body" sz="quarter" idx="10"/>
          </p:nvPr>
        </p:nvSpPr>
        <p:spPr>
          <a:xfrm>
            <a:off x="294640" y="1534160"/>
            <a:ext cx="2827018" cy="3139440"/>
          </a:xfrm>
        </p:spPr>
        <p:txBody>
          <a:bodyPr/>
          <a:lstStyle/>
          <a:p>
            <a:pPr algn="just"/>
            <a:r>
              <a:rPr lang="en-US" sz="1400" b="1" dirty="0">
                <a:latin typeface="Calibri" panose="020F0502020204030204" pitchFamily="34" charset="0"/>
                <a:ea typeface="+mj-lt"/>
                <a:cs typeface="Calibri" panose="020F0502020204030204" pitchFamily="34" charset="0"/>
              </a:rPr>
              <a:t>Disclaimer</a:t>
            </a:r>
            <a:br>
              <a:rPr lang="en-US" sz="1400" dirty="0">
                <a:latin typeface="Calibri" panose="020F0502020204030204" pitchFamily="34" charset="0"/>
                <a:ea typeface="+mj-lt"/>
                <a:cs typeface="Calibri" panose="020F0502020204030204" pitchFamily="34" charset="0"/>
              </a:rPr>
            </a:br>
            <a:r>
              <a:rPr lang="en-US" sz="1400" b="1" dirty="0">
                <a:solidFill>
                  <a:schemeClr val="tx1"/>
                </a:solidFill>
                <a:latin typeface="Calibri" panose="020F0502020204030204" pitchFamily="34" charset="0"/>
                <a:ea typeface="+mj-lt"/>
                <a:cs typeface="Calibri" panose="020F0502020204030204" pitchFamily="34" charset="0"/>
              </a:rPr>
              <a:t>.</a:t>
            </a:r>
            <a:br>
              <a:rPr lang="en-US" sz="1400" dirty="0">
                <a:latin typeface="Calibri" panose="020F0502020204030204" pitchFamily="34" charset="0"/>
                <a:ea typeface="+mj-lt"/>
                <a:cs typeface="Calibri" panose="020F0502020204030204" pitchFamily="34" charset="0"/>
              </a:rPr>
            </a:br>
            <a:r>
              <a:rPr lang="en-US" sz="1400" b="1" dirty="0">
                <a:latin typeface="Calibri" panose="020F0502020204030204" pitchFamily="34" charset="0"/>
                <a:cs typeface="Calibri" panose="020F0502020204030204" pitchFamily="34" charset="0"/>
              </a:rPr>
              <a:t>Please note that the information contained in this presentation is provided for general informational purposes only. It does not constitute any form of legal or other professional advice, and you should not use it as a substitute for advice tailored to your specific circumstances. </a:t>
            </a:r>
            <a:endParaRPr lang="en-US" sz="1400" dirty="0">
              <a:latin typeface="Calibri" panose="020F0502020204030204" pitchFamily="34" charset="0"/>
              <a:ea typeface="+mj-lt"/>
              <a:cs typeface="Calibri" panose="020F0502020204030204" pitchFamily="34" charset="0"/>
            </a:endParaRPr>
          </a:p>
          <a:p>
            <a:pPr algn="just"/>
            <a:r>
              <a:rPr lang="en-US" sz="1400" b="1" dirty="0">
                <a:latin typeface="Calibri" panose="020F0502020204030204" pitchFamily="34" charset="0"/>
                <a:cs typeface="Calibri" panose="020F0502020204030204" pitchFamily="34" charset="0"/>
              </a:rPr>
              <a:t>We disclaim all and any liability for any actions you take (or omit to take) in reliance upon the contents of this presentation. </a:t>
            </a:r>
            <a:endParaRPr lang="en-US" sz="1400" dirty="0">
              <a:latin typeface="Calibri" panose="020F0502020204030204" pitchFamily="34" charset="0"/>
              <a:ea typeface="+mj-lt"/>
              <a:cs typeface="Calibri" panose="020F0502020204030204" pitchFamily="34" charset="0"/>
            </a:endParaRPr>
          </a:p>
          <a:p>
            <a:pPr algn="just"/>
            <a:r>
              <a:rPr lang="en-US" sz="1400" b="1" dirty="0">
                <a:latin typeface="Calibri" panose="020F0502020204030204" pitchFamily="34" charset="0"/>
                <a:ea typeface="+mj-lt"/>
                <a:cs typeface="Calibri" panose="020F0502020204030204" pitchFamily="34" charset="0"/>
              </a:rPr>
              <a:t>Our contact details are below should you wish us to contact us for professional advice.</a:t>
            </a:r>
          </a:p>
          <a:p>
            <a:pPr algn="just"/>
            <a:r>
              <a:rPr lang="en-US" sz="1600" b="1" dirty="0">
                <a:latin typeface="Calibri" panose="020F0502020204030204" pitchFamily="34" charset="0"/>
                <a:ea typeface="+mj-lt"/>
                <a:cs typeface="Calibri" panose="020F0502020204030204" pitchFamily="34" charset="0"/>
              </a:rPr>
              <a:t>Risk@kareneckstein.co.uk-07973627039</a:t>
            </a:r>
            <a:endParaRPr lang="en-GB" sz="1600" dirty="0">
              <a:latin typeface="Calibri" panose="020F0502020204030204" pitchFamily="34" charset="0"/>
              <a:cs typeface="Calibri" panose="020F0502020204030204" pitchFamily="34" charset="0"/>
            </a:endParaRPr>
          </a:p>
        </p:txBody>
      </p:sp>
      <p:sp>
        <p:nvSpPr>
          <p:cNvPr id="4" name="Text Placeholder 3">
            <a:extLst>
              <a:ext uri="{FF2B5EF4-FFF2-40B4-BE49-F238E27FC236}">
                <a16:creationId xmlns:a16="http://schemas.microsoft.com/office/drawing/2014/main" id="{35E83E26-972B-28AF-B079-EA26C8DEFE1E}"/>
              </a:ext>
            </a:extLst>
          </p:cNvPr>
          <p:cNvSpPr>
            <a:spLocks noGrp="1"/>
          </p:cNvSpPr>
          <p:nvPr>
            <p:ph type="body" sz="quarter" idx="11"/>
          </p:nvPr>
        </p:nvSpPr>
        <p:spPr/>
        <p:txBody>
          <a:bodyPr/>
          <a:lstStyle/>
          <a:p>
            <a:r>
              <a:rPr lang="en-US" dirty="0"/>
              <a:t>Karen Eckstein</a:t>
            </a:r>
          </a:p>
          <a:p>
            <a:r>
              <a:rPr lang="en-US" dirty="0"/>
              <a:t>LLB, CTA, Cert IRM</a:t>
            </a:r>
            <a:endParaRPr lang="en-GB" dirty="0"/>
          </a:p>
        </p:txBody>
      </p:sp>
    </p:spTree>
    <p:extLst>
      <p:ext uri="{BB962C8B-B14F-4D97-AF65-F5344CB8AC3E}">
        <p14:creationId xmlns:p14="http://schemas.microsoft.com/office/powerpoint/2010/main" val="1238653342"/>
      </p:ext>
    </p:extLst>
  </p:cSld>
  <p:clrMapOvr>
    <a:masterClrMapping/>
  </p:clrMapOvr>
</p:sld>
</file>

<file path=ppt/theme/theme1.xml><?xml version="1.0" encoding="utf-8"?>
<a:theme xmlns:a="http://schemas.openxmlformats.org/drawingml/2006/main" name="Titles">
  <a:themeElements>
    <a:clrScheme name="Karen Eckstein 1">
      <a:dk1>
        <a:srgbClr val="205770"/>
      </a:dk1>
      <a:lt1>
        <a:srgbClr val="FFFFFF"/>
      </a:lt1>
      <a:dk2>
        <a:srgbClr val="0A6E78"/>
      </a:dk2>
      <a:lt2>
        <a:srgbClr val="FFFFFF"/>
      </a:lt2>
      <a:accent1>
        <a:srgbClr val="D68C45"/>
      </a:accent1>
      <a:accent2>
        <a:srgbClr val="ADD6CC"/>
      </a:accent2>
      <a:accent3>
        <a:srgbClr val="E8D6CC"/>
      </a:accent3>
      <a:accent4>
        <a:srgbClr val="D68C45"/>
      </a:accent4>
      <a:accent5>
        <a:srgbClr val="4BACC6"/>
      </a:accent5>
      <a:accent6>
        <a:srgbClr val="ECE7D8"/>
      </a:accent6>
      <a:hlink>
        <a:srgbClr val="D68B45"/>
      </a:hlink>
      <a:folHlink>
        <a:srgbClr val="096D78"/>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ontent slides">
  <a:themeElements>
    <a:clrScheme name="Karen Eckstein 1">
      <a:dk1>
        <a:srgbClr val="205770"/>
      </a:dk1>
      <a:lt1>
        <a:srgbClr val="FFFFFF"/>
      </a:lt1>
      <a:dk2>
        <a:srgbClr val="0A6E78"/>
      </a:dk2>
      <a:lt2>
        <a:srgbClr val="FFFFFF"/>
      </a:lt2>
      <a:accent1>
        <a:srgbClr val="D68C45"/>
      </a:accent1>
      <a:accent2>
        <a:srgbClr val="ADD6CC"/>
      </a:accent2>
      <a:accent3>
        <a:srgbClr val="E8D6CC"/>
      </a:accent3>
      <a:accent4>
        <a:srgbClr val="D68C45"/>
      </a:accent4>
      <a:accent5>
        <a:srgbClr val="4BACC6"/>
      </a:accent5>
      <a:accent6>
        <a:srgbClr val="ECE7D8"/>
      </a:accent6>
      <a:hlink>
        <a:srgbClr val="D68B45"/>
      </a:hlink>
      <a:folHlink>
        <a:srgbClr val="096D78"/>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End slide">
  <a:themeElements>
    <a:clrScheme name="Karen Eckstein 1">
      <a:dk1>
        <a:srgbClr val="205770"/>
      </a:dk1>
      <a:lt1>
        <a:srgbClr val="FFFFFF"/>
      </a:lt1>
      <a:dk2>
        <a:srgbClr val="0A6E78"/>
      </a:dk2>
      <a:lt2>
        <a:srgbClr val="FFFFFF"/>
      </a:lt2>
      <a:accent1>
        <a:srgbClr val="D68C45"/>
      </a:accent1>
      <a:accent2>
        <a:srgbClr val="ADD6CC"/>
      </a:accent2>
      <a:accent3>
        <a:srgbClr val="E8D6CC"/>
      </a:accent3>
      <a:accent4>
        <a:srgbClr val="D68C45"/>
      </a:accent4>
      <a:accent5>
        <a:srgbClr val="4BACC6"/>
      </a:accent5>
      <a:accent6>
        <a:srgbClr val="ECE7D8"/>
      </a:accent6>
      <a:hlink>
        <a:srgbClr val="D68B45"/>
      </a:hlink>
      <a:folHlink>
        <a:srgbClr val="096D78"/>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4C423CC74FF05478CBED6F1CF167302" ma:contentTypeVersion="2" ma:contentTypeDescription="Create a new document." ma:contentTypeScope="" ma:versionID="68481a3425641ea57df57f34d904498d">
  <xsd:schema xmlns:xsd="http://www.w3.org/2001/XMLSchema" xmlns:xs="http://www.w3.org/2001/XMLSchema" xmlns:p="http://schemas.microsoft.com/office/2006/metadata/properties" xmlns:ns2="3f0d60c3-ee2e-4b52-9658-95fded064de0" targetNamespace="http://schemas.microsoft.com/office/2006/metadata/properties" ma:root="true" ma:fieldsID="4c25d2fc3f6fff10f390554593f43629" ns2:_="">
    <xsd:import namespace="3f0d60c3-ee2e-4b52-9658-95fded064de0"/>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f0d60c3-ee2e-4b52-9658-95fded064de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06ECC82-28F4-4885-B0EB-DB439D48259E}">
  <ds:schemaRefs>
    <ds:schemaRef ds:uri="3f0d60c3-ee2e-4b52-9658-95fded064de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59527E2A-4D90-42E4-9C1A-D78A56305BC1}">
  <ds:schemaRefs>
    <ds:schemaRef ds:uri="http://schemas.microsoft.com/office/infopath/2007/PartnerControls"/>
    <ds:schemaRef ds:uri="http://purl.org/dc/elements/1.1/"/>
    <ds:schemaRef ds:uri="http://www.w3.org/XML/1998/namespace"/>
    <ds:schemaRef ds:uri="http://schemas.microsoft.com/office/2006/documentManagement/types"/>
    <ds:schemaRef ds:uri="http://purl.org/dc/dcmitype/"/>
    <ds:schemaRef ds:uri="http://schemas.openxmlformats.org/package/2006/metadata/core-properties"/>
    <ds:schemaRef ds:uri="3f0d60c3-ee2e-4b52-9658-95fded064de0"/>
    <ds:schemaRef ds:uri="http://schemas.microsoft.com/office/2006/metadata/properties"/>
    <ds:schemaRef ds:uri="http://purl.org/dc/terms/"/>
  </ds:schemaRefs>
</ds:datastoreItem>
</file>

<file path=customXml/itemProps3.xml><?xml version="1.0" encoding="utf-8"?>
<ds:datastoreItem xmlns:ds="http://schemas.openxmlformats.org/officeDocument/2006/customXml" ds:itemID="{BA2F6D5D-FF96-4FC0-AA06-B4D9FD59866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55</TotalTime>
  <Words>674</Words>
  <Application>Microsoft Macintosh PowerPoint</Application>
  <PresentationFormat>Widescreen</PresentationFormat>
  <Paragraphs>80</Paragraphs>
  <Slides>8</Slides>
  <Notes>0</Notes>
  <HiddenSlides>0</HiddenSlides>
  <MMClips>0</MMClips>
  <ScaleCrop>false</ScaleCrop>
  <HeadingPairs>
    <vt:vector size="6" baseType="variant">
      <vt:variant>
        <vt:lpstr>Fonts Used</vt:lpstr>
      </vt:variant>
      <vt:variant>
        <vt:i4>3</vt:i4>
      </vt:variant>
      <vt:variant>
        <vt:lpstr>Theme</vt:lpstr>
      </vt:variant>
      <vt:variant>
        <vt:i4>3</vt:i4>
      </vt:variant>
      <vt:variant>
        <vt:lpstr>Slide Titles</vt:lpstr>
      </vt:variant>
      <vt:variant>
        <vt:i4>8</vt:i4>
      </vt:variant>
    </vt:vector>
  </HeadingPairs>
  <TitlesOfParts>
    <vt:vector size="14" baseType="lpstr">
      <vt:lpstr>Arial</vt:lpstr>
      <vt:lpstr>Calibri</vt:lpstr>
      <vt:lpstr>Century Gothic</vt:lpstr>
      <vt:lpstr>Titles</vt:lpstr>
      <vt:lpstr>Content slides</vt:lpstr>
      <vt:lpstr>End slide</vt:lpstr>
      <vt:lpstr>Risks relating to remote and flexible working</vt:lpstr>
      <vt:lpstr>PowerPoint Presentation</vt:lpstr>
      <vt:lpstr>PowerPoint Presentation</vt:lpstr>
      <vt:lpstr>PowerPoint Presentation</vt:lpstr>
      <vt:lpstr>PowerPoint Presentation</vt:lpstr>
      <vt:lpstr>PowerPoint Presentation</vt:lpstr>
      <vt:lpstr>PowerPoint Presentation</vt:lpstr>
      <vt:lpstr>Any Questions?   Risks relating to remote and flexible working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Simon Garlick</cp:lastModifiedBy>
  <cp:revision>30</cp:revision>
  <cp:lastPrinted>2023-08-29T18:45:57Z</cp:lastPrinted>
  <dcterms:created xsi:type="dcterms:W3CDTF">2021-06-22T19:25:58Z</dcterms:created>
  <dcterms:modified xsi:type="dcterms:W3CDTF">2023-09-12T12:28:13Z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0x01010004C423CC74FF05478CBED6F1CF167302</vt:lpwstr>
  </property>
</Properties>
</file>