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2" r:id="rId2"/>
    <p:sldMasterId id="2147483654" r:id="rId3"/>
  </p:sldMasterIdLst>
  <p:sldIdLst>
    <p:sldId id="256" r:id="rId4"/>
    <p:sldId id="257" r:id="rId5"/>
    <p:sldId id="259" r:id="rId6"/>
    <p:sldId id="260" r:id="rId7"/>
    <p:sldId id="264" r:id="rId8"/>
    <p:sldId id="261" r:id="rId9"/>
    <p:sldId id="262" r:id="rId10"/>
    <p:sldId id="263" r:id="rId11"/>
    <p:sldId id="25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snapToObjects="1">
      <p:cViewPr varScale="1">
        <p:scale>
          <a:sx n="86" d="100"/>
          <a:sy n="86" d="100"/>
        </p:scale>
        <p:origin x="917" y="2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Eckstein" userId="2d51bc18-35e7-4a8a-ad9b-f4dcdea568a8" providerId="ADAL" clId="{BF9E71B3-E1A0-4616-86FB-084E9A6C8FC3}"/>
    <pc:docChg chg="custSel modSld">
      <pc:chgData name="Karen Eckstein" userId="2d51bc18-35e7-4a8a-ad9b-f4dcdea568a8" providerId="ADAL" clId="{BF9E71B3-E1A0-4616-86FB-084E9A6C8FC3}" dt="2022-11-07T12:03:10.944" v="15" actId="20577"/>
      <pc:docMkLst>
        <pc:docMk/>
      </pc:docMkLst>
      <pc:sldChg chg="modSp mod">
        <pc:chgData name="Karen Eckstein" userId="2d51bc18-35e7-4a8a-ad9b-f4dcdea568a8" providerId="ADAL" clId="{BF9E71B3-E1A0-4616-86FB-084E9A6C8FC3}" dt="2022-11-07T12:03:10.944" v="15" actId="20577"/>
        <pc:sldMkLst>
          <pc:docMk/>
          <pc:sldMk cId="1723103872" sldId="256"/>
        </pc:sldMkLst>
        <pc:spChg chg="mod">
          <ac:chgData name="Karen Eckstein" userId="2d51bc18-35e7-4a8a-ad9b-f4dcdea568a8" providerId="ADAL" clId="{BF9E71B3-E1A0-4616-86FB-084E9A6C8FC3}" dt="2022-11-07T12:03:10.944" v="15" actId="20577"/>
          <ac:spMkLst>
            <pc:docMk/>
            <pc:sldMk cId="1723103872" sldId="256"/>
            <ac:spMk id="4" creationId="{F5DF44E2-2A3F-5D45-9CF4-527F217631CD}"/>
          </ac:spMkLst>
        </pc:spChg>
        <pc:spChg chg="mod">
          <ac:chgData name="Karen Eckstein" userId="2d51bc18-35e7-4a8a-ad9b-f4dcdea568a8" providerId="ADAL" clId="{BF9E71B3-E1A0-4616-86FB-084E9A6C8FC3}" dt="2022-11-06T15:11:31.374" v="4" actId="20577"/>
          <ac:spMkLst>
            <pc:docMk/>
            <pc:sldMk cId="1723103872" sldId="256"/>
            <ac:spMk id="5" creationId="{5E4EE5FA-AE19-2649-BECC-D8A5F1B1F3CF}"/>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4" y="-2166292"/>
            <a:ext cx="11298584" cy="1129858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dirty="0"/>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dirty="0" err="1">
                <a:solidFill>
                  <a:schemeClr val="bg1"/>
                </a:solidFill>
              </a:rPr>
              <a:t>kareneckstein.co.uk</a:t>
            </a:r>
            <a:endParaRPr lang="en-US" sz="1067" dirty="0">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dirty="0"/>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accent2"/>
                </a:solidFill>
              </a:defRPr>
            </a:lvl1pPr>
          </a:lstStyle>
          <a:p>
            <a:pPr lvl="0"/>
            <a:r>
              <a:rPr lang="en-US" dirty="0"/>
              <a:t>Karen Eckstein </a:t>
            </a:r>
            <a:br>
              <a:rPr lang="en-US" dirty="0"/>
            </a:br>
            <a:r>
              <a:rPr lang="en-US" dirty="0"/>
              <a:t>LLB, CTA, Cert IRM</a:t>
            </a:r>
          </a:p>
        </p:txBody>
      </p:sp>
    </p:spTree>
    <p:extLst>
      <p:ext uri="{BB962C8B-B14F-4D97-AF65-F5344CB8AC3E}">
        <p14:creationId xmlns:p14="http://schemas.microsoft.com/office/powerpoint/2010/main" val="232184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dirty="0" err="1">
                <a:solidFill>
                  <a:schemeClr val="bg1"/>
                </a:solidFill>
              </a:rPr>
              <a:t>kareneckstein.co.uk</a:t>
            </a:r>
            <a:endParaRPr lang="en-US" sz="1067" dirty="0">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dirty="0"/>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dirty="0"/>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dirty="0"/>
              <a:t>Karen Eckstein </a:t>
            </a:r>
            <a:br>
              <a:rPr lang="en-US" dirty="0"/>
            </a:br>
            <a:r>
              <a:rPr lang="en-US" dirty="0"/>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dirty="0" err="1">
                <a:solidFill>
                  <a:schemeClr val="bg1"/>
                </a:solidFill>
              </a:rPr>
              <a:t>kareneckstein.co.uk</a:t>
            </a:r>
            <a:endParaRPr lang="en-US" sz="1067" dirty="0">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dirty="0"/>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dirty="0"/>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dirty="0"/>
              <a:t>Karen Eckstein </a:t>
            </a:r>
            <a:br>
              <a:rPr lang="en-US" dirty="0"/>
            </a:br>
            <a:r>
              <a:rPr lang="en-US" dirty="0"/>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dirty="0"/>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dirty="0" err="1">
                <a:solidFill>
                  <a:schemeClr val="tx1"/>
                </a:solidFill>
              </a:rPr>
              <a:t>kareneckstein.co.uk</a:t>
            </a:r>
            <a:endParaRPr lang="en-US" sz="1067" dirty="0">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dirty="0" err="1">
                <a:solidFill>
                  <a:schemeClr val="bg1"/>
                </a:solidFill>
              </a:rPr>
              <a:t>kareneckstein.co.uk</a:t>
            </a:r>
            <a:endParaRPr lang="en-US" sz="1067" dirty="0">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dirty="0"/>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dirty="0">
                <a:solidFill>
                  <a:schemeClr val="accent2"/>
                </a:solidFill>
                <a:latin typeface="+mj-lt"/>
                <a:cs typeface="Arial" panose="020B0604020202020204" pitchFamily="34" charset="0"/>
              </a:rPr>
              <a:t>Karen Eckstein</a:t>
            </a:r>
          </a:p>
          <a:p>
            <a:r>
              <a:rPr lang="en-GB" dirty="0">
                <a:solidFill>
                  <a:schemeClr val="bg1"/>
                </a:solidFill>
                <a:latin typeface="+mj-lt"/>
                <a:cs typeface="Arial" panose="020B0604020202020204" pitchFamily="34" charset="0"/>
              </a:rPr>
              <a:t>07973 627039</a:t>
            </a:r>
          </a:p>
          <a:p>
            <a:r>
              <a:rPr lang="en-GB" dirty="0" err="1">
                <a:solidFill>
                  <a:schemeClr val="bg1"/>
                </a:solidFill>
                <a:latin typeface="+mj-lt"/>
                <a:cs typeface="Arial" panose="020B0604020202020204" pitchFamily="34" charset="0"/>
              </a:rPr>
              <a:t>kareneckstein.co.uk</a:t>
            </a:r>
            <a:endParaRPr lang="en-GB" dirty="0">
              <a:solidFill>
                <a:schemeClr val="bg1"/>
              </a:solidFill>
              <a:latin typeface="+mj-lt"/>
              <a:cs typeface="Arial" panose="020B0604020202020204" pitchFamily="34" charset="0"/>
            </a:endParaRPr>
          </a:p>
          <a:p>
            <a:r>
              <a:rPr lang="en-GB" dirty="0" err="1">
                <a:solidFill>
                  <a:schemeClr val="bg1"/>
                </a:solidFill>
                <a:latin typeface="+mj-lt"/>
                <a:cs typeface="Arial" panose="020B0604020202020204" pitchFamily="34" charset="0"/>
              </a:rPr>
              <a:t>karen@kareneckstein.co.uk</a:t>
            </a:r>
            <a:endParaRPr lang="en-GB"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a:lstStyle/>
          <a:p>
            <a:r>
              <a:rPr lang="en-US" dirty="0"/>
              <a:t>Liability Caps- a discussion for the </a:t>
            </a:r>
            <a:r>
              <a:rPr lang="en-US" dirty="0" err="1"/>
              <a:t>RiskBites</a:t>
            </a:r>
            <a:r>
              <a:rPr lang="en-US"/>
              <a:t> ™ Club </a:t>
            </a:r>
            <a:endParaRPr lang="en-US" dirty="0"/>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a:lstStyle/>
          <a:p>
            <a:r>
              <a:rPr lang="en-US" dirty="0"/>
              <a:t>14 </a:t>
            </a:r>
            <a:r>
              <a:rPr lang="en-US"/>
              <a:t>November 2022</a:t>
            </a:r>
            <a:endParaRPr lang="en-US" dirty="0"/>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23103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5F0E750-A202-7B4A-807E-CE93B7C077B0}"/>
              </a:ext>
            </a:extLst>
          </p:cNvPr>
          <p:cNvSpPr>
            <a:spLocks noGrp="1"/>
          </p:cNvSpPr>
          <p:nvPr>
            <p:ph type="body" sz="quarter" idx="10"/>
          </p:nvPr>
        </p:nvSpPr>
        <p:spPr/>
        <p:txBody>
          <a:bodyPr/>
          <a:lstStyle/>
          <a:p>
            <a:pPr algn="ctr"/>
            <a:r>
              <a:rPr lang="en-US" dirty="0"/>
              <a:t>Liability caps- what we will cover</a:t>
            </a:r>
          </a:p>
        </p:txBody>
      </p:sp>
      <p:sp>
        <p:nvSpPr>
          <p:cNvPr id="6" name="Text Placeholder 5">
            <a:extLst>
              <a:ext uri="{FF2B5EF4-FFF2-40B4-BE49-F238E27FC236}">
                <a16:creationId xmlns:a16="http://schemas.microsoft.com/office/drawing/2014/main" id="{634ACC39-CCB0-3542-AA5D-A7E1ABA9287D}"/>
              </a:ext>
            </a:extLst>
          </p:cNvPr>
          <p:cNvSpPr>
            <a:spLocks noGrp="1"/>
          </p:cNvSpPr>
          <p:nvPr>
            <p:ph type="body" sz="quarter" idx="11"/>
          </p:nvPr>
        </p:nvSpPr>
        <p:spPr/>
        <p:txBody>
          <a:bodyPr/>
          <a:lstStyle/>
          <a:p>
            <a:pPr marL="342900" indent="-342900">
              <a:buFont typeface="Arial" panose="020B0604020202020204" pitchFamily="34" charset="0"/>
              <a:buChar char="•"/>
            </a:pPr>
            <a:r>
              <a:rPr lang="en-US" dirty="0"/>
              <a:t>Common misconceptions and errors with liability caps</a:t>
            </a:r>
          </a:p>
          <a:p>
            <a:pPr marL="342900" indent="-342900">
              <a:buFont typeface="Arial" panose="020B0604020202020204" pitchFamily="34" charset="0"/>
              <a:buChar char="•"/>
            </a:pPr>
            <a:r>
              <a:rPr lang="en-US" dirty="0"/>
              <a:t>Getting the cap wrong</a:t>
            </a:r>
          </a:p>
          <a:p>
            <a:pPr marL="342900" indent="-342900">
              <a:buFont typeface="Arial" panose="020B0604020202020204" pitchFamily="34" charset="0"/>
              <a:buChar char="•"/>
            </a:pPr>
            <a:r>
              <a:rPr lang="en-US" dirty="0"/>
              <a:t>The impact of getting the cap wrong</a:t>
            </a:r>
          </a:p>
          <a:p>
            <a:pPr marL="342900" indent="-342900">
              <a:buFont typeface="Arial" panose="020B0604020202020204" pitchFamily="34" charset="0"/>
              <a:buChar char="•"/>
            </a:pPr>
            <a:r>
              <a:rPr lang="en-US" dirty="0"/>
              <a:t>Handy tips to help you get the cap right</a:t>
            </a:r>
          </a:p>
          <a:p>
            <a:pPr marL="342900" indent="-342900">
              <a:buFont typeface="Arial" panose="020B0604020202020204" pitchFamily="34" charset="0"/>
              <a:buChar char="•"/>
            </a:pPr>
            <a:r>
              <a:rPr lang="en-US" dirty="0"/>
              <a:t>Using the cap to get your relationship with the client off to a good start</a:t>
            </a:r>
          </a:p>
        </p:txBody>
      </p:sp>
    </p:spTree>
    <p:extLst>
      <p:ext uri="{BB962C8B-B14F-4D97-AF65-F5344CB8AC3E}">
        <p14:creationId xmlns:p14="http://schemas.microsoft.com/office/powerpoint/2010/main" val="2190026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9ED678-E75A-4B40-BAA9-A1E5FD2F166F}"/>
              </a:ext>
            </a:extLst>
          </p:cNvPr>
          <p:cNvSpPr>
            <a:spLocks noGrp="1"/>
          </p:cNvSpPr>
          <p:nvPr>
            <p:ph type="body" sz="quarter" idx="10"/>
          </p:nvPr>
        </p:nvSpPr>
        <p:spPr>
          <a:xfrm>
            <a:off x="659404" y="1105205"/>
            <a:ext cx="10872196" cy="552146"/>
          </a:xfrm>
        </p:spPr>
        <p:txBody>
          <a:bodyPr/>
          <a:lstStyle/>
          <a:p>
            <a:pPr algn="ctr"/>
            <a:r>
              <a:rPr lang="en-US" dirty="0"/>
              <a:t>Common Misconceptions and errors</a:t>
            </a:r>
            <a:endParaRPr lang="en-GB" dirty="0"/>
          </a:p>
        </p:txBody>
      </p:sp>
      <p:sp>
        <p:nvSpPr>
          <p:cNvPr id="3" name="Text Placeholder 2">
            <a:extLst>
              <a:ext uri="{FF2B5EF4-FFF2-40B4-BE49-F238E27FC236}">
                <a16:creationId xmlns:a16="http://schemas.microsoft.com/office/drawing/2014/main" id="{B07C500A-3BE4-43FF-89BF-BD75B9FFE70A}"/>
              </a:ext>
            </a:extLst>
          </p:cNvPr>
          <p:cNvSpPr>
            <a:spLocks noGrp="1"/>
          </p:cNvSpPr>
          <p:nvPr>
            <p:ph type="body" sz="quarter" idx="11"/>
          </p:nvPr>
        </p:nvSpPr>
        <p:spPr>
          <a:xfrm>
            <a:off x="659404" y="1743075"/>
            <a:ext cx="10872196" cy="4145662"/>
          </a:xfrm>
        </p:spPr>
        <p:txBody>
          <a:bodyPr/>
          <a:lstStyle/>
          <a:p>
            <a:pPr marL="342900" indent="-342900">
              <a:buFont typeface="Arial" panose="020B0604020202020204" pitchFamily="34" charset="0"/>
              <a:buChar char="•"/>
            </a:pPr>
            <a:r>
              <a:rPr lang="en-US" dirty="0"/>
              <a:t>‘I don’t need a liability cap as the client won’t sue me’</a:t>
            </a:r>
          </a:p>
          <a:p>
            <a:pPr marL="342900" indent="-342900">
              <a:buFont typeface="Arial" panose="020B0604020202020204" pitchFamily="34" charset="0"/>
              <a:buChar char="•"/>
            </a:pPr>
            <a:r>
              <a:rPr lang="en-US" dirty="0"/>
              <a:t>A liability cap of a multiple of fee is appropriate</a:t>
            </a:r>
          </a:p>
          <a:p>
            <a:pPr marL="342900" indent="-342900">
              <a:buFont typeface="Arial" panose="020B0604020202020204" pitchFamily="34" charset="0"/>
              <a:buChar char="•"/>
            </a:pPr>
            <a:r>
              <a:rPr lang="en-US" dirty="0"/>
              <a:t>A fixed liability cap is appropriate in all cases</a:t>
            </a:r>
          </a:p>
          <a:p>
            <a:pPr marL="342900" indent="-342900">
              <a:buFont typeface="Arial" panose="020B0604020202020204" pitchFamily="34" charset="0"/>
              <a:buChar char="•"/>
            </a:pPr>
            <a:r>
              <a:rPr lang="en-US" dirty="0"/>
              <a:t>Putting the liability cap in the terms of business works</a:t>
            </a:r>
          </a:p>
          <a:p>
            <a:pPr marL="342900" indent="-342900">
              <a:buFont typeface="Arial" panose="020B0604020202020204" pitchFamily="34" charset="0"/>
              <a:buChar char="•"/>
            </a:pPr>
            <a:r>
              <a:rPr lang="en-US" dirty="0"/>
              <a:t>Setting the liability cap too low</a:t>
            </a:r>
          </a:p>
          <a:p>
            <a:pPr marL="342900" indent="-342900">
              <a:buFont typeface="Arial" panose="020B0604020202020204" pitchFamily="34" charset="0"/>
              <a:buChar char="•"/>
            </a:pPr>
            <a:r>
              <a:rPr lang="en-US" dirty="0"/>
              <a:t>‘Hiding’ the liability cap</a:t>
            </a:r>
          </a:p>
          <a:p>
            <a:pPr marL="342900" indent="-342900">
              <a:buFont typeface="Arial" panose="020B0604020202020204" pitchFamily="34" charset="0"/>
              <a:buChar char="•"/>
            </a:pPr>
            <a:r>
              <a:rPr lang="en-US" dirty="0"/>
              <a:t>Saying the cap has been negotiated when it hasn’t</a:t>
            </a:r>
            <a:endParaRPr lang="en-GB" dirty="0"/>
          </a:p>
        </p:txBody>
      </p:sp>
    </p:spTree>
    <p:extLst>
      <p:ext uri="{BB962C8B-B14F-4D97-AF65-F5344CB8AC3E}">
        <p14:creationId xmlns:p14="http://schemas.microsoft.com/office/powerpoint/2010/main" val="2657569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0B7DDC-66A2-452F-A08E-8E9B646CA49E}"/>
              </a:ext>
            </a:extLst>
          </p:cNvPr>
          <p:cNvSpPr>
            <a:spLocks noGrp="1"/>
          </p:cNvSpPr>
          <p:nvPr>
            <p:ph type="body" sz="quarter" idx="10"/>
          </p:nvPr>
        </p:nvSpPr>
        <p:spPr>
          <a:xfrm>
            <a:off x="771524" y="1105204"/>
            <a:ext cx="10760075" cy="628346"/>
          </a:xfrm>
        </p:spPr>
        <p:txBody>
          <a:bodyPr/>
          <a:lstStyle/>
          <a:p>
            <a:pPr algn="ctr"/>
            <a:r>
              <a:rPr lang="en-US" dirty="0"/>
              <a:t>Getting the Cap Wrong(1)</a:t>
            </a:r>
            <a:endParaRPr lang="en-GB" dirty="0"/>
          </a:p>
        </p:txBody>
      </p:sp>
      <p:sp>
        <p:nvSpPr>
          <p:cNvPr id="3" name="Text Placeholder 2">
            <a:extLst>
              <a:ext uri="{FF2B5EF4-FFF2-40B4-BE49-F238E27FC236}">
                <a16:creationId xmlns:a16="http://schemas.microsoft.com/office/drawing/2014/main" id="{78D015CF-79C7-49BF-A602-1213C379DAF1}"/>
              </a:ext>
            </a:extLst>
          </p:cNvPr>
          <p:cNvSpPr>
            <a:spLocks noGrp="1"/>
          </p:cNvSpPr>
          <p:nvPr>
            <p:ph type="body" sz="quarter" idx="11"/>
          </p:nvPr>
        </p:nvSpPr>
        <p:spPr>
          <a:xfrm>
            <a:off x="590550" y="1876425"/>
            <a:ext cx="10941050" cy="4012312"/>
          </a:xfrm>
        </p:spPr>
        <p:txBody>
          <a:bodyPr/>
          <a:lstStyle/>
          <a:p>
            <a:pPr marL="342900" indent="-342900">
              <a:buFont typeface="Arial" panose="020B0604020202020204" pitchFamily="34" charset="0"/>
              <a:buChar char="•"/>
            </a:pPr>
            <a:r>
              <a:rPr lang="en-US" dirty="0"/>
              <a:t>Choosing the cap- consider</a:t>
            </a:r>
          </a:p>
          <a:p>
            <a:pPr marL="1028700" lvl="1" indent="-342900"/>
            <a:r>
              <a:rPr lang="en-US" dirty="0"/>
              <a:t>the risk of the matter going wrong,</a:t>
            </a:r>
          </a:p>
          <a:p>
            <a:pPr marL="1028700" lvl="1" indent="-342900"/>
            <a:r>
              <a:rPr lang="en-US" dirty="0"/>
              <a:t>The likely value of loss arising if the matter went wrong</a:t>
            </a:r>
          </a:p>
          <a:p>
            <a:pPr marL="1028700" lvl="1" indent="-342900"/>
            <a:r>
              <a:rPr lang="en-US" dirty="0"/>
              <a:t>The assets the client has to cover the loss</a:t>
            </a:r>
          </a:p>
          <a:p>
            <a:pPr marL="1028700" lvl="1" indent="-342900"/>
            <a:r>
              <a:rPr lang="en-US" dirty="0"/>
              <a:t>The insurance cover you have to cover the loss</a:t>
            </a:r>
          </a:p>
          <a:p>
            <a:pPr marL="1028700" lvl="1" indent="-342900"/>
            <a:r>
              <a:rPr lang="en-US" dirty="0"/>
              <a:t>Terms have to be reasonable</a:t>
            </a:r>
          </a:p>
          <a:p>
            <a:pPr marL="342900" indent="-342900">
              <a:buFont typeface="Arial" panose="020B0604020202020204" pitchFamily="34" charset="0"/>
              <a:buChar char="•"/>
            </a:pPr>
            <a:r>
              <a:rPr lang="en-US" dirty="0"/>
              <a:t>Do you discuss the cap with the client first? </a:t>
            </a:r>
          </a:p>
          <a:p>
            <a:pPr marL="1028700" lvl="1" indent="-342900"/>
            <a:r>
              <a:rPr lang="en-US" dirty="0"/>
              <a:t>If not, don’t say so in the letter! </a:t>
            </a:r>
          </a:p>
          <a:p>
            <a:pPr marL="1028700" lvl="1" indent="-342900"/>
            <a:r>
              <a:rPr lang="en-US" dirty="0"/>
              <a:t>If you do, is there a file note?</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1887332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0B7DDC-66A2-452F-A08E-8E9B646CA49E}"/>
              </a:ext>
            </a:extLst>
          </p:cNvPr>
          <p:cNvSpPr>
            <a:spLocks noGrp="1"/>
          </p:cNvSpPr>
          <p:nvPr>
            <p:ph type="body" sz="quarter" idx="10"/>
          </p:nvPr>
        </p:nvSpPr>
        <p:spPr>
          <a:xfrm>
            <a:off x="771524" y="1105204"/>
            <a:ext cx="10760075" cy="628346"/>
          </a:xfrm>
        </p:spPr>
        <p:txBody>
          <a:bodyPr/>
          <a:lstStyle/>
          <a:p>
            <a:pPr algn="ctr"/>
            <a:r>
              <a:rPr lang="en-US" dirty="0"/>
              <a:t>Getting the Cap Wrong(2)</a:t>
            </a:r>
            <a:endParaRPr lang="en-GB" dirty="0"/>
          </a:p>
        </p:txBody>
      </p:sp>
      <p:sp>
        <p:nvSpPr>
          <p:cNvPr id="3" name="Text Placeholder 2">
            <a:extLst>
              <a:ext uri="{FF2B5EF4-FFF2-40B4-BE49-F238E27FC236}">
                <a16:creationId xmlns:a16="http://schemas.microsoft.com/office/drawing/2014/main" id="{78D015CF-79C7-49BF-A602-1213C379DAF1}"/>
              </a:ext>
            </a:extLst>
          </p:cNvPr>
          <p:cNvSpPr>
            <a:spLocks noGrp="1"/>
          </p:cNvSpPr>
          <p:nvPr>
            <p:ph type="body" sz="quarter" idx="11"/>
          </p:nvPr>
        </p:nvSpPr>
        <p:spPr>
          <a:xfrm>
            <a:off x="590550" y="1876425"/>
            <a:ext cx="10941050" cy="4012312"/>
          </a:xfrm>
        </p:spPr>
        <p:txBody>
          <a:bodyPr/>
          <a:lstStyle/>
          <a:p>
            <a:pPr marL="342900" indent="-342900">
              <a:buFont typeface="Arial" panose="020B0604020202020204" pitchFamily="34" charset="0"/>
              <a:buChar char="•"/>
            </a:pPr>
            <a:r>
              <a:rPr lang="en-US" dirty="0"/>
              <a:t>Hiding the cap in the terms of business</a:t>
            </a:r>
          </a:p>
          <a:p>
            <a:pPr marL="1028700" lvl="1" indent="-342900"/>
            <a:r>
              <a:rPr lang="en-US" dirty="0"/>
              <a:t>Implies it can’t be negotiated</a:t>
            </a:r>
          </a:p>
          <a:p>
            <a:pPr marL="1028700" lvl="1" indent="-342900"/>
            <a:r>
              <a:rPr lang="en-US" dirty="0"/>
              <a:t>Isn’t drawing it to the client’s attention</a:t>
            </a:r>
          </a:p>
          <a:p>
            <a:pPr marL="342900" indent="-342900">
              <a:buFont typeface="Arial" panose="020B0604020202020204" pitchFamily="34" charset="0"/>
              <a:buChar char="•"/>
            </a:pPr>
            <a:r>
              <a:rPr lang="en-US" dirty="0"/>
              <a:t>Not advising the client that they can object to the cap</a:t>
            </a:r>
          </a:p>
          <a:p>
            <a:pPr marL="1028700" lvl="1" indent="-342900"/>
            <a:r>
              <a:rPr lang="en-US" dirty="0"/>
              <a:t>Not advising the client that they should consider the clause</a:t>
            </a:r>
          </a:p>
          <a:p>
            <a:pPr marL="1028700" lvl="1" indent="-342900"/>
            <a:r>
              <a:rPr lang="en-US" dirty="0"/>
              <a:t>Not advising that they can take advice on the cap if they want to before signing</a:t>
            </a:r>
          </a:p>
          <a:p>
            <a:pPr marL="1028700" lvl="1" indent="-342900"/>
            <a:r>
              <a:rPr lang="en-US" dirty="0"/>
              <a:t>Failing to draw attention to the significance of the cap</a:t>
            </a:r>
            <a:endParaRPr lang="en-GB" dirty="0"/>
          </a:p>
        </p:txBody>
      </p:sp>
    </p:spTree>
    <p:extLst>
      <p:ext uri="{BB962C8B-B14F-4D97-AF65-F5344CB8AC3E}">
        <p14:creationId xmlns:p14="http://schemas.microsoft.com/office/powerpoint/2010/main" val="1771438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E416CF-2503-4D6E-86FF-8E9EE88A6762}"/>
              </a:ext>
            </a:extLst>
          </p:cNvPr>
          <p:cNvSpPr>
            <a:spLocks noGrp="1"/>
          </p:cNvSpPr>
          <p:nvPr>
            <p:ph type="body" sz="quarter" idx="10"/>
          </p:nvPr>
        </p:nvSpPr>
        <p:spPr>
          <a:xfrm>
            <a:off x="659404" y="1105204"/>
            <a:ext cx="10872196" cy="542621"/>
          </a:xfrm>
        </p:spPr>
        <p:txBody>
          <a:bodyPr/>
          <a:lstStyle/>
          <a:p>
            <a:pPr algn="ctr"/>
            <a:r>
              <a:rPr lang="en-US" dirty="0"/>
              <a:t>The Impact of getting it wrong</a:t>
            </a:r>
            <a:endParaRPr lang="en-GB" dirty="0"/>
          </a:p>
        </p:txBody>
      </p:sp>
      <p:sp>
        <p:nvSpPr>
          <p:cNvPr id="3" name="Text Placeholder 2">
            <a:extLst>
              <a:ext uri="{FF2B5EF4-FFF2-40B4-BE49-F238E27FC236}">
                <a16:creationId xmlns:a16="http://schemas.microsoft.com/office/drawing/2014/main" id="{09B89735-C286-41A9-89E6-A07C946F5DC7}"/>
              </a:ext>
            </a:extLst>
          </p:cNvPr>
          <p:cNvSpPr>
            <a:spLocks noGrp="1"/>
          </p:cNvSpPr>
          <p:nvPr>
            <p:ph type="body" sz="quarter" idx="11"/>
          </p:nvPr>
        </p:nvSpPr>
        <p:spPr>
          <a:xfrm>
            <a:off x="659404" y="1647825"/>
            <a:ext cx="10872196" cy="4240912"/>
          </a:xfrm>
        </p:spPr>
        <p:txBody>
          <a:bodyPr/>
          <a:lstStyle/>
          <a:p>
            <a:pPr marL="342900" indent="-342900">
              <a:buFont typeface="Arial" panose="020B0604020202020204" pitchFamily="34" charset="0"/>
              <a:buChar char="•"/>
            </a:pPr>
            <a:r>
              <a:rPr lang="en-US" dirty="0"/>
              <a:t>If the cap is not drawn to the client’s attention or is not capable of negotiation or the relevant factors are not taken into account (mainly, that it is too low) then……</a:t>
            </a:r>
          </a:p>
          <a:p>
            <a:pPr marL="342900" indent="-342900">
              <a:buFont typeface="Arial" panose="020B0604020202020204" pitchFamily="34" charset="0"/>
              <a:buChar char="•"/>
            </a:pPr>
            <a:r>
              <a:rPr lang="en-US" dirty="0"/>
              <a:t>The cap is more vulnerable to being struck out, meaning that you face unlimited liability.</a:t>
            </a:r>
          </a:p>
          <a:p>
            <a:pPr marL="342900" indent="-342900">
              <a:buFont typeface="Arial" panose="020B0604020202020204" pitchFamily="34" charset="0"/>
              <a:buChar char="•"/>
            </a:pPr>
            <a:r>
              <a:rPr lang="en-US" dirty="0"/>
              <a:t>This means that a claim could exceed the limit of your PII policy</a:t>
            </a:r>
          </a:p>
          <a:p>
            <a:pPr marL="342900" indent="-342900">
              <a:buFont typeface="Arial" panose="020B0604020202020204" pitchFamily="34" charset="0"/>
              <a:buChar char="•"/>
            </a:pPr>
            <a:r>
              <a:rPr lang="en-US" dirty="0"/>
              <a:t>You  could face personal liability or the firm could be required to pay substantial sums which it had not budgeted for.</a:t>
            </a:r>
          </a:p>
          <a:p>
            <a:pPr marL="342900" indent="-342900">
              <a:buFont typeface="Arial" panose="020B0604020202020204" pitchFamily="34" charset="0"/>
              <a:buChar char="•"/>
            </a:pPr>
            <a:r>
              <a:rPr lang="en-US" dirty="0"/>
              <a:t>You could go bankrupt or the firm could go into liquidation.</a:t>
            </a:r>
          </a:p>
          <a:p>
            <a:pPr marL="342900" indent="-342900">
              <a:buFont typeface="Arial" panose="020B0604020202020204" pitchFamily="34" charset="0"/>
              <a:buChar char="•"/>
            </a:pPr>
            <a:r>
              <a:rPr lang="en-US" dirty="0"/>
              <a:t>At the least, the firm could face cash flow or profit issues.</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2639013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105204"/>
            <a:ext cx="10872196" cy="437846"/>
          </a:xfrm>
        </p:spPr>
        <p:txBody>
          <a:bodyPr/>
          <a:lstStyle/>
          <a:p>
            <a:pPr algn="ctr"/>
            <a:r>
              <a:rPr lang="en-US" dirty="0"/>
              <a:t>Handy tips to help get it right</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342900" indent="-342900">
              <a:buFont typeface="Arial" panose="020B0604020202020204" pitchFamily="34" charset="0"/>
              <a:buChar char="•"/>
            </a:pPr>
            <a:r>
              <a:rPr lang="en-US" dirty="0"/>
              <a:t>Document any discussion </a:t>
            </a:r>
            <a:r>
              <a:rPr lang="en-US" u="sng" dirty="0"/>
              <a:t>before</a:t>
            </a:r>
            <a:r>
              <a:rPr lang="en-US" dirty="0"/>
              <a:t> the engagement letter</a:t>
            </a:r>
          </a:p>
          <a:p>
            <a:pPr marL="342900" indent="-342900">
              <a:buFont typeface="Arial" panose="020B0604020202020204" pitchFamily="34" charset="0"/>
              <a:buChar char="•"/>
            </a:pPr>
            <a:r>
              <a:rPr lang="en-US" dirty="0"/>
              <a:t>Choice of caps and pick the option (maybe have 3 standard options?)</a:t>
            </a:r>
          </a:p>
          <a:p>
            <a:pPr marL="342900" indent="-342900">
              <a:buFont typeface="Arial" panose="020B0604020202020204" pitchFamily="34" charset="0"/>
              <a:buChar char="•"/>
            </a:pPr>
            <a:r>
              <a:rPr lang="en-US" dirty="0"/>
              <a:t>Below your PII limit (only go above if client agrees to pay the top up cost- documented- very costly)</a:t>
            </a:r>
          </a:p>
          <a:p>
            <a:pPr marL="342900" indent="-342900">
              <a:buFont typeface="Arial" panose="020B0604020202020204" pitchFamily="34" charset="0"/>
              <a:buChar char="•"/>
            </a:pPr>
            <a:r>
              <a:rPr lang="en-US" dirty="0"/>
              <a:t>In the engagement letter and in bold</a:t>
            </a:r>
          </a:p>
          <a:p>
            <a:pPr marL="342900" indent="-342900">
              <a:buFont typeface="Arial" panose="020B0604020202020204" pitchFamily="34" charset="0"/>
              <a:buChar char="•"/>
            </a:pPr>
            <a:r>
              <a:rPr lang="en-US" dirty="0"/>
              <a:t>State the factors taken into account when deciding the cap</a:t>
            </a:r>
          </a:p>
          <a:p>
            <a:pPr marL="342900" indent="-342900">
              <a:buFont typeface="Arial" panose="020B0604020202020204" pitchFamily="34" charset="0"/>
              <a:buChar char="•"/>
            </a:pPr>
            <a:r>
              <a:rPr lang="en-US" dirty="0"/>
              <a:t>Don’t state the limit of your PII! (although you can say it is a factor)</a:t>
            </a:r>
          </a:p>
          <a:p>
            <a:pPr marL="342900" indent="-342900">
              <a:buFont typeface="Arial" panose="020B0604020202020204" pitchFamily="34" charset="0"/>
              <a:buChar char="•"/>
            </a:pPr>
            <a:r>
              <a:rPr lang="en-US" dirty="0"/>
              <a:t>State that client can object and discuss if not happy</a:t>
            </a:r>
          </a:p>
          <a:p>
            <a:pPr marL="342900" indent="-342900">
              <a:buFont typeface="Arial" panose="020B0604020202020204" pitchFamily="34" charset="0"/>
              <a:buChar char="•"/>
            </a:pPr>
            <a:r>
              <a:rPr lang="en-US" dirty="0"/>
              <a:t>Remind client it is an important term and can take legal advice</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3222235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36628E-D4B1-4229-B1D3-DFD6E378714B}"/>
              </a:ext>
            </a:extLst>
          </p:cNvPr>
          <p:cNvSpPr>
            <a:spLocks noGrp="1"/>
          </p:cNvSpPr>
          <p:nvPr>
            <p:ph type="body" sz="quarter" idx="10"/>
          </p:nvPr>
        </p:nvSpPr>
        <p:spPr/>
        <p:txBody>
          <a:bodyPr/>
          <a:lstStyle/>
          <a:p>
            <a:pPr algn="ctr"/>
            <a:r>
              <a:rPr lang="en-US" dirty="0"/>
              <a:t>Using the Cap to get the Relationship off to a good start</a:t>
            </a:r>
            <a:endParaRPr lang="en-GB" dirty="0"/>
          </a:p>
        </p:txBody>
      </p:sp>
      <p:sp>
        <p:nvSpPr>
          <p:cNvPr id="3" name="Text Placeholder 2">
            <a:extLst>
              <a:ext uri="{FF2B5EF4-FFF2-40B4-BE49-F238E27FC236}">
                <a16:creationId xmlns:a16="http://schemas.microsoft.com/office/drawing/2014/main" id="{05E75E18-0600-490F-88E1-1A30158227B0}"/>
              </a:ext>
            </a:extLst>
          </p:cNvPr>
          <p:cNvSpPr>
            <a:spLocks noGrp="1"/>
          </p:cNvSpPr>
          <p:nvPr>
            <p:ph type="body" sz="quarter" idx="11"/>
          </p:nvPr>
        </p:nvSpPr>
        <p:spPr>
          <a:xfrm>
            <a:off x="581025" y="2494026"/>
            <a:ext cx="10950575" cy="3621023"/>
          </a:xfrm>
        </p:spPr>
        <p:txBody>
          <a:bodyPr/>
          <a:lstStyle/>
          <a:p>
            <a:pPr marL="342900" indent="-342900">
              <a:buFont typeface="Arial" panose="020B0604020202020204" pitchFamily="34" charset="0"/>
              <a:buChar char="•"/>
            </a:pPr>
            <a:r>
              <a:rPr lang="en-US"/>
              <a:t>Instead </a:t>
            </a:r>
            <a:r>
              <a:rPr lang="en-US" dirty="0"/>
              <a:t>of ‘we will restrict any liability for work done to 5x our fee’</a:t>
            </a:r>
          </a:p>
          <a:p>
            <a:pPr marL="342900" indent="-342900">
              <a:buFont typeface="Arial" panose="020B0604020202020204" pitchFamily="34" charset="0"/>
              <a:buChar char="•"/>
            </a:pPr>
            <a:r>
              <a:rPr lang="en-US" dirty="0"/>
              <a:t>Say something along the lines of…’ we pride ourselves on the quality of the work we do and want to ensure that we give a good service, but in the event that we do not perform to the standards that are expected of us, our liability to you……. will be limited to </a:t>
            </a:r>
            <a:r>
              <a:rPr lang="en-US" dirty="0" err="1"/>
              <a:t>xxxx</a:t>
            </a:r>
            <a:r>
              <a:rPr lang="en-US" dirty="0"/>
              <a:t> [a high sum] which we consider [or we agree] represents a suitable figure to compensate you for any losses you may incur…’#</a:t>
            </a:r>
          </a:p>
          <a:p>
            <a:pPr marL="342900" indent="-342900">
              <a:buFont typeface="Arial" panose="020B0604020202020204" pitchFamily="34" charset="0"/>
              <a:buChar char="•"/>
            </a:pPr>
            <a:r>
              <a:rPr lang="en-US" dirty="0"/>
              <a:t>I.e. making the point that if the client is let down, they will be suitably compensated- a completely different message.</a:t>
            </a:r>
          </a:p>
          <a:p>
            <a:pPr marL="342900" indent="-342900">
              <a:buFont typeface="Arial" panose="020B0604020202020204" pitchFamily="34" charset="0"/>
              <a:buChar char="•"/>
            </a:pPr>
            <a:r>
              <a:rPr lang="en-US" dirty="0"/>
              <a:t># this is not formal wording to be followed, just the flavour!</a:t>
            </a:r>
            <a:endParaRPr lang="en-GB" dirty="0"/>
          </a:p>
        </p:txBody>
      </p:sp>
    </p:spTree>
    <p:extLst>
      <p:ext uri="{BB962C8B-B14F-4D97-AF65-F5344CB8AC3E}">
        <p14:creationId xmlns:p14="http://schemas.microsoft.com/office/powerpoint/2010/main" val="1288313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905C1-501A-FF41-9F78-2ACCC2F61473}"/>
              </a:ext>
            </a:extLst>
          </p:cNvPr>
          <p:cNvSpPr>
            <a:spLocks noGrp="1"/>
          </p:cNvSpPr>
          <p:nvPr>
            <p:ph type="title"/>
          </p:nvPr>
        </p:nvSpPr>
        <p:spPr/>
        <p:txBody>
          <a:bodyPr/>
          <a:lstStyle/>
          <a:p>
            <a:r>
              <a:rPr lang="en-US" sz="6000" dirty="0"/>
              <a:t>Liability Caps- a discussion</a:t>
            </a:r>
          </a:p>
        </p:txBody>
      </p:sp>
    </p:spTree>
    <p:extLst>
      <p:ext uri="{BB962C8B-B14F-4D97-AF65-F5344CB8AC3E}">
        <p14:creationId xmlns:p14="http://schemas.microsoft.com/office/powerpoint/2010/main" val="4224347557"/>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666</Words>
  <Application>Microsoft Office PowerPoint</Application>
  <PresentationFormat>Widescreen</PresentationFormat>
  <Paragraphs>56</Paragraphs>
  <Slides>9</Slides>
  <Notes>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9</vt:i4>
      </vt:variant>
    </vt:vector>
  </HeadingPairs>
  <TitlesOfParts>
    <vt:vector size="14" baseType="lpstr">
      <vt:lpstr>Arial</vt:lpstr>
      <vt:lpstr>Century Gothic</vt:lpstr>
      <vt:lpstr>Titles</vt:lpstr>
      <vt:lpstr>Content slides</vt:lpstr>
      <vt:lpstr>End slide</vt:lpstr>
      <vt:lpstr>Liability Caps- a discussion for the RiskBites ™ Club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Liability Caps- a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Karen Eckstein</cp:lastModifiedBy>
  <cp:revision>10</cp:revision>
  <dcterms:created xsi:type="dcterms:W3CDTF">2021-06-22T19:25:58Z</dcterms:created>
  <dcterms:modified xsi:type="dcterms:W3CDTF">2022-11-07T12:03:11Z</dcterms:modified>
</cp:coreProperties>
</file>