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54" r:id="rId3"/>
  </p:sldMasterIdLst>
  <p:sldIdLst>
    <p:sldId id="256" r:id="rId4"/>
    <p:sldId id="262" r:id="rId5"/>
    <p:sldId id="268" r:id="rId6"/>
    <p:sldId id="266" r:id="rId7"/>
    <p:sldId id="267" r:id="rId8"/>
    <p:sldId id="264" r:id="rId9"/>
    <p:sldId id="265" r:id="rId10"/>
    <p:sldId id="263" r:id="rId11"/>
    <p:sldId id="269" r:id="rId12"/>
    <p:sldId id="270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Eckstein" userId="2d51bc18-35e7-4a8a-ad9b-f4dcdea568a8" providerId="ADAL" clId="{EF33C6C3-321D-4375-A615-408D5B963B87}"/>
    <pc:docChg chg="undo custSel addSld delSld modSld">
      <pc:chgData name="Karen Eckstein" userId="2d51bc18-35e7-4a8a-ad9b-f4dcdea568a8" providerId="ADAL" clId="{EF33C6C3-321D-4375-A615-408D5B963B87}" dt="2023-02-01T16:10:32.170" v="5349" actId="20577"/>
      <pc:docMkLst>
        <pc:docMk/>
      </pc:docMkLst>
      <pc:sldChg chg="modSp mod">
        <pc:chgData name="Karen Eckstein" userId="2d51bc18-35e7-4a8a-ad9b-f4dcdea568a8" providerId="ADAL" clId="{EF33C6C3-321D-4375-A615-408D5B963B87}" dt="2023-02-01T14:28:05.960" v="98" actId="20577"/>
        <pc:sldMkLst>
          <pc:docMk/>
          <pc:sldMk cId="1723103872" sldId="256"/>
        </pc:sldMkLst>
        <pc:spChg chg="mod">
          <ac:chgData name="Karen Eckstein" userId="2d51bc18-35e7-4a8a-ad9b-f4dcdea568a8" providerId="ADAL" clId="{EF33C6C3-321D-4375-A615-408D5B963B87}" dt="2023-02-01T14:27:34.113" v="32" actId="20577"/>
          <ac:spMkLst>
            <pc:docMk/>
            <pc:sldMk cId="1723103872" sldId="256"/>
            <ac:spMk id="4" creationId="{F5DF44E2-2A3F-5D45-9CF4-527F217631CD}"/>
          </ac:spMkLst>
        </pc:spChg>
        <pc:spChg chg="mod">
          <ac:chgData name="Karen Eckstein" userId="2d51bc18-35e7-4a8a-ad9b-f4dcdea568a8" providerId="ADAL" clId="{EF33C6C3-321D-4375-A615-408D5B963B87}" dt="2023-02-01T14:28:05.960" v="98" actId="20577"/>
          <ac:spMkLst>
            <pc:docMk/>
            <pc:sldMk cId="1723103872" sldId="256"/>
            <ac:spMk id="5" creationId="{5E4EE5FA-AE19-2649-BECC-D8A5F1B1F3CF}"/>
          </ac:spMkLst>
        </pc:spChg>
      </pc:sldChg>
      <pc:sldChg chg="modSp mod">
        <pc:chgData name="Karen Eckstein" userId="2d51bc18-35e7-4a8a-ad9b-f4dcdea568a8" providerId="ADAL" clId="{EF33C6C3-321D-4375-A615-408D5B963B87}" dt="2023-02-01T14:28:27.128" v="145" actId="20577"/>
        <pc:sldMkLst>
          <pc:docMk/>
          <pc:sldMk cId="4224347557" sldId="258"/>
        </pc:sldMkLst>
        <pc:spChg chg="mod">
          <ac:chgData name="Karen Eckstein" userId="2d51bc18-35e7-4a8a-ad9b-f4dcdea568a8" providerId="ADAL" clId="{EF33C6C3-321D-4375-A615-408D5B963B87}" dt="2023-02-01T14:28:27.128" v="145" actId="20577"/>
          <ac:spMkLst>
            <pc:docMk/>
            <pc:sldMk cId="4224347557" sldId="258"/>
            <ac:spMk id="2" creationId="{A0F905C1-501A-FF41-9F78-2ACCC2F61473}"/>
          </ac:spMkLst>
        </pc:spChg>
      </pc:sldChg>
      <pc:sldChg chg="modSp mod">
        <pc:chgData name="Karen Eckstein" userId="2d51bc18-35e7-4a8a-ad9b-f4dcdea568a8" providerId="ADAL" clId="{EF33C6C3-321D-4375-A615-408D5B963B87}" dt="2023-02-01T15:41:07.530" v="2461" actId="6549"/>
        <pc:sldMkLst>
          <pc:docMk/>
          <pc:sldMk cId="3222235406" sldId="262"/>
        </pc:sldMkLst>
        <pc:spChg chg="mod">
          <ac:chgData name="Karen Eckstein" userId="2d51bc18-35e7-4a8a-ad9b-f4dcdea568a8" providerId="ADAL" clId="{EF33C6C3-321D-4375-A615-408D5B963B87}" dt="2023-02-01T14:31:04.251" v="181" actId="20577"/>
          <ac:spMkLst>
            <pc:docMk/>
            <pc:sldMk cId="3222235406" sldId="262"/>
            <ac:spMk id="2" creationId="{713BB1C8-1196-4310-A842-33412BC69092}"/>
          </ac:spMkLst>
        </pc:spChg>
        <pc:spChg chg="mod">
          <ac:chgData name="Karen Eckstein" userId="2d51bc18-35e7-4a8a-ad9b-f4dcdea568a8" providerId="ADAL" clId="{EF33C6C3-321D-4375-A615-408D5B963B87}" dt="2023-02-01T15:41:07.530" v="2461" actId="6549"/>
          <ac:spMkLst>
            <pc:docMk/>
            <pc:sldMk cId="3222235406" sldId="262"/>
            <ac:spMk id="3" creationId="{26AD5220-5E08-4324-B316-3D0CE5A0D20F}"/>
          </ac:spMkLst>
        </pc:spChg>
      </pc:sldChg>
      <pc:sldChg chg="modSp add mod">
        <pc:chgData name="Karen Eckstein" userId="2d51bc18-35e7-4a8a-ad9b-f4dcdea568a8" providerId="ADAL" clId="{EF33C6C3-321D-4375-A615-408D5B963B87}" dt="2023-02-01T16:04:48.681" v="4267" actId="15"/>
        <pc:sldMkLst>
          <pc:docMk/>
          <pc:sldMk cId="3750237664" sldId="263"/>
        </pc:sldMkLst>
        <pc:spChg chg="mod">
          <ac:chgData name="Karen Eckstein" userId="2d51bc18-35e7-4a8a-ad9b-f4dcdea568a8" providerId="ADAL" clId="{EF33C6C3-321D-4375-A615-408D5B963B87}" dt="2023-02-01T16:02:39.100" v="3917" actId="1076"/>
          <ac:spMkLst>
            <pc:docMk/>
            <pc:sldMk cId="3750237664" sldId="263"/>
            <ac:spMk id="2" creationId="{713BB1C8-1196-4310-A842-33412BC69092}"/>
          </ac:spMkLst>
        </pc:spChg>
        <pc:spChg chg="mod">
          <ac:chgData name="Karen Eckstein" userId="2d51bc18-35e7-4a8a-ad9b-f4dcdea568a8" providerId="ADAL" clId="{EF33C6C3-321D-4375-A615-408D5B963B87}" dt="2023-02-01T16:04:48.681" v="4267" actId="15"/>
          <ac:spMkLst>
            <pc:docMk/>
            <pc:sldMk cId="3750237664" sldId="263"/>
            <ac:spMk id="3" creationId="{26AD5220-5E08-4324-B316-3D0CE5A0D20F}"/>
          </ac:spMkLst>
        </pc:spChg>
      </pc:sldChg>
      <pc:sldChg chg="modSp add mod">
        <pc:chgData name="Karen Eckstein" userId="2d51bc18-35e7-4a8a-ad9b-f4dcdea568a8" providerId="ADAL" clId="{EF33C6C3-321D-4375-A615-408D5B963B87}" dt="2023-02-01T15:44:47.826" v="2775" actId="6549"/>
        <pc:sldMkLst>
          <pc:docMk/>
          <pc:sldMk cId="1804725577" sldId="264"/>
        </pc:sldMkLst>
        <pc:spChg chg="mod">
          <ac:chgData name="Karen Eckstein" userId="2d51bc18-35e7-4a8a-ad9b-f4dcdea568a8" providerId="ADAL" clId="{EF33C6C3-321D-4375-A615-408D5B963B87}" dt="2023-02-01T15:43:28.698" v="2745" actId="20577"/>
          <ac:spMkLst>
            <pc:docMk/>
            <pc:sldMk cId="1804725577" sldId="264"/>
            <ac:spMk id="2" creationId="{713BB1C8-1196-4310-A842-33412BC69092}"/>
          </ac:spMkLst>
        </pc:spChg>
        <pc:spChg chg="mod">
          <ac:chgData name="Karen Eckstein" userId="2d51bc18-35e7-4a8a-ad9b-f4dcdea568a8" providerId="ADAL" clId="{EF33C6C3-321D-4375-A615-408D5B963B87}" dt="2023-02-01T15:44:47.826" v="2775" actId="6549"/>
          <ac:spMkLst>
            <pc:docMk/>
            <pc:sldMk cId="1804725577" sldId="264"/>
            <ac:spMk id="3" creationId="{26AD5220-5E08-4324-B316-3D0CE5A0D20F}"/>
          </ac:spMkLst>
        </pc:spChg>
      </pc:sldChg>
      <pc:sldChg chg="modSp add mod">
        <pc:chgData name="Karen Eckstein" userId="2d51bc18-35e7-4a8a-ad9b-f4dcdea568a8" providerId="ADAL" clId="{EF33C6C3-321D-4375-A615-408D5B963B87}" dt="2023-02-01T15:59:24.151" v="3585" actId="15"/>
        <pc:sldMkLst>
          <pc:docMk/>
          <pc:sldMk cId="733218397" sldId="265"/>
        </pc:sldMkLst>
        <pc:spChg chg="mod">
          <ac:chgData name="Karen Eckstein" userId="2d51bc18-35e7-4a8a-ad9b-f4dcdea568a8" providerId="ADAL" clId="{EF33C6C3-321D-4375-A615-408D5B963B87}" dt="2023-02-01T15:45:20.206" v="2799" actId="20577"/>
          <ac:spMkLst>
            <pc:docMk/>
            <pc:sldMk cId="733218397" sldId="265"/>
            <ac:spMk id="2" creationId="{713BB1C8-1196-4310-A842-33412BC69092}"/>
          </ac:spMkLst>
        </pc:spChg>
        <pc:spChg chg="mod">
          <ac:chgData name="Karen Eckstein" userId="2d51bc18-35e7-4a8a-ad9b-f4dcdea568a8" providerId="ADAL" clId="{EF33C6C3-321D-4375-A615-408D5B963B87}" dt="2023-02-01T15:59:24.151" v="3585" actId="15"/>
          <ac:spMkLst>
            <pc:docMk/>
            <pc:sldMk cId="733218397" sldId="265"/>
            <ac:spMk id="3" creationId="{26AD5220-5E08-4324-B316-3D0CE5A0D20F}"/>
          </ac:spMkLst>
        </pc:spChg>
      </pc:sldChg>
      <pc:sldChg chg="modSp add mod">
        <pc:chgData name="Karen Eckstein" userId="2d51bc18-35e7-4a8a-ad9b-f4dcdea568a8" providerId="ADAL" clId="{EF33C6C3-321D-4375-A615-408D5B963B87}" dt="2023-02-01T15:33:26.959" v="1995" actId="15"/>
        <pc:sldMkLst>
          <pc:docMk/>
          <pc:sldMk cId="2546134768" sldId="266"/>
        </pc:sldMkLst>
        <pc:spChg chg="mod">
          <ac:chgData name="Karen Eckstein" userId="2d51bc18-35e7-4a8a-ad9b-f4dcdea568a8" providerId="ADAL" clId="{EF33C6C3-321D-4375-A615-408D5B963B87}" dt="2023-02-01T15:29:14.773" v="1330" actId="20577"/>
          <ac:spMkLst>
            <pc:docMk/>
            <pc:sldMk cId="2546134768" sldId="266"/>
            <ac:spMk id="2" creationId="{713BB1C8-1196-4310-A842-33412BC69092}"/>
          </ac:spMkLst>
        </pc:spChg>
        <pc:spChg chg="mod">
          <ac:chgData name="Karen Eckstein" userId="2d51bc18-35e7-4a8a-ad9b-f4dcdea568a8" providerId="ADAL" clId="{EF33C6C3-321D-4375-A615-408D5B963B87}" dt="2023-02-01T15:33:26.959" v="1995" actId="15"/>
          <ac:spMkLst>
            <pc:docMk/>
            <pc:sldMk cId="2546134768" sldId="266"/>
            <ac:spMk id="3" creationId="{26AD5220-5E08-4324-B316-3D0CE5A0D20F}"/>
          </ac:spMkLst>
        </pc:spChg>
      </pc:sldChg>
      <pc:sldChg chg="modSp add mod">
        <pc:chgData name="Karen Eckstein" userId="2d51bc18-35e7-4a8a-ad9b-f4dcdea568a8" providerId="ADAL" clId="{EF33C6C3-321D-4375-A615-408D5B963B87}" dt="2023-02-01T15:42:59.688" v="2706" actId="15"/>
        <pc:sldMkLst>
          <pc:docMk/>
          <pc:sldMk cId="963762838" sldId="267"/>
        </pc:sldMkLst>
        <pc:spChg chg="mod">
          <ac:chgData name="Karen Eckstein" userId="2d51bc18-35e7-4a8a-ad9b-f4dcdea568a8" providerId="ADAL" clId="{EF33C6C3-321D-4375-A615-408D5B963B87}" dt="2023-02-01T15:41:37.088" v="2480" actId="14100"/>
          <ac:spMkLst>
            <pc:docMk/>
            <pc:sldMk cId="963762838" sldId="267"/>
            <ac:spMk id="2" creationId="{713BB1C8-1196-4310-A842-33412BC69092}"/>
          </ac:spMkLst>
        </pc:spChg>
        <pc:spChg chg="mod">
          <ac:chgData name="Karen Eckstein" userId="2d51bc18-35e7-4a8a-ad9b-f4dcdea568a8" providerId="ADAL" clId="{EF33C6C3-321D-4375-A615-408D5B963B87}" dt="2023-02-01T15:42:59.688" v="2706" actId="15"/>
          <ac:spMkLst>
            <pc:docMk/>
            <pc:sldMk cId="963762838" sldId="267"/>
            <ac:spMk id="3" creationId="{26AD5220-5E08-4324-B316-3D0CE5A0D20F}"/>
          </ac:spMkLst>
        </pc:spChg>
      </pc:sldChg>
      <pc:sldChg chg="modSp add mod">
        <pc:chgData name="Karen Eckstein" userId="2d51bc18-35e7-4a8a-ad9b-f4dcdea568a8" providerId="ADAL" clId="{EF33C6C3-321D-4375-A615-408D5B963B87}" dt="2023-02-01T15:29:58.659" v="1375" actId="20577"/>
        <pc:sldMkLst>
          <pc:docMk/>
          <pc:sldMk cId="3373747552" sldId="268"/>
        </pc:sldMkLst>
        <pc:spChg chg="mod">
          <ac:chgData name="Karen Eckstein" userId="2d51bc18-35e7-4a8a-ad9b-f4dcdea568a8" providerId="ADAL" clId="{EF33C6C3-321D-4375-A615-408D5B963B87}" dt="2023-02-01T15:28:40.790" v="1326" actId="20577"/>
          <ac:spMkLst>
            <pc:docMk/>
            <pc:sldMk cId="3373747552" sldId="268"/>
            <ac:spMk id="2" creationId="{713BB1C8-1196-4310-A842-33412BC69092}"/>
          </ac:spMkLst>
        </pc:spChg>
        <pc:spChg chg="mod">
          <ac:chgData name="Karen Eckstein" userId="2d51bc18-35e7-4a8a-ad9b-f4dcdea568a8" providerId="ADAL" clId="{EF33C6C3-321D-4375-A615-408D5B963B87}" dt="2023-02-01T15:29:58.659" v="1375" actId="20577"/>
          <ac:spMkLst>
            <pc:docMk/>
            <pc:sldMk cId="3373747552" sldId="268"/>
            <ac:spMk id="3" creationId="{26AD5220-5E08-4324-B316-3D0CE5A0D20F}"/>
          </ac:spMkLst>
        </pc:spChg>
      </pc:sldChg>
      <pc:sldChg chg="modSp add mod">
        <pc:chgData name="Karen Eckstein" userId="2d51bc18-35e7-4a8a-ad9b-f4dcdea568a8" providerId="ADAL" clId="{EF33C6C3-321D-4375-A615-408D5B963B87}" dt="2023-02-01T16:07:36.895" v="4833" actId="15"/>
        <pc:sldMkLst>
          <pc:docMk/>
          <pc:sldMk cId="2774779860" sldId="269"/>
        </pc:sldMkLst>
        <pc:spChg chg="mod">
          <ac:chgData name="Karen Eckstein" userId="2d51bc18-35e7-4a8a-ad9b-f4dcdea568a8" providerId="ADAL" clId="{EF33C6C3-321D-4375-A615-408D5B963B87}" dt="2023-02-01T16:04:59.463" v="4268" actId="1076"/>
          <ac:spMkLst>
            <pc:docMk/>
            <pc:sldMk cId="2774779860" sldId="269"/>
            <ac:spMk id="2" creationId="{713BB1C8-1196-4310-A842-33412BC69092}"/>
          </ac:spMkLst>
        </pc:spChg>
        <pc:spChg chg="mod">
          <ac:chgData name="Karen Eckstein" userId="2d51bc18-35e7-4a8a-ad9b-f4dcdea568a8" providerId="ADAL" clId="{EF33C6C3-321D-4375-A615-408D5B963B87}" dt="2023-02-01T16:07:36.895" v="4833" actId="15"/>
          <ac:spMkLst>
            <pc:docMk/>
            <pc:sldMk cId="2774779860" sldId="269"/>
            <ac:spMk id="3" creationId="{26AD5220-5E08-4324-B316-3D0CE5A0D20F}"/>
          </ac:spMkLst>
        </pc:spChg>
      </pc:sldChg>
      <pc:sldChg chg="modSp add mod">
        <pc:chgData name="Karen Eckstein" userId="2d51bc18-35e7-4a8a-ad9b-f4dcdea568a8" providerId="ADAL" clId="{EF33C6C3-321D-4375-A615-408D5B963B87}" dt="2023-02-01T16:10:32.170" v="5349" actId="20577"/>
        <pc:sldMkLst>
          <pc:docMk/>
          <pc:sldMk cId="2397525394" sldId="270"/>
        </pc:sldMkLst>
        <pc:spChg chg="mod">
          <ac:chgData name="Karen Eckstein" userId="2d51bc18-35e7-4a8a-ad9b-f4dcdea568a8" providerId="ADAL" clId="{EF33C6C3-321D-4375-A615-408D5B963B87}" dt="2023-02-01T15:46:41.359" v="2914" actId="14100"/>
          <ac:spMkLst>
            <pc:docMk/>
            <pc:sldMk cId="2397525394" sldId="270"/>
            <ac:spMk id="2" creationId="{713BB1C8-1196-4310-A842-33412BC69092}"/>
          </ac:spMkLst>
        </pc:spChg>
        <pc:spChg chg="mod">
          <ac:chgData name="Karen Eckstein" userId="2d51bc18-35e7-4a8a-ad9b-f4dcdea568a8" providerId="ADAL" clId="{EF33C6C3-321D-4375-A615-408D5B963B87}" dt="2023-02-01T16:10:32.170" v="5349" actId="20577"/>
          <ac:spMkLst>
            <pc:docMk/>
            <pc:sldMk cId="2397525394" sldId="270"/>
            <ac:spMk id="3" creationId="{26AD5220-5E08-4324-B316-3D0CE5A0D20F}"/>
          </ac:spMkLst>
        </pc:spChg>
      </pc:sldChg>
      <pc:sldChg chg="add del">
        <pc:chgData name="Karen Eckstein" userId="2d51bc18-35e7-4a8a-ad9b-f4dcdea568a8" providerId="ADAL" clId="{EF33C6C3-321D-4375-A615-408D5B963B87}" dt="2023-02-01T15:46:48.483" v="2915" actId="2696"/>
        <pc:sldMkLst>
          <pc:docMk/>
          <pc:sldMk cId="3532595422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41A1FB0F-1C5C-844C-8C46-D2BBE08905E5}"/>
              </a:ext>
            </a:extLst>
          </p:cNvPr>
          <p:cNvSpPr/>
          <p:nvPr userDrawn="1"/>
        </p:nvSpPr>
        <p:spPr>
          <a:xfrm>
            <a:off x="-1608484" y="-2166292"/>
            <a:ext cx="11298584" cy="112985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8" name="Title 90">
            <a:extLst>
              <a:ext uri="{FF2B5EF4-FFF2-40B4-BE49-F238E27FC236}">
                <a16:creationId xmlns:a16="http://schemas.microsoft.com/office/drawing/2014/main" id="{2FB4C903-3243-CE41-ABFE-3F1D160E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893" y="2241419"/>
            <a:ext cx="7706319" cy="2398702"/>
          </a:xfrm>
          <a:prstGeom prst="rect">
            <a:avLst/>
          </a:prstGeom>
        </p:spPr>
        <p:txBody>
          <a:bodyPr anchor="b"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DFEBF5A-F0CE-3244-8110-D6EC672148A4}"/>
              </a:ext>
            </a:extLst>
          </p:cNvPr>
          <p:cNvCxnSpPr/>
          <p:nvPr userDrawn="1"/>
        </p:nvCxnSpPr>
        <p:spPr>
          <a:xfrm>
            <a:off x="679893" y="6223000"/>
            <a:ext cx="10851707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ACBDBAD-1B6A-A34F-9AC3-4B34C4508423}"/>
              </a:ext>
            </a:extLst>
          </p:cNvPr>
          <p:cNvSpPr/>
          <p:nvPr userDrawn="1"/>
        </p:nvSpPr>
        <p:spPr>
          <a:xfrm>
            <a:off x="10072050" y="6273800"/>
            <a:ext cx="1510350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067" dirty="0" err="1">
                <a:solidFill>
                  <a:schemeClr val="bg1"/>
                </a:solidFill>
              </a:rPr>
              <a:t>kareneckstein.co.uk</a:t>
            </a:r>
            <a:endParaRPr lang="en-US" sz="1067" dirty="0">
              <a:solidFill>
                <a:schemeClr val="bg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7195FE6-0812-E847-A286-C8ED0FE692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05" y="539268"/>
            <a:ext cx="1537312" cy="779764"/>
          </a:xfrm>
          <a:prstGeom prst="rect">
            <a:avLst/>
          </a:prstGeom>
        </p:spPr>
      </p:pic>
      <p:sp>
        <p:nvSpPr>
          <p:cNvPr id="32" name="Text Placeholder 92">
            <a:extLst>
              <a:ext uri="{FF2B5EF4-FFF2-40B4-BE49-F238E27FC236}">
                <a16:creationId xmlns:a16="http://schemas.microsoft.com/office/drawing/2014/main" id="{3CFA7CA3-BB6A-ED44-A18E-38F892C207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7505" y="4838881"/>
            <a:ext cx="7706319" cy="97232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34" name="Text Placeholder 92">
            <a:extLst>
              <a:ext uri="{FF2B5EF4-FFF2-40B4-BE49-F238E27FC236}">
                <a16:creationId xmlns:a16="http://schemas.microsoft.com/office/drawing/2014/main" id="{30F6319E-4FC3-3942-8AB7-545DD182B0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0101" y="5206482"/>
            <a:ext cx="1981200" cy="6007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Karen Eckstein </a:t>
            </a:r>
            <a:br>
              <a:rPr lang="en-US" dirty="0"/>
            </a:br>
            <a:r>
              <a:rPr lang="en-US" dirty="0"/>
              <a:t>LLB, CTA, Cert IRM</a:t>
            </a:r>
          </a:p>
        </p:txBody>
      </p:sp>
    </p:spTree>
    <p:extLst>
      <p:ext uri="{BB962C8B-B14F-4D97-AF65-F5344CB8AC3E}">
        <p14:creationId xmlns:p14="http://schemas.microsoft.com/office/powerpoint/2010/main" val="23218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1E2653DA-51D7-9C4C-A4AD-5034D92E4FC5}"/>
              </a:ext>
            </a:extLst>
          </p:cNvPr>
          <p:cNvSpPr/>
          <p:nvPr userDrawn="1"/>
        </p:nvSpPr>
        <p:spPr>
          <a:xfrm>
            <a:off x="7655923" y="2667000"/>
            <a:ext cx="8382000" cy="838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4143CF-8F52-DC46-82AB-115E0AA0E093}"/>
              </a:ext>
            </a:extLst>
          </p:cNvPr>
          <p:cNvSpPr/>
          <p:nvPr userDrawn="1"/>
        </p:nvSpPr>
        <p:spPr>
          <a:xfrm>
            <a:off x="7776187" y="-1979326"/>
            <a:ext cx="3974726" cy="40161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DBED92-EB31-964F-A5F4-B991539FD6E3}"/>
              </a:ext>
            </a:extLst>
          </p:cNvPr>
          <p:cNvCxnSpPr/>
          <p:nvPr userDrawn="1"/>
        </p:nvCxnSpPr>
        <p:spPr>
          <a:xfrm>
            <a:off x="679893" y="6223000"/>
            <a:ext cx="1085170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87B2B88-C9E8-4847-A7D1-E594EB10BE7F}"/>
              </a:ext>
            </a:extLst>
          </p:cNvPr>
          <p:cNvSpPr/>
          <p:nvPr userDrawn="1"/>
        </p:nvSpPr>
        <p:spPr>
          <a:xfrm>
            <a:off x="10072050" y="6273800"/>
            <a:ext cx="1510350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067" dirty="0" err="1">
                <a:solidFill>
                  <a:schemeClr val="bg1"/>
                </a:solidFill>
              </a:rPr>
              <a:t>kareneckstein.co.uk</a:t>
            </a:r>
            <a:endParaRPr lang="en-US" sz="1067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6B4DB9-56C1-D64E-85B5-82E6E7C30E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05" y="539268"/>
            <a:ext cx="1537312" cy="779763"/>
          </a:xfrm>
          <a:prstGeom prst="rect">
            <a:avLst/>
          </a:prstGeom>
        </p:spPr>
      </p:pic>
      <p:sp>
        <p:nvSpPr>
          <p:cNvPr id="12" name="Title 90">
            <a:extLst>
              <a:ext uri="{FF2B5EF4-FFF2-40B4-BE49-F238E27FC236}">
                <a16:creationId xmlns:a16="http://schemas.microsoft.com/office/drawing/2014/main" id="{9E4808A5-7640-1D47-B6B1-B017F37D0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893" y="2245048"/>
            <a:ext cx="7706319" cy="2398702"/>
          </a:xfrm>
          <a:prstGeom prst="rect">
            <a:avLst/>
          </a:prstGeom>
        </p:spPr>
        <p:txBody>
          <a:bodyPr anchor="b"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2">
            <a:extLst>
              <a:ext uri="{FF2B5EF4-FFF2-40B4-BE49-F238E27FC236}">
                <a16:creationId xmlns:a16="http://schemas.microsoft.com/office/drawing/2014/main" id="{9A770C54-6FBF-D84D-B7E7-C90F231B5D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9893" y="4842510"/>
            <a:ext cx="6838507" cy="97232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33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16" name="Text Placeholder 92">
            <a:extLst>
              <a:ext uri="{FF2B5EF4-FFF2-40B4-BE49-F238E27FC236}">
                <a16:creationId xmlns:a16="http://schemas.microsoft.com/office/drawing/2014/main" id="{55781240-4577-A24D-990B-874ED62E29E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0101" y="5206482"/>
            <a:ext cx="1981200" cy="6007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Karen Eckstein </a:t>
            </a:r>
            <a:br>
              <a:rPr lang="en-US" dirty="0"/>
            </a:br>
            <a:r>
              <a:rPr lang="en-US" dirty="0"/>
              <a:t>LLB, CTA, Cert IRM</a:t>
            </a:r>
          </a:p>
        </p:txBody>
      </p:sp>
    </p:spTree>
    <p:extLst>
      <p:ext uri="{BB962C8B-B14F-4D97-AF65-F5344CB8AC3E}">
        <p14:creationId xmlns:p14="http://schemas.microsoft.com/office/powerpoint/2010/main" val="62084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FFE449CE-B73E-764F-B853-B68474139188}"/>
              </a:ext>
            </a:extLst>
          </p:cNvPr>
          <p:cNvSpPr/>
          <p:nvPr userDrawn="1"/>
        </p:nvSpPr>
        <p:spPr>
          <a:xfrm>
            <a:off x="9795193" y="-1273359"/>
            <a:ext cx="4121463" cy="412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82B29D-6FCF-A94C-8908-AEE9FF8BE7E7}"/>
              </a:ext>
            </a:extLst>
          </p:cNvPr>
          <p:cNvSpPr/>
          <p:nvPr userDrawn="1"/>
        </p:nvSpPr>
        <p:spPr>
          <a:xfrm>
            <a:off x="7868124" y="3262765"/>
            <a:ext cx="5667532" cy="566753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741D01-5F92-9540-A74E-118CFDDBA3CF}"/>
              </a:ext>
            </a:extLst>
          </p:cNvPr>
          <p:cNvCxnSpPr/>
          <p:nvPr userDrawn="1"/>
        </p:nvCxnSpPr>
        <p:spPr>
          <a:xfrm>
            <a:off x="679893" y="6223000"/>
            <a:ext cx="10851707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D423366-1DF8-FB4D-AAE7-B71880A56A0F}"/>
              </a:ext>
            </a:extLst>
          </p:cNvPr>
          <p:cNvSpPr/>
          <p:nvPr userDrawn="1"/>
        </p:nvSpPr>
        <p:spPr>
          <a:xfrm>
            <a:off x="10072050" y="6273800"/>
            <a:ext cx="1510350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067" dirty="0" err="1">
                <a:solidFill>
                  <a:schemeClr val="bg1"/>
                </a:solidFill>
              </a:rPr>
              <a:t>kareneckstein.co.uk</a:t>
            </a:r>
            <a:endParaRPr lang="en-US" sz="1067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9A1365-B7C1-F543-80C2-5F44D689FA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05" y="539268"/>
            <a:ext cx="1537312" cy="779764"/>
          </a:xfrm>
          <a:prstGeom prst="rect">
            <a:avLst/>
          </a:prstGeom>
        </p:spPr>
      </p:pic>
      <p:sp>
        <p:nvSpPr>
          <p:cNvPr id="15" name="Title 90">
            <a:extLst>
              <a:ext uri="{FF2B5EF4-FFF2-40B4-BE49-F238E27FC236}">
                <a16:creationId xmlns:a16="http://schemas.microsoft.com/office/drawing/2014/main" id="{4036A9DD-5CAB-5F49-BAF2-F0F02EDAC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893" y="2241419"/>
            <a:ext cx="7706319" cy="2398702"/>
          </a:xfrm>
          <a:prstGeom prst="rect">
            <a:avLst/>
          </a:prstGeom>
        </p:spPr>
        <p:txBody>
          <a:bodyPr anchor="b"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92">
            <a:extLst>
              <a:ext uri="{FF2B5EF4-FFF2-40B4-BE49-F238E27FC236}">
                <a16:creationId xmlns:a16="http://schemas.microsoft.com/office/drawing/2014/main" id="{7923F351-731D-7A40-BBB3-6DC0CA7ABD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7505" y="4838881"/>
            <a:ext cx="6898995" cy="97232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17" name="Text Placeholder 92">
            <a:extLst>
              <a:ext uri="{FF2B5EF4-FFF2-40B4-BE49-F238E27FC236}">
                <a16:creationId xmlns:a16="http://schemas.microsoft.com/office/drawing/2014/main" id="{BA4576E7-0C93-674E-BFE7-8599EFE2E35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0101" y="5206482"/>
            <a:ext cx="1981200" cy="6007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Karen Eckstein </a:t>
            </a:r>
            <a:br>
              <a:rPr lang="en-US" dirty="0"/>
            </a:br>
            <a:r>
              <a:rPr lang="en-US" dirty="0"/>
              <a:t>LLB, CTA, Cert IRM</a:t>
            </a:r>
          </a:p>
        </p:txBody>
      </p:sp>
    </p:spTree>
    <p:extLst>
      <p:ext uri="{BB962C8B-B14F-4D97-AF65-F5344CB8AC3E}">
        <p14:creationId xmlns:p14="http://schemas.microsoft.com/office/powerpoint/2010/main" val="221804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6B0EF64-FC7B-DB40-A831-D29D648FC7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1105204"/>
            <a:ext cx="10872196" cy="11218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F623FFB-50EC-FD46-B7BD-9E6DCA6DDD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2494027"/>
            <a:ext cx="10872196" cy="33947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DA2A616-E7C3-4C4E-BF88-8AA15B4867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93" y="539268"/>
            <a:ext cx="599999" cy="298932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0D7B60-F208-FD44-83DF-D86292291C61}"/>
              </a:ext>
            </a:extLst>
          </p:cNvPr>
          <p:cNvCxnSpPr/>
          <p:nvPr userDrawn="1"/>
        </p:nvCxnSpPr>
        <p:spPr>
          <a:xfrm>
            <a:off x="679893" y="6223000"/>
            <a:ext cx="1085170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8BA2324-BBF3-334A-B49F-8580C1165375}"/>
              </a:ext>
            </a:extLst>
          </p:cNvPr>
          <p:cNvSpPr/>
          <p:nvPr userDrawn="1"/>
        </p:nvSpPr>
        <p:spPr>
          <a:xfrm>
            <a:off x="10072050" y="6273800"/>
            <a:ext cx="1510350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067" dirty="0" err="1">
                <a:solidFill>
                  <a:schemeClr val="tx1"/>
                </a:solidFill>
              </a:rPr>
              <a:t>kareneckstein.co.uk</a:t>
            </a:r>
            <a:endParaRPr lang="en-US" sz="1067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4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0AF333-9876-D743-90F9-0ECD8C86CD48}"/>
              </a:ext>
            </a:extLst>
          </p:cNvPr>
          <p:cNvCxnSpPr/>
          <p:nvPr userDrawn="1"/>
        </p:nvCxnSpPr>
        <p:spPr>
          <a:xfrm>
            <a:off x="679893" y="6223000"/>
            <a:ext cx="108517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DCCD218-AAD0-574D-BD88-9E49FD5CEBA3}"/>
              </a:ext>
            </a:extLst>
          </p:cNvPr>
          <p:cNvSpPr/>
          <p:nvPr userDrawn="1"/>
        </p:nvSpPr>
        <p:spPr>
          <a:xfrm>
            <a:off x="10072050" y="6273800"/>
            <a:ext cx="1510350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067" dirty="0" err="1">
                <a:solidFill>
                  <a:schemeClr val="bg1"/>
                </a:solidFill>
              </a:rPr>
              <a:t>kareneckstein.co.uk</a:t>
            </a:r>
            <a:endParaRPr lang="en-US" sz="1067" dirty="0">
              <a:solidFill>
                <a:schemeClr val="bg1"/>
              </a:solidFill>
            </a:endParaRPr>
          </a:p>
        </p:txBody>
      </p:sp>
      <p:sp>
        <p:nvSpPr>
          <p:cNvPr id="13" name="Title 90">
            <a:extLst>
              <a:ext uri="{FF2B5EF4-FFF2-40B4-BE49-F238E27FC236}">
                <a16:creationId xmlns:a16="http://schemas.microsoft.com/office/drawing/2014/main" id="{E418705E-0CC0-084C-8C3C-86C1046A9F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0900" y="2198969"/>
            <a:ext cx="8140699" cy="1997552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Sign off copy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B0F619-5241-0546-B948-633B90C4B3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05" y="539268"/>
            <a:ext cx="1537312" cy="7797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F3F2F31-D875-4647-ABED-245FDFB85DFF}"/>
              </a:ext>
            </a:extLst>
          </p:cNvPr>
          <p:cNvSpPr txBox="1"/>
          <p:nvPr userDrawn="1"/>
        </p:nvSpPr>
        <p:spPr>
          <a:xfrm>
            <a:off x="3390900" y="4528930"/>
            <a:ext cx="3925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Karen Eckstein</a:t>
            </a:r>
          </a:p>
          <a:p>
            <a:r>
              <a:rPr lang="en-GB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07973 627039</a:t>
            </a:r>
          </a:p>
          <a:p>
            <a:r>
              <a:rPr lang="en-GB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kareneckstein.co.uk</a:t>
            </a:r>
            <a:endParaRPr lang="en-GB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GB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karen@kareneckstein.co.uk</a:t>
            </a:r>
            <a:endParaRPr lang="en-GB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68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20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DF44E2-2A3F-5D45-9CF4-527F21763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Hidden Cost of a Claim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4EE5FA-AE19-2649-BECC-D8A5F1B1F3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Discussion for the </a:t>
            </a:r>
            <a:r>
              <a:rPr lang="en-US" dirty="0" err="1"/>
              <a:t>Riskbites</a:t>
            </a:r>
            <a:r>
              <a:rPr lang="en-US" dirty="0"/>
              <a:t>™ Club</a:t>
            </a:r>
          </a:p>
          <a:p>
            <a:r>
              <a:rPr lang="en-US" dirty="0"/>
              <a:t>February 14</a:t>
            </a:r>
            <a:r>
              <a:rPr lang="en-US" baseline="30000" dirty="0"/>
              <a:t>th</a:t>
            </a:r>
            <a:r>
              <a:rPr lang="en-US" dirty="0"/>
              <a:t> 2023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EFCD14-9A12-5C4C-AE69-11A45B8321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03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1004" y="1339272"/>
            <a:ext cx="10770596" cy="554183"/>
          </a:xfrm>
        </p:spPr>
        <p:txBody>
          <a:bodyPr/>
          <a:lstStyle/>
          <a:p>
            <a:pPr algn="ctr"/>
            <a:r>
              <a:rPr lang="en-US" dirty="0"/>
              <a:t>Demonstrating increased Risk Maturity to Insurers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1004" y="2110336"/>
            <a:ext cx="10872196" cy="42405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consequence of proactive risk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Staff are trained in the issues and aware of the potential pitfalls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Staff feel supported when issues arise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Culture of compliance grows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Learning opportunities taken and root causes identified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Proactive steps taken to prevent future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Means firm’s risk maturity has increased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positive message to give on renewal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And ideally </a:t>
            </a:r>
            <a:r>
              <a:rPr lang="en-US" dirty="0"/>
              <a:t>less cost on </a:t>
            </a:r>
            <a:r>
              <a:rPr lang="en-US"/>
              <a:t>future claims.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525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905C1-501A-FF41-9F78-2ACCC2F61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Hidden Cost of a Claim</a:t>
            </a:r>
            <a:br>
              <a:rPr lang="en-US" sz="6000" dirty="0"/>
            </a:br>
            <a:r>
              <a:rPr lang="en-US" sz="60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22434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1105204"/>
            <a:ext cx="10872196" cy="437846"/>
          </a:xfrm>
        </p:spPr>
        <p:txBody>
          <a:bodyPr/>
          <a:lstStyle/>
          <a:p>
            <a:pPr algn="ctr"/>
            <a:r>
              <a:rPr lang="en-US" dirty="0"/>
              <a:t>The Hidden Cost of a Claim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731645"/>
            <a:ext cx="10872196" cy="42405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the hidden cost of a claim?</a:t>
            </a:r>
          </a:p>
          <a:p>
            <a:pPr marL="1028700" lvl="1" indent="-342900"/>
            <a:r>
              <a:rPr lang="en-US" dirty="0"/>
              <a:t>The seven impacts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Why does it matter?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can you proactively manage risk to reduce the chances of a claim?</a:t>
            </a:r>
          </a:p>
          <a:p>
            <a:pPr marL="1028700" lvl="1" indent="-342900"/>
            <a:r>
              <a:rPr lang="en-US" dirty="0"/>
              <a:t>Training staff</a:t>
            </a:r>
          </a:p>
          <a:p>
            <a:pPr marL="1028700" lvl="1" indent="-342900"/>
            <a:r>
              <a:rPr lang="en-US" dirty="0"/>
              <a:t>Support to staff on issues on cases</a:t>
            </a:r>
          </a:p>
          <a:p>
            <a:pPr marL="1028700" lvl="1" indent="-342900"/>
            <a:r>
              <a:rPr lang="en-US" dirty="0"/>
              <a:t>Reporting to board and learning from issues/improving processes</a:t>
            </a:r>
          </a:p>
          <a:p>
            <a:pPr marL="1028700" lvl="1" indent="-342900"/>
            <a:r>
              <a:rPr lang="en-US" dirty="0"/>
              <a:t>Demonstrating to insurers that your risk maturity has improved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23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6618" y="323274"/>
            <a:ext cx="10764982" cy="711200"/>
          </a:xfrm>
        </p:spPr>
        <p:txBody>
          <a:bodyPr/>
          <a:lstStyle/>
          <a:p>
            <a:pPr algn="ctr"/>
            <a:r>
              <a:rPr lang="en-US" dirty="0"/>
              <a:t>The 7 impacts of a claim(1)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1127" y="1477817"/>
            <a:ext cx="10940473" cy="449435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excess</a:t>
            </a:r>
          </a:p>
          <a:p>
            <a:pPr marL="1028700" lvl="1" indent="-342900"/>
            <a:r>
              <a:rPr lang="en-US" dirty="0"/>
              <a:t>£5,000, £30,000?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Increase in premium</a:t>
            </a:r>
          </a:p>
          <a:p>
            <a:pPr marL="1028700" lvl="1" indent="-342900"/>
            <a:r>
              <a:rPr lang="en-US" dirty="0"/>
              <a:t>Can last for many years even if the claim isn’t paid out – the ‘tail’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Wasted fee earning time dealing with the claim</a:t>
            </a:r>
          </a:p>
          <a:p>
            <a:pPr marL="1028700" lvl="1" indent="-342900"/>
            <a:r>
              <a:rPr lang="en-US" dirty="0"/>
              <a:t>Investigating and managing the claim</a:t>
            </a:r>
          </a:p>
          <a:p>
            <a:pPr marL="1028700" lvl="1" indent="-342900"/>
            <a:r>
              <a:rPr lang="en-US" dirty="0"/>
              <a:t>Including senior management, junior staff, admin staff</a:t>
            </a:r>
          </a:p>
          <a:p>
            <a:pPr marL="1028700" lvl="1" indent="-342900"/>
            <a:r>
              <a:rPr lang="en-US" dirty="0"/>
              <a:t>Can be significant time </a:t>
            </a:r>
          </a:p>
          <a:p>
            <a:pPr marL="1028700" lvl="1" indent="-342900"/>
            <a:r>
              <a:rPr lang="en-US" dirty="0"/>
              <a:t>Time which would otherwise be chargeable time or time focused on positively managing the firm</a:t>
            </a:r>
          </a:p>
          <a:p>
            <a:pPr marL="1028700" lvl="1" indent="-342900"/>
            <a:r>
              <a:rPr lang="en-US" dirty="0"/>
              <a:t>Total cost can be 10,000s of ££££s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4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1105204"/>
            <a:ext cx="10872196" cy="437846"/>
          </a:xfrm>
        </p:spPr>
        <p:txBody>
          <a:bodyPr/>
          <a:lstStyle/>
          <a:p>
            <a:pPr algn="ctr"/>
            <a:r>
              <a:rPr lang="en-US" dirty="0"/>
              <a:t>The 7 impacts of a claim(2)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858982"/>
            <a:ext cx="10872196" cy="511319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Time spent on </a:t>
            </a:r>
            <a:r>
              <a:rPr lang="en-US" dirty="0" err="1"/>
              <a:t>pii</a:t>
            </a:r>
            <a:r>
              <a:rPr lang="en-US" dirty="0"/>
              <a:t> renewal</a:t>
            </a:r>
          </a:p>
          <a:p>
            <a:pPr marL="1028700" lvl="1" indent="-342900"/>
            <a:r>
              <a:rPr lang="en-US" dirty="0"/>
              <a:t>Can be substantial, explaining the root cause and how this isn’t going to be repeated</a:t>
            </a:r>
          </a:p>
          <a:p>
            <a:pPr marL="1028700" lvl="1" indent="-342900"/>
            <a:r>
              <a:rPr lang="en-US" dirty="0"/>
              <a:t>In a hard market, does this make you less attractive to insurers?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Damage to client relationship</a:t>
            </a:r>
          </a:p>
          <a:p>
            <a:pPr marL="1028700" lvl="1" indent="-342900"/>
            <a:r>
              <a:rPr lang="en-US" dirty="0"/>
              <a:t>Loss of the client or at least, work hard to maintain the client and repair trust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Impact on staff</a:t>
            </a:r>
          </a:p>
          <a:p>
            <a:pPr marL="1028700" lvl="1" indent="-342900"/>
            <a:r>
              <a:rPr lang="en-US" dirty="0"/>
              <a:t>Time spent on negative not positive issues</a:t>
            </a:r>
          </a:p>
          <a:p>
            <a:pPr marL="1028700" lvl="1" indent="-342900"/>
            <a:r>
              <a:rPr lang="en-US" dirty="0"/>
              <a:t>Time when not working on chargeable matters</a:t>
            </a:r>
          </a:p>
          <a:p>
            <a:pPr marL="1028700" lvl="1" indent="-342900"/>
            <a:r>
              <a:rPr lang="en-US" dirty="0"/>
              <a:t>Impact on their target</a:t>
            </a:r>
          </a:p>
          <a:p>
            <a:pPr marL="1028700" lvl="1" indent="-342900"/>
            <a:r>
              <a:rPr lang="en-US" dirty="0"/>
              <a:t>May feel unfairly treated- may leave- cost of replacement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Publicity and loss of future income</a:t>
            </a:r>
          </a:p>
          <a:p>
            <a:pPr marL="1028700" lvl="1" indent="-342900"/>
            <a:r>
              <a:rPr lang="en-US" dirty="0"/>
              <a:t>Clients won’t recommend you to others</a:t>
            </a:r>
          </a:p>
          <a:p>
            <a:pPr marL="1028700" lvl="1" indent="-342900"/>
            <a:r>
              <a:rPr lang="en-US" dirty="0"/>
              <a:t>You will never know who you won’t get through the door as a result!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13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323274"/>
            <a:ext cx="10872196" cy="729672"/>
          </a:xfrm>
        </p:spPr>
        <p:txBody>
          <a:bodyPr/>
          <a:lstStyle/>
          <a:p>
            <a:pPr algn="ctr"/>
            <a:r>
              <a:rPr lang="en-US" dirty="0"/>
              <a:t>The Hidden Cost- why does it matter?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4945" y="1154545"/>
            <a:ext cx="10986655" cy="48176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Impact on insurance</a:t>
            </a:r>
          </a:p>
          <a:p>
            <a:pPr marL="1028700" lvl="1" indent="-342900"/>
            <a:r>
              <a:rPr lang="en-US" dirty="0"/>
              <a:t>Availability and cost of PII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Impact on business focus</a:t>
            </a:r>
          </a:p>
          <a:p>
            <a:pPr marL="1028700" lvl="1" indent="-342900"/>
            <a:r>
              <a:rPr lang="en-US" dirty="0"/>
              <a:t>Focus on negative past issues rather than positive future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Impact on profit</a:t>
            </a:r>
          </a:p>
          <a:p>
            <a:pPr marL="1028700" lvl="1" indent="-342900"/>
            <a:r>
              <a:rPr lang="en-US" dirty="0"/>
              <a:t>Cost can be £10,000* to £100,000* or more</a:t>
            </a:r>
          </a:p>
          <a:p>
            <a:pPr marL="1028700" lvl="1" indent="-342900"/>
            <a:r>
              <a:rPr lang="en-US" dirty="0"/>
              <a:t>Comes off profit not turnover</a:t>
            </a:r>
          </a:p>
          <a:p>
            <a:pPr marL="1028700" lvl="1" indent="-342900"/>
            <a:r>
              <a:rPr lang="en-US" dirty="0"/>
              <a:t>So true cost could be £30,000* to £300,000*</a:t>
            </a:r>
          </a:p>
          <a:p>
            <a:pPr marL="1028700" lvl="1" indent="-342900"/>
            <a:r>
              <a:rPr lang="en-US" dirty="0"/>
              <a:t>* estimates depending on time required to deal with the issues </a:t>
            </a:r>
            <a:r>
              <a:rPr lang="en-US" dirty="0" err="1"/>
              <a:t>etc</a:t>
            </a:r>
            <a:r>
              <a:rPr lang="en-US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Impact on people</a:t>
            </a:r>
          </a:p>
          <a:p>
            <a:pPr marL="1028700" lvl="1" indent="-342900"/>
            <a:r>
              <a:rPr lang="en-GB" dirty="0"/>
              <a:t>Negative focus, can destroy confidence/feel victimised</a:t>
            </a:r>
          </a:p>
          <a:p>
            <a:pPr marL="1028700" lvl="1" indent="-342900"/>
            <a:r>
              <a:rPr lang="en-GB" dirty="0"/>
              <a:t>Can lead to resignations including in the wider team</a:t>
            </a:r>
          </a:p>
          <a:p>
            <a:pPr marL="1028700" lvl="1" indent="-342900"/>
            <a:r>
              <a:rPr lang="en-GB" dirty="0"/>
              <a:t>Cost of recruitment and training significant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76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1105204"/>
            <a:ext cx="10872196" cy="437846"/>
          </a:xfrm>
        </p:spPr>
        <p:txBody>
          <a:bodyPr/>
          <a:lstStyle/>
          <a:p>
            <a:pPr algn="ctr"/>
            <a:r>
              <a:rPr lang="en-US" dirty="0"/>
              <a:t>How can you proactively manage risk?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731645"/>
            <a:ext cx="10872196" cy="42405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Training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Supporting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Reporting to board and learning from issues/improving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Demonstrating to insurers that your risk maturity has improved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72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1105204"/>
            <a:ext cx="10872196" cy="437846"/>
          </a:xfrm>
        </p:spPr>
        <p:txBody>
          <a:bodyPr/>
          <a:lstStyle/>
          <a:p>
            <a:pPr algn="ctr"/>
            <a:r>
              <a:rPr lang="en-US" dirty="0"/>
              <a:t>Training Staff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731645"/>
            <a:ext cx="10872196" cy="42405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Regular training in ‘</a:t>
            </a:r>
            <a:r>
              <a:rPr lang="en-US" dirty="0" err="1"/>
              <a:t>bitesized</a:t>
            </a:r>
            <a:r>
              <a:rPr lang="en-US" dirty="0"/>
              <a:t>’ practical chunks on risk issues</a:t>
            </a:r>
          </a:p>
          <a:p>
            <a:pPr marL="1028700" lvl="1" indent="-342900"/>
            <a:r>
              <a:rPr lang="en-US" dirty="0" err="1"/>
              <a:t>Riskbites</a:t>
            </a:r>
            <a:r>
              <a:rPr lang="en-US" dirty="0"/>
              <a:t> can help!</a:t>
            </a:r>
          </a:p>
          <a:p>
            <a:pPr marL="1028700" lvl="1" indent="-342900"/>
            <a:r>
              <a:rPr lang="en-US" dirty="0"/>
              <a:t>Other </a:t>
            </a:r>
            <a:r>
              <a:rPr lang="en-US" dirty="0" err="1"/>
              <a:t>organisations</a:t>
            </a:r>
            <a:r>
              <a:rPr lang="en-US" dirty="0"/>
              <a:t> also offer good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Bespoke training on risk issues particular to the firm</a:t>
            </a:r>
          </a:p>
          <a:p>
            <a:pPr marL="1028700" lvl="1" indent="-342900"/>
            <a:r>
              <a:rPr lang="en-US" dirty="0"/>
              <a:t>Firm wide issues </a:t>
            </a:r>
            <a:r>
              <a:rPr lang="en-US" dirty="0" err="1"/>
              <a:t>eg</a:t>
            </a:r>
            <a:r>
              <a:rPr lang="en-US" dirty="0"/>
              <a:t> on firm processes that need addressing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Bespoke training on risk issues particular to the specific department</a:t>
            </a:r>
          </a:p>
          <a:p>
            <a:pPr marL="1028700" lvl="1" indent="-342900"/>
            <a:r>
              <a:rPr lang="en-US" dirty="0" err="1"/>
              <a:t>Eg</a:t>
            </a:r>
            <a:r>
              <a:rPr lang="en-US" dirty="0"/>
              <a:t> issues in an area specific to a department </a:t>
            </a:r>
            <a:r>
              <a:rPr lang="en-US" dirty="0" err="1"/>
              <a:t>eg</a:t>
            </a:r>
            <a:r>
              <a:rPr lang="en-US" dirty="0"/>
              <a:t> tax/audit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Lessons learned from past problems and near misses</a:t>
            </a:r>
          </a:p>
          <a:p>
            <a:pPr marL="1028700" lvl="1" indent="-342900"/>
            <a:r>
              <a:rPr lang="en-US" dirty="0"/>
              <a:t>case studies and real life stories (</a:t>
            </a:r>
            <a:r>
              <a:rPr lang="en-US" dirty="0" err="1"/>
              <a:t>anonymised</a:t>
            </a:r>
            <a:r>
              <a:rPr lang="en-US" dirty="0"/>
              <a:t>) are compelling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218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0240" y="551022"/>
            <a:ext cx="10872196" cy="437846"/>
          </a:xfrm>
        </p:spPr>
        <p:txBody>
          <a:bodyPr/>
          <a:lstStyle/>
          <a:p>
            <a:pPr algn="ctr"/>
            <a:r>
              <a:rPr lang="en-US" dirty="0"/>
              <a:t>Supporting Staff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5709" y="1131280"/>
            <a:ext cx="11054931" cy="49185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Encourage staff to speak up early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‘gut feeling’ is a good point of reference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But who do they turn to?</a:t>
            </a:r>
          </a:p>
          <a:p>
            <a:pPr marL="1028700" lvl="1" indent="-342900"/>
            <a:r>
              <a:rPr lang="en-US" dirty="0"/>
              <a:t>Someone in charge of their career can be a disincentive to raising issues early</a:t>
            </a:r>
          </a:p>
          <a:p>
            <a:pPr marL="1028700" lvl="1" indent="-342900"/>
            <a:r>
              <a:rPr lang="en-US" dirty="0"/>
              <a:t>Someone less experienced might not appreciate all the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Remote working can cause issues</a:t>
            </a:r>
          </a:p>
          <a:p>
            <a:pPr marL="1028700" lvl="1" indent="-342900"/>
            <a:r>
              <a:rPr lang="en-US" dirty="0"/>
              <a:t>Encourage informal communication, if they have to set up a teams/zoom then it escalates the impact and many issues won’t get raised</a:t>
            </a:r>
          </a:p>
          <a:p>
            <a:pPr marL="1028700" lvl="1" indent="-342900"/>
            <a:r>
              <a:rPr lang="en-US" dirty="0"/>
              <a:t>‘Monday morning huddles’?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 flag/green flag?</a:t>
            </a:r>
          </a:p>
          <a:p>
            <a:pPr marL="1028700" lvl="1" indent="-342900"/>
            <a:r>
              <a:rPr lang="en-US" dirty="0"/>
              <a:t>To encourage reporting of issues </a:t>
            </a:r>
          </a:p>
          <a:p>
            <a:pPr marL="1028700" lvl="1" indent="-342900"/>
            <a:r>
              <a:rPr lang="en-US" dirty="0"/>
              <a:t>And ideas for improvement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23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673435"/>
            <a:ext cx="10872196" cy="437846"/>
          </a:xfrm>
        </p:spPr>
        <p:txBody>
          <a:bodyPr/>
          <a:lstStyle/>
          <a:p>
            <a:pPr algn="ctr"/>
            <a:r>
              <a:rPr lang="en-US" dirty="0"/>
              <a:t>Reporting/Learning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477818"/>
            <a:ext cx="10872196" cy="449435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key element of proactive risk management is learning from your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‘no such thing as a mistake, just a learning opportunity’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was the root cause of the issue?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Risk manager – the person seeing the claims/circumstances/issues can identify the root cause and help with the training</a:t>
            </a:r>
          </a:p>
          <a:p>
            <a:pPr marL="1028700" lvl="1" indent="-342900"/>
            <a:r>
              <a:rPr lang="en-US" dirty="0"/>
              <a:t>But can also then report to the board on how to prevent those issues in the future</a:t>
            </a:r>
          </a:p>
          <a:p>
            <a:pPr marL="1028700" lvl="1" indent="-342900"/>
            <a:r>
              <a:rPr lang="en-US" dirty="0"/>
              <a:t>Steps can be put in place to improve processes prior to renewal </a:t>
            </a:r>
          </a:p>
          <a:p>
            <a:pPr marL="1028700" lvl="1" indent="-342900"/>
            <a:r>
              <a:rPr lang="en-US" dirty="0"/>
              <a:t>Preventing future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77986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s">
  <a:themeElements>
    <a:clrScheme name="Karen Eckstein 1">
      <a:dk1>
        <a:srgbClr val="205770"/>
      </a:dk1>
      <a:lt1>
        <a:srgbClr val="FFFFFF"/>
      </a:lt1>
      <a:dk2>
        <a:srgbClr val="0A6E78"/>
      </a:dk2>
      <a:lt2>
        <a:srgbClr val="FFFFFF"/>
      </a:lt2>
      <a:accent1>
        <a:srgbClr val="D68C45"/>
      </a:accent1>
      <a:accent2>
        <a:srgbClr val="ADD6CC"/>
      </a:accent2>
      <a:accent3>
        <a:srgbClr val="E8D6CC"/>
      </a:accent3>
      <a:accent4>
        <a:srgbClr val="D68C45"/>
      </a:accent4>
      <a:accent5>
        <a:srgbClr val="4BACC6"/>
      </a:accent5>
      <a:accent6>
        <a:srgbClr val="ECE7D8"/>
      </a:accent6>
      <a:hlink>
        <a:srgbClr val="D68B45"/>
      </a:hlink>
      <a:folHlink>
        <a:srgbClr val="096D7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s">
  <a:themeElements>
    <a:clrScheme name="Karen Eckstein 1">
      <a:dk1>
        <a:srgbClr val="205770"/>
      </a:dk1>
      <a:lt1>
        <a:srgbClr val="FFFFFF"/>
      </a:lt1>
      <a:dk2>
        <a:srgbClr val="0A6E78"/>
      </a:dk2>
      <a:lt2>
        <a:srgbClr val="FFFFFF"/>
      </a:lt2>
      <a:accent1>
        <a:srgbClr val="D68C45"/>
      </a:accent1>
      <a:accent2>
        <a:srgbClr val="ADD6CC"/>
      </a:accent2>
      <a:accent3>
        <a:srgbClr val="E8D6CC"/>
      </a:accent3>
      <a:accent4>
        <a:srgbClr val="D68C45"/>
      </a:accent4>
      <a:accent5>
        <a:srgbClr val="4BACC6"/>
      </a:accent5>
      <a:accent6>
        <a:srgbClr val="ECE7D8"/>
      </a:accent6>
      <a:hlink>
        <a:srgbClr val="D68B45"/>
      </a:hlink>
      <a:folHlink>
        <a:srgbClr val="096D7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nd slide">
  <a:themeElements>
    <a:clrScheme name="Karen Eckstein 1">
      <a:dk1>
        <a:srgbClr val="205770"/>
      </a:dk1>
      <a:lt1>
        <a:srgbClr val="FFFFFF"/>
      </a:lt1>
      <a:dk2>
        <a:srgbClr val="0A6E78"/>
      </a:dk2>
      <a:lt2>
        <a:srgbClr val="FFFFFF"/>
      </a:lt2>
      <a:accent1>
        <a:srgbClr val="D68C45"/>
      </a:accent1>
      <a:accent2>
        <a:srgbClr val="ADD6CC"/>
      </a:accent2>
      <a:accent3>
        <a:srgbClr val="E8D6CC"/>
      </a:accent3>
      <a:accent4>
        <a:srgbClr val="D68C45"/>
      </a:accent4>
      <a:accent5>
        <a:srgbClr val="4BACC6"/>
      </a:accent5>
      <a:accent6>
        <a:srgbClr val="ECE7D8"/>
      </a:accent6>
      <a:hlink>
        <a:srgbClr val="D68B45"/>
      </a:hlink>
      <a:folHlink>
        <a:srgbClr val="096D7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773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Titles</vt:lpstr>
      <vt:lpstr>Content slides</vt:lpstr>
      <vt:lpstr>End slide</vt:lpstr>
      <vt:lpstr>The Hidden Cost of a Claim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Hidden Cost of a Claim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Karen Eckstein</cp:lastModifiedBy>
  <cp:revision>10</cp:revision>
  <dcterms:created xsi:type="dcterms:W3CDTF">2021-06-22T19:25:58Z</dcterms:created>
  <dcterms:modified xsi:type="dcterms:W3CDTF">2023-02-01T16:10:35Z</dcterms:modified>
</cp:coreProperties>
</file>